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334" r:id="rId2"/>
    <p:sldId id="395" r:id="rId3"/>
    <p:sldId id="352" r:id="rId4"/>
    <p:sldId id="351" r:id="rId5"/>
    <p:sldId id="349" r:id="rId6"/>
    <p:sldId id="402" r:id="rId7"/>
    <p:sldId id="263" r:id="rId8"/>
    <p:sldId id="354" r:id="rId9"/>
    <p:sldId id="265" r:id="rId10"/>
    <p:sldId id="403" r:id="rId11"/>
    <p:sldId id="372" r:id="rId12"/>
    <p:sldId id="373" r:id="rId13"/>
    <p:sldId id="400" r:id="rId14"/>
    <p:sldId id="409" r:id="rId15"/>
    <p:sldId id="375" r:id="rId16"/>
    <p:sldId id="408" r:id="rId17"/>
    <p:sldId id="411" r:id="rId18"/>
    <p:sldId id="412" r:id="rId19"/>
    <p:sldId id="447" r:id="rId20"/>
    <p:sldId id="376" r:id="rId21"/>
    <p:sldId id="377" r:id="rId22"/>
    <p:sldId id="378" r:id="rId23"/>
    <p:sldId id="379" r:id="rId24"/>
    <p:sldId id="410" r:id="rId25"/>
    <p:sldId id="413" r:id="rId26"/>
    <p:sldId id="414" r:id="rId27"/>
    <p:sldId id="380" r:id="rId28"/>
    <p:sldId id="398" r:id="rId29"/>
    <p:sldId id="397" r:id="rId30"/>
    <p:sldId id="385" r:id="rId31"/>
    <p:sldId id="387" r:id="rId32"/>
    <p:sldId id="450" r:id="rId33"/>
    <p:sldId id="396" r:id="rId34"/>
    <p:sldId id="404" r:id="rId35"/>
    <p:sldId id="455" r:id="rId36"/>
    <p:sldId id="445" r:id="rId37"/>
    <p:sldId id="355" r:id="rId38"/>
    <p:sldId id="268" r:id="rId39"/>
    <p:sldId id="441" r:id="rId40"/>
    <p:sldId id="285" r:id="rId41"/>
    <p:sldId id="440" r:id="rId42"/>
    <p:sldId id="443" r:id="rId43"/>
    <p:sldId id="383" r:id="rId44"/>
    <p:sldId id="289" r:id="rId45"/>
    <p:sldId id="290" r:id="rId46"/>
    <p:sldId id="291" r:id="rId47"/>
    <p:sldId id="293" r:id="rId48"/>
    <p:sldId id="451" r:id="rId49"/>
    <p:sldId id="295" r:id="rId50"/>
    <p:sldId id="296" r:id="rId51"/>
    <p:sldId id="444" r:id="rId52"/>
    <p:sldId id="306" r:id="rId53"/>
    <p:sldId id="308" r:id="rId54"/>
    <p:sldId id="309" r:id="rId55"/>
    <p:sldId id="310" r:id="rId56"/>
    <p:sldId id="347" r:id="rId57"/>
    <p:sldId id="393" r:id="rId58"/>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2909AF"/>
    <a:srgbClr val="32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873"/>
    <p:restoredTop sz="50000" autoAdjust="0"/>
  </p:normalViewPr>
  <p:slideViewPr>
    <p:cSldViewPr>
      <p:cViewPr varScale="1">
        <p:scale>
          <a:sx n="102" d="100"/>
          <a:sy n="102" d="100"/>
        </p:scale>
        <p:origin x="200" y="4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937" cy="3652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180" y="0"/>
            <a:ext cx="4160937" cy="365276"/>
          </a:xfrm>
          <a:prstGeom prst="rect">
            <a:avLst/>
          </a:prstGeom>
        </p:spPr>
        <p:txBody>
          <a:bodyPr vert="horz" lIns="91440" tIns="45720" rIns="91440" bIns="45720" rtlCol="0"/>
          <a:lstStyle>
            <a:lvl1pPr algn="r">
              <a:defRPr sz="1200"/>
            </a:lvl1pPr>
          </a:lstStyle>
          <a:p>
            <a:fld id="{C81483FE-1C75-4C0E-94EA-7CA64890BE66}" type="datetimeFigureOut">
              <a:rPr lang="en-US" smtClean="0"/>
              <a:pPr/>
              <a:t>9/29/21</a:t>
            </a:fld>
            <a:endParaRPr lang="en-US"/>
          </a:p>
        </p:txBody>
      </p:sp>
      <p:sp>
        <p:nvSpPr>
          <p:cNvPr id="4" name="Footer Placeholder 3"/>
          <p:cNvSpPr>
            <a:spLocks noGrp="1"/>
          </p:cNvSpPr>
          <p:nvPr>
            <p:ph type="ftr" sz="quarter" idx="2"/>
          </p:nvPr>
        </p:nvSpPr>
        <p:spPr>
          <a:xfrm>
            <a:off x="0" y="6948715"/>
            <a:ext cx="4160937" cy="36527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180" y="6948715"/>
            <a:ext cx="4160937" cy="365276"/>
          </a:xfrm>
          <a:prstGeom prst="rect">
            <a:avLst/>
          </a:prstGeom>
        </p:spPr>
        <p:txBody>
          <a:bodyPr vert="horz" lIns="91440" tIns="45720" rIns="91440" bIns="45720" rtlCol="0" anchor="b"/>
          <a:lstStyle>
            <a:lvl1pPr algn="r">
              <a:defRPr sz="1200"/>
            </a:lvl1pPr>
          </a:lstStyle>
          <a:p>
            <a:fld id="{7F5D2E65-3679-47D4-97E2-DE1AB93850CE}" type="slidenum">
              <a:rPr lang="en-US" smtClean="0"/>
              <a:pPr/>
              <a:t>‹#›</a:t>
            </a:fld>
            <a:endParaRPr lang="en-US"/>
          </a:p>
        </p:txBody>
      </p:sp>
    </p:spTree>
    <p:extLst>
      <p:ext uri="{BB962C8B-B14F-4D97-AF65-F5344CB8AC3E}">
        <p14:creationId xmlns:p14="http://schemas.microsoft.com/office/powerpoint/2010/main" val="1054761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2A5E92A9-E9A6-4CBA-8924-4EDCE621F4F1}" type="datetimeFigureOut">
              <a:rPr lang="en-US" smtClean="0"/>
              <a:pPr/>
              <a:t>9/29/21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853599F7-A18F-49EF-99DF-6890E6C583E7}" type="slidenum">
              <a:rPr lang="en-US" smtClean="0"/>
              <a:pPr/>
              <a:t>‹#›</a:t>
            </a:fld>
            <a:endParaRPr lang="en-US"/>
          </a:p>
        </p:txBody>
      </p:sp>
    </p:spTree>
    <p:extLst>
      <p:ext uri="{BB962C8B-B14F-4D97-AF65-F5344CB8AC3E}">
        <p14:creationId xmlns:p14="http://schemas.microsoft.com/office/powerpoint/2010/main" val="286675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err="1"/>
              <a:t>Tín</a:t>
            </a:r>
            <a:r>
              <a:rPr lang="en-US" dirty="0"/>
              <a:t> </a:t>
            </a:r>
            <a:r>
              <a:rPr lang="en-US" dirty="0" err="1"/>
              <a:t>hiệu</a:t>
            </a:r>
            <a:r>
              <a:rPr lang="en-US" dirty="0"/>
              <a:t> </a:t>
            </a:r>
            <a:r>
              <a:rPr lang="en-US" dirty="0" err="1"/>
              <a:t>cần</a:t>
            </a:r>
            <a:r>
              <a:rPr lang="en-US" dirty="0"/>
              <a:t> </a:t>
            </a:r>
            <a:r>
              <a:rPr lang="en-US" dirty="0" err="1"/>
              <a:t>truyền</a:t>
            </a:r>
            <a:r>
              <a:rPr lang="en-US" dirty="0"/>
              <a:t> qua </a:t>
            </a:r>
            <a:r>
              <a:rPr lang="en-US" dirty="0" err="1"/>
              <a:t>hệ</a:t>
            </a:r>
            <a:r>
              <a:rPr lang="en-US" dirty="0"/>
              <a:t> </a:t>
            </a:r>
            <a:r>
              <a:rPr lang="en-US" dirty="0" err="1"/>
              <a:t>thống</a:t>
            </a:r>
            <a:r>
              <a:rPr lang="en-US" dirty="0"/>
              <a:t> </a:t>
            </a:r>
            <a:r>
              <a:rPr lang="en-US" dirty="0" err="1"/>
              <a:t>truyền</a:t>
            </a:r>
            <a:r>
              <a:rPr lang="en-US" dirty="0"/>
              <a:t> tin </a:t>
            </a:r>
            <a:r>
              <a:rPr lang="en-US" dirty="0" err="1"/>
              <a:t>số</a:t>
            </a:r>
            <a:r>
              <a:rPr lang="en-US" dirty="0"/>
              <a:t> </a:t>
            </a:r>
            <a:r>
              <a:rPr lang="en-US" dirty="0" err="1"/>
              <a:t>đều</a:t>
            </a:r>
            <a:r>
              <a:rPr lang="en-US" dirty="0"/>
              <a:t> </a:t>
            </a:r>
            <a:r>
              <a:rPr lang="en-US" dirty="0" err="1"/>
              <a:t>là</a:t>
            </a:r>
            <a:r>
              <a:rPr lang="en-US" dirty="0"/>
              <a:t> </a:t>
            </a:r>
            <a:r>
              <a:rPr lang="en-US" dirty="0" err="1"/>
              <a:t>tín</a:t>
            </a:r>
            <a:r>
              <a:rPr lang="en-US" dirty="0"/>
              <a:t> </a:t>
            </a:r>
            <a:r>
              <a:rPr lang="en-US" dirty="0" err="1"/>
              <a:t>hiệu</a:t>
            </a:r>
            <a:r>
              <a:rPr lang="en-US" dirty="0"/>
              <a:t> </a:t>
            </a:r>
            <a:r>
              <a:rPr lang="en-US" dirty="0" err="1"/>
              <a:t>tương</a:t>
            </a:r>
            <a:r>
              <a:rPr lang="en-US" dirty="0"/>
              <a:t> </a:t>
            </a:r>
            <a:r>
              <a:rPr lang="en-US" dirty="0" err="1"/>
              <a:t>tự</a:t>
            </a:r>
            <a:r>
              <a:rPr lang="en-US" dirty="0"/>
              <a:t>. </a:t>
            </a:r>
            <a:r>
              <a:rPr lang="en-US" dirty="0" err="1"/>
              <a:t>Vì</a:t>
            </a:r>
            <a:r>
              <a:rPr lang="en-US" dirty="0"/>
              <a:t> </a:t>
            </a:r>
            <a:r>
              <a:rPr lang="en-US" dirty="0" err="1"/>
              <a:t>thế</a:t>
            </a:r>
            <a:r>
              <a:rPr lang="en-US" dirty="0"/>
              <a:t> </a:t>
            </a:r>
            <a:r>
              <a:rPr lang="en-US" dirty="0" err="1"/>
              <a:t>vấn</a:t>
            </a:r>
            <a:r>
              <a:rPr lang="en-US" dirty="0"/>
              <a:t> </a:t>
            </a:r>
            <a:r>
              <a:rPr lang="en-US" dirty="0" err="1"/>
              <a:t>đề</a:t>
            </a:r>
            <a:r>
              <a:rPr lang="en-US" dirty="0"/>
              <a:t> </a:t>
            </a:r>
            <a:r>
              <a:rPr lang="en-US" dirty="0" err="1"/>
              <a:t>đầu</a:t>
            </a:r>
            <a:r>
              <a:rPr lang="en-US" dirty="0"/>
              <a:t> </a:t>
            </a:r>
            <a:r>
              <a:rPr lang="en-US" dirty="0" err="1"/>
              <a:t>tiên</a:t>
            </a:r>
            <a:r>
              <a:rPr lang="en-US" dirty="0"/>
              <a:t> </a:t>
            </a:r>
            <a:r>
              <a:rPr lang="en-US" dirty="0" err="1"/>
              <a:t>cần</a:t>
            </a:r>
            <a:r>
              <a:rPr lang="en-US" dirty="0"/>
              <a:t> </a:t>
            </a:r>
            <a:r>
              <a:rPr lang="en-US" dirty="0" err="1"/>
              <a:t>quan</a:t>
            </a:r>
            <a:r>
              <a:rPr lang="en-US" dirty="0"/>
              <a:t> </a:t>
            </a:r>
            <a:r>
              <a:rPr lang="en-US" dirty="0" err="1"/>
              <a:t>tâm</a:t>
            </a:r>
            <a:r>
              <a:rPr lang="en-US" dirty="0"/>
              <a:t> ở </a:t>
            </a:r>
            <a:r>
              <a:rPr lang="en-US" dirty="0" err="1"/>
              <a:t>đây</a:t>
            </a:r>
            <a:r>
              <a:rPr lang="en-US" dirty="0"/>
              <a:t> </a:t>
            </a:r>
            <a:r>
              <a:rPr lang="en-US" dirty="0" err="1"/>
              <a:t>là</a:t>
            </a:r>
            <a:r>
              <a:rPr lang="en-US" dirty="0"/>
              <a:t> </a:t>
            </a:r>
            <a:r>
              <a:rPr lang="en-US" i="1" dirty="0" err="1"/>
              <a:t>số</a:t>
            </a:r>
            <a:r>
              <a:rPr lang="en-US" i="1" dirty="0"/>
              <a:t> </a:t>
            </a:r>
            <a:r>
              <a:rPr lang="en-US" i="1" dirty="0" err="1"/>
              <a:t>hoá</a:t>
            </a:r>
            <a:r>
              <a:rPr lang="en-US" i="1" dirty="0"/>
              <a:t> </a:t>
            </a:r>
            <a:r>
              <a:rPr lang="en-US" i="1" dirty="0" err="1"/>
              <a:t>tín</a:t>
            </a:r>
            <a:r>
              <a:rPr lang="en-US" i="1" dirty="0"/>
              <a:t> </a:t>
            </a:r>
            <a:r>
              <a:rPr lang="en-US" i="1" dirty="0" err="1"/>
              <a:t>hiệu</a:t>
            </a:r>
            <a:r>
              <a:rPr lang="en-US" i="1" dirty="0"/>
              <a:t> </a:t>
            </a:r>
            <a:r>
              <a:rPr lang="en-US" i="1" dirty="0" err="1"/>
              <a:t>tương</a:t>
            </a:r>
            <a:r>
              <a:rPr lang="en-US" i="1" dirty="0"/>
              <a:t> </a:t>
            </a:r>
            <a:r>
              <a:rPr lang="en-US" i="1" dirty="0" err="1"/>
              <a:t>tự</a:t>
            </a:r>
            <a:r>
              <a:rPr lang="en-US" dirty="0"/>
              <a:t>.</a:t>
            </a:r>
          </a:p>
          <a:p>
            <a:pPr>
              <a:buFontTx/>
              <a:buChar char="•"/>
            </a:pPr>
            <a:r>
              <a:rPr lang="en-US" dirty="0" err="1"/>
              <a:t>Tín</a:t>
            </a:r>
            <a:r>
              <a:rPr lang="en-US" dirty="0"/>
              <a:t> </a:t>
            </a:r>
            <a:r>
              <a:rPr lang="en-US" dirty="0" err="1"/>
              <a:t>hiệu</a:t>
            </a:r>
            <a:r>
              <a:rPr lang="en-US" dirty="0"/>
              <a:t> </a:t>
            </a:r>
            <a:r>
              <a:rPr lang="en-US" dirty="0" err="1"/>
              <a:t>tương</a:t>
            </a:r>
            <a:r>
              <a:rPr lang="en-US" dirty="0"/>
              <a:t> </a:t>
            </a:r>
            <a:r>
              <a:rPr lang="en-US" dirty="0" err="1"/>
              <a:t>tự</a:t>
            </a:r>
            <a:r>
              <a:rPr lang="en-US" dirty="0"/>
              <a:t> </a:t>
            </a:r>
            <a:r>
              <a:rPr lang="en-US" dirty="0" err="1"/>
              <a:t>sau</a:t>
            </a:r>
            <a:r>
              <a:rPr lang="en-US" dirty="0"/>
              <a:t> </a:t>
            </a:r>
            <a:r>
              <a:rPr lang="en-US" dirty="0" err="1"/>
              <a:t>khi</a:t>
            </a:r>
            <a:r>
              <a:rPr lang="en-US" dirty="0"/>
              <a:t> </a:t>
            </a:r>
            <a:r>
              <a:rPr lang="en-US" dirty="0" err="1"/>
              <a:t>chuyển</a:t>
            </a:r>
            <a:r>
              <a:rPr lang="en-US" dirty="0"/>
              <a:t> sang </a:t>
            </a:r>
            <a:r>
              <a:rPr lang="en-US" dirty="0" err="1"/>
              <a:t>dạng</a:t>
            </a:r>
            <a:r>
              <a:rPr lang="en-US" dirty="0"/>
              <a:t> </a:t>
            </a:r>
            <a:r>
              <a:rPr lang="en-US" dirty="0" err="1"/>
              <a:t>số</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dưới</a:t>
            </a:r>
            <a:r>
              <a:rPr lang="en-US" dirty="0"/>
              <a:t> </a:t>
            </a:r>
            <a:r>
              <a:rPr lang="en-US" dirty="0" err="1"/>
              <a:t>một</a:t>
            </a:r>
            <a:r>
              <a:rPr lang="en-US" dirty="0"/>
              <a:t> </a:t>
            </a:r>
            <a:r>
              <a:rPr lang="en-US" dirty="0" err="1"/>
              <a:t>dạng</a:t>
            </a:r>
            <a:r>
              <a:rPr lang="en-US" dirty="0"/>
              <a:t> </a:t>
            </a:r>
            <a:r>
              <a:rPr lang="en-US" dirty="0" err="1"/>
              <a:t>thức</a:t>
            </a:r>
            <a:r>
              <a:rPr lang="en-US" dirty="0"/>
              <a:t> </a:t>
            </a:r>
            <a:r>
              <a:rPr lang="en-US" dirty="0" err="1"/>
              <a:t>thích</a:t>
            </a:r>
            <a:r>
              <a:rPr lang="en-US" dirty="0"/>
              <a:t> </a:t>
            </a:r>
            <a:r>
              <a:rPr lang="en-US" dirty="0" err="1"/>
              <a:t>hợp</a:t>
            </a:r>
            <a:r>
              <a:rPr lang="en-US" dirty="0"/>
              <a:t> </a:t>
            </a:r>
            <a:r>
              <a:rPr lang="en-US" dirty="0" err="1"/>
              <a:t>để</a:t>
            </a:r>
            <a:r>
              <a:rPr lang="en-US" dirty="0"/>
              <a:t> </a:t>
            </a:r>
            <a:r>
              <a:rPr lang="en-US" dirty="0" err="1"/>
              <a:t>truyền</a:t>
            </a:r>
            <a:r>
              <a:rPr lang="en-US" dirty="0"/>
              <a:t> </a:t>
            </a:r>
            <a:r>
              <a:rPr lang="en-US" dirty="0" err="1"/>
              <a:t>đi</a:t>
            </a:r>
            <a:r>
              <a:rPr lang="en-US" dirty="0"/>
              <a:t>. </a:t>
            </a:r>
            <a:r>
              <a:rPr lang="en-US" dirty="0" err="1"/>
              <a:t>Các</a:t>
            </a:r>
            <a:r>
              <a:rPr lang="en-US" dirty="0"/>
              <a:t> </a:t>
            </a:r>
            <a:r>
              <a:rPr lang="en-US" dirty="0" err="1"/>
              <a:t>dạng</a:t>
            </a:r>
            <a:r>
              <a:rPr lang="en-US" dirty="0"/>
              <a:t> </a:t>
            </a:r>
            <a:r>
              <a:rPr lang="en-US" dirty="0" err="1"/>
              <a:t>thức</a:t>
            </a:r>
            <a:r>
              <a:rPr lang="en-US" dirty="0"/>
              <a:t> </a:t>
            </a:r>
            <a:r>
              <a:rPr lang="en-US" dirty="0" err="1"/>
              <a:t>như</a:t>
            </a:r>
            <a:r>
              <a:rPr lang="en-US" dirty="0"/>
              <a:t> </a:t>
            </a:r>
            <a:r>
              <a:rPr lang="en-US" dirty="0" err="1"/>
              <a:t>vậy</a:t>
            </a:r>
            <a:r>
              <a:rPr lang="en-US" dirty="0"/>
              <a:t> </a:t>
            </a:r>
            <a:r>
              <a:rPr lang="en-US" dirty="0" err="1"/>
              <a:t>gọi</a:t>
            </a:r>
            <a:r>
              <a:rPr lang="en-US" dirty="0"/>
              <a:t> </a:t>
            </a:r>
            <a:r>
              <a:rPr lang="en-US" dirty="0" err="1"/>
              <a:t>là</a:t>
            </a:r>
            <a:r>
              <a:rPr lang="en-US" dirty="0"/>
              <a:t> </a:t>
            </a:r>
            <a:r>
              <a:rPr lang="en-US" i="1" dirty="0" err="1"/>
              <a:t>mã</a:t>
            </a:r>
            <a:r>
              <a:rPr lang="en-US" i="1" dirty="0"/>
              <a:t> </a:t>
            </a:r>
            <a:r>
              <a:rPr lang="en-US" i="1" dirty="0" err="1"/>
              <a:t>đường</a:t>
            </a:r>
            <a:r>
              <a:rPr lang="en-US" i="1" dirty="0"/>
              <a:t> (line code)</a:t>
            </a:r>
            <a:r>
              <a:rPr lang="en-US" dirty="0"/>
              <a:t> </a:t>
            </a:r>
            <a:r>
              <a:rPr lang="en-US" dirty="0" err="1"/>
              <a:t>và</a:t>
            </a:r>
            <a:r>
              <a:rPr lang="en-US" dirty="0"/>
              <a:t> </a:t>
            </a:r>
            <a:r>
              <a:rPr lang="en-US" dirty="0" err="1"/>
              <a:t>công</a:t>
            </a:r>
            <a:r>
              <a:rPr lang="en-US" dirty="0"/>
              <a:t> </a:t>
            </a:r>
            <a:r>
              <a:rPr lang="en-US" dirty="0" err="1"/>
              <a:t>việc</a:t>
            </a:r>
            <a:r>
              <a:rPr lang="en-US" dirty="0"/>
              <a:t> </a:t>
            </a:r>
            <a:r>
              <a:rPr lang="en-US" dirty="0" err="1"/>
              <a:t>đó</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i="1" dirty="0" err="1"/>
              <a:t>định</a:t>
            </a:r>
            <a:r>
              <a:rPr lang="en-US" i="1" dirty="0"/>
              <a:t> </a:t>
            </a:r>
            <a:r>
              <a:rPr lang="en-US" i="1" dirty="0" err="1"/>
              <a:t>dạng</a:t>
            </a:r>
            <a:r>
              <a:rPr lang="en-US" i="1" dirty="0"/>
              <a:t> </a:t>
            </a:r>
            <a:r>
              <a:rPr lang="en-US" i="1" dirty="0" err="1"/>
              <a:t>tín</a:t>
            </a:r>
            <a:r>
              <a:rPr lang="en-US" i="1" dirty="0"/>
              <a:t> </a:t>
            </a:r>
            <a:r>
              <a:rPr lang="en-US" i="1" dirty="0" err="1"/>
              <a:t>hiệu</a:t>
            </a:r>
            <a:r>
              <a:rPr lang="en-US" i="1" dirty="0"/>
              <a:t> </a:t>
            </a:r>
            <a:r>
              <a:rPr lang="en-US" i="1" dirty="0" err="1"/>
              <a:t>số</a:t>
            </a:r>
            <a:r>
              <a:rPr lang="en-US" i="1" dirty="0"/>
              <a:t> (digital signal format).</a:t>
            </a:r>
            <a:r>
              <a:rPr lang="en-US" dirty="0"/>
              <a:t> </a:t>
            </a:r>
          </a:p>
        </p:txBody>
      </p:sp>
      <p:sp>
        <p:nvSpPr>
          <p:cNvPr id="4" name="Slide Number Placeholder 3"/>
          <p:cNvSpPr>
            <a:spLocks noGrp="1"/>
          </p:cNvSpPr>
          <p:nvPr>
            <p:ph type="sldNum" sz="quarter" idx="10"/>
          </p:nvPr>
        </p:nvSpPr>
        <p:spPr/>
        <p:txBody>
          <a:bodyPr/>
          <a:lstStyle/>
          <a:p>
            <a:fld id="{853599F7-A18F-49EF-99DF-6890E6C583E7}" type="slidenum">
              <a:rPr lang="en-US" smtClean="0"/>
              <a:pPr/>
              <a:t>3</a:t>
            </a:fld>
            <a:endParaRPr lang="en-US"/>
          </a:p>
        </p:txBody>
      </p:sp>
    </p:spTree>
    <p:extLst>
      <p:ext uri="{BB962C8B-B14F-4D97-AF65-F5344CB8AC3E}">
        <p14:creationId xmlns:p14="http://schemas.microsoft.com/office/powerpoint/2010/main" val="2201794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S/N </a:t>
            </a:r>
            <a:r>
              <a:rPr lang="en-US" altLang="en-US" sz="2800" dirty="0" err="1">
                <a:latin typeface="Arial" panose="020B0604020202020204" pitchFamily="34" charset="0"/>
                <a:cs typeface="Arial" panose="020B0604020202020204" pitchFamily="34" charset="0"/>
              </a:rPr>
              <a:t>tốt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đối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Do </a:t>
            </a:r>
            <a:r>
              <a:rPr lang="en-US" altLang="en-US" sz="2800" dirty="0" err="1">
                <a:latin typeface="Arial" panose="020B0604020202020204" pitchFamily="34" charset="0"/>
                <a:cs typeface="Arial" panose="020B0604020202020204" pitchFamily="34" charset="0"/>
              </a:rPr>
              <a:t>nhiễu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dụ</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sai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lệch</a:t>
            </a:r>
            <a:r>
              <a:rPr lang="en-US" altLang="en-US" sz="2800" dirty="0">
                <a:latin typeface="Arial" panose="020B0604020202020204" pitchFamily="34" charset="0"/>
                <a:cs typeface="Arial" panose="020B0604020202020204" pitchFamily="34" charset="0"/>
              </a:rPr>
              <a:t> 0.05V,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0.05/5 = 1%, </a:t>
            </a:r>
            <a:r>
              <a:rPr lang="en-US" altLang="en-US" sz="2800" dirty="0" err="1">
                <a:latin typeface="Arial" panose="020B0604020202020204" pitchFamily="34" charset="0"/>
                <a:cs typeface="Arial" panose="020B0604020202020204" pitchFamily="34" charset="0"/>
              </a:rPr>
              <a:t>nhưng</a:t>
            </a:r>
            <a:r>
              <a:rPr lang="en-US" altLang="en-US" sz="2800" dirty="0">
                <a:latin typeface="Arial" panose="020B0604020202020204" pitchFamily="34" charset="0"/>
                <a:cs typeface="Arial" panose="020B0604020202020204" pitchFamily="34" charset="0"/>
              </a:rPr>
              <a:t>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0.5V,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sẽ</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10%.</a:t>
            </a:r>
          </a:p>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kích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biên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độ</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ngược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lại</a:t>
            </a:r>
            <a:endParaRPr lang="en-US" altLang="en-US" sz="2800" dirty="0">
              <a:latin typeface="Arial" panose="020B0604020202020204" pitchFamily="34" charset="0"/>
              <a:cs typeface="Arial" panose="020B0604020202020204" pitchFamily="34" charset="0"/>
            </a:endParaRPr>
          </a:p>
          <a:p>
            <a:pPr>
              <a:defRPr/>
            </a:pPr>
            <a:endParaRPr lang="en-US" sz="1600" dirty="0"/>
          </a:p>
          <a:p>
            <a:pPr>
              <a:defRPr/>
            </a:pPr>
            <a:endParaRPr lang="en-US" dirty="0"/>
          </a:p>
        </p:txBody>
      </p:sp>
      <p:sp>
        <p:nvSpPr>
          <p:cNvPr id="94212" name="Slide Number Placeholder 3"/>
          <p:cNvSpPr>
            <a:spLocks noGrp="1"/>
          </p:cNvSpPr>
          <p:nvPr>
            <p:ph type="sldNum" sz="quarter" idx="5"/>
          </p:nvPr>
        </p:nvSpPr>
        <p:spPr>
          <a:noFill/>
        </p:spPr>
        <p:txBody>
          <a:bodyPr/>
          <a:lstStyle/>
          <a:p>
            <a:fld id="{8C6F3B07-3408-4800-A4C4-D5A8344FF33E}" type="slidenum">
              <a:rPr lang="vi-VN" smtClean="0"/>
              <a:pPr/>
              <a:t>41</a:t>
            </a:fld>
            <a:endParaRPr lang="vi-VN"/>
          </a:p>
        </p:txBody>
      </p:sp>
    </p:spTree>
    <p:extLst>
      <p:ext uri="{BB962C8B-B14F-4D97-AF65-F5344CB8AC3E}">
        <p14:creationId xmlns:p14="http://schemas.microsoft.com/office/powerpoint/2010/main" val="89573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S/N </a:t>
            </a:r>
            <a:r>
              <a:rPr lang="en-US" altLang="en-US" sz="2800" dirty="0" err="1">
                <a:latin typeface="Arial" panose="020B0604020202020204" pitchFamily="34" charset="0"/>
                <a:cs typeface="Arial" panose="020B0604020202020204" pitchFamily="34" charset="0"/>
              </a:rPr>
              <a:t>tốt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đối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Do </a:t>
            </a:r>
            <a:r>
              <a:rPr lang="en-US" altLang="en-US" sz="2800" dirty="0" err="1">
                <a:latin typeface="Arial" panose="020B0604020202020204" pitchFamily="34" charset="0"/>
                <a:cs typeface="Arial" panose="020B0604020202020204" pitchFamily="34" charset="0"/>
              </a:rPr>
              <a:t>nhiễu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dụ</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sai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lệch</a:t>
            </a:r>
            <a:r>
              <a:rPr lang="en-US" altLang="en-US" sz="2800" dirty="0">
                <a:latin typeface="Arial" panose="020B0604020202020204" pitchFamily="34" charset="0"/>
                <a:cs typeface="Arial" panose="020B0604020202020204" pitchFamily="34" charset="0"/>
              </a:rPr>
              <a:t> 0.05V,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0.05/5 = 1%, </a:t>
            </a:r>
            <a:r>
              <a:rPr lang="en-US" altLang="en-US" sz="2800" dirty="0" err="1">
                <a:latin typeface="Arial" panose="020B0604020202020204" pitchFamily="34" charset="0"/>
                <a:cs typeface="Arial" panose="020B0604020202020204" pitchFamily="34" charset="0"/>
              </a:rPr>
              <a:t>nhưng</a:t>
            </a:r>
            <a:r>
              <a:rPr lang="en-US" altLang="en-US" sz="2800" dirty="0">
                <a:latin typeface="Arial" panose="020B0604020202020204" pitchFamily="34" charset="0"/>
                <a:cs typeface="Arial" panose="020B0604020202020204" pitchFamily="34" charset="0"/>
              </a:rPr>
              <a:t>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0.5V,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sẽ</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10%.</a:t>
            </a:r>
          </a:p>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kích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biên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độ</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ngược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lại</a:t>
            </a:r>
            <a:endParaRPr lang="en-US" altLang="en-US" sz="2800" dirty="0">
              <a:latin typeface="Arial" panose="020B0604020202020204" pitchFamily="34" charset="0"/>
              <a:cs typeface="Arial" panose="020B0604020202020204" pitchFamily="34" charset="0"/>
            </a:endParaRPr>
          </a:p>
          <a:p>
            <a:pPr>
              <a:defRPr/>
            </a:pPr>
            <a:endParaRPr lang="en-US" sz="1600" dirty="0"/>
          </a:p>
          <a:p>
            <a:pPr>
              <a:defRPr/>
            </a:pPr>
            <a:endParaRPr lang="en-US" dirty="0"/>
          </a:p>
        </p:txBody>
      </p:sp>
      <p:sp>
        <p:nvSpPr>
          <p:cNvPr id="94212" name="Slide Number Placeholder 3"/>
          <p:cNvSpPr>
            <a:spLocks noGrp="1"/>
          </p:cNvSpPr>
          <p:nvPr>
            <p:ph type="sldNum" sz="quarter" idx="5"/>
          </p:nvPr>
        </p:nvSpPr>
        <p:spPr>
          <a:noFill/>
        </p:spPr>
        <p:txBody>
          <a:bodyPr/>
          <a:lstStyle/>
          <a:p>
            <a:fld id="{8C6F3B07-3408-4800-A4C4-D5A8344FF33E}" type="slidenum">
              <a:rPr lang="vi-VN" smtClean="0"/>
              <a:pPr/>
              <a:t>42</a:t>
            </a:fld>
            <a:endParaRPr lang="vi-VN"/>
          </a:p>
        </p:txBody>
      </p:sp>
    </p:spTree>
    <p:extLst>
      <p:ext uri="{BB962C8B-B14F-4D97-AF65-F5344CB8AC3E}">
        <p14:creationId xmlns:p14="http://schemas.microsoft.com/office/powerpoint/2010/main" val="1919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S/N </a:t>
            </a:r>
            <a:r>
              <a:rPr lang="en-US" altLang="en-US" sz="2800" dirty="0" err="1">
                <a:latin typeface="Arial" panose="020B0604020202020204" pitchFamily="34" charset="0"/>
                <a:cs typeface="Arial" panose="020B0604020202020204" pitchFamily="34" charset="0"/>
              </a:rPr>
              <a:t>tốt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đối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Do </a:t>
            </a:r>
            <a:r>
              <a:rPr lang="en-US" altLang="en-US" sz="2800" dirty="0" err="1">
                <a:latin typeface="Arial" panose="020B0604020202020204" pitchFamily="34" charset="0"/>
                <a:cs typeface="Arial" panose="020B0604020202020204" pitchFamily="34" charset="0"/>
              </a:rPr>
              <a:t>nhiễu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dụ</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sai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lệch</a:t>
            </a:r>
            <a:r>
              <a:rPr lang="en-US" altLang="en-US" sz="2800" dirty="0">
                <a:latin typeface="Arial" panose="020B0604020202020204" pitchFamily="34" charset="0"/>
                <a:cs typeface="Arial" panose="020B0604020202020204" pitchFamily="34" charset="0"/>
              </a:rPr>
              <a:t> 0.05V,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0.05/5 = 1%, </a:t>
            </a:r>
            <a:r>
              <a:rPr lang="en-US" altLang="en-US" sz="2800" dirty="0" err="1">
                <a:latin typeface="Arial" panose="020B0604020202020204" pitchFamily="34" charset="0"/>
                <a:cs typeface="Arial" panose="020B0604020202020204" pitchFamily="34" charset="0"/>
              </a:rPr>
              <a:t>nhưng</a:t>
            </a:r>
            <a:r>
              <a:rPr lang="en-US" altLang="en-US" sz="2800" dirty="0">
                <a:latin typeface="Arial" panose="020B0604020202020204" pitchFamily="34" charset="0"/>
                <a:cs typeface="Arial" panose="020B0604020202020204" pitchFamily="34" charset="0"/>
              </a:rPr>
              <a:t> so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0.5V, </a:t>
            </a:r>
            <a:r>
              <a:rPr lang="en-US" altLang="en-US" sz="2800" dirty="0" err="1">
                <a:latin typeface="Arial" panose="020B0604020202020204" pitchFamily="34" charset="0"/>
                <a:cs typeface="Arial" panose="020B0604020202020204" pitchFamily="34" charset="0"/>
              </a:rPr>
              <a:t>tỉ</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lệ</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lỗi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sẽ</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10%.</a:t>
            </a:r>
          </a:p>
          <a:p>
            <a:pPr marL="0" lvl="1" eaLnBrk="1" fontAlgn="auto" hangingPunct="1">
              <a:spcBef>
                <a:spcPts val="0"/>
              </a:spcBef>
              <a:spcAft>
                <a:spcPts val="0"/>
              </a:spcAft>
              <a:defRPr/>
            </a:pPr>
            <a:r>
              <a:rPr lang="en-US" altLang="en-US" sz="2800" dirty="0" err="1">
                <a:latin typeface="Arial" panose="020B0604020202020204" pitchFamily="34" charset="0"/>
                <a:cs typeface="Arial" panose="020B0604020202020204" pitchFamily="34" charset="0"/>
              </a:rPr>
              <a:t>Lượng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tử</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hóa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đều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kích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bước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với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tín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mức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thấp</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biên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độ</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ngược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lại</a:t>
            </a:r>
            <a:endParaRPr lang="en-US" altLang="en-US" sz="2800" dirty="0">
              <a:latin typeface="Arial" panose="020B0604020202020204" pitchFamily="34" charset="0"/>
              <a:cs typeface="Arial" panose="020B0604020202020204" pitchFamily="34" charset="0"/>
            </a:endParaRPr>
          </a:p>
          <a:p>
            <a:pPr>
              <a:defRPr/>
            </a:pPr>
            <a:endParaRPr lang="en-US" sz="1600" dirty="0"/>
          </a:p>
          <a:p>
            <a:pPr>
              <a:defRPr/>
            </a:pPr>
            <a:endParaRPr lang="en-US" dirty="0"/>
          </a:p>
        </p:txBody>
      </p:sp>
      <p:sp>
        <p:nvSpPr>
          <p:cNvPr id="94212" name="Slide Number Placeholder 3"/>
          <p:cNvSpPr>
            <a:spLocks noGrp="1"/>
          </p:cNvSpPr>
          <p:nvPr>
            <p:ph type="sldNum" sz="quarter" idx="5"/>
          </p:nvPr>
        </p:nvSpPr>
        <p:spPr>
          <a:noFill/>
        </p:spPr>
        <p:txBody>
          <a:bodyPr/>
          <a:lstStyle/>
          <a:p>
            <a:fld id="{8C6F3B07-3408-4800-A4C4-D5A8344FF33E}" type="slidenum">
              <a:rPr lang="vi-VN" smtClean="0"/>
              <a:pPr/>
              <a:t>43</a:t>
            </a:fld>
            <a:endParaRPr lang="vi-VN"/>
          </a:p>
        </p:txBody>
      </p:sp>
    </p:spTree>
    <p:extLst>
      <p:ext uri="{BB962C8B-B14F-4D97-AF65-F5344CB8AC3E}">
        <p14:creationId xmlns:p14="http://schemas.microsoft.com/office/powerpoint/2010/main" val="45711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khuếch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phi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bộ</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nén</a:t>
            </a:r>
            <a:r>
              <a:rPr lang="en-US" sz="1200" i="1" kern="1200" dirty="0">
                <a:solidFill>
                  <a:schemeClr val="tx1"/>
                </a:solidFill>
                <a:effectLst/>
                <a:latin typeface="+mn-lt"/>
                <a:ea typeface="+mn-ea"/>
                <a:cs typeface="+mn-cs"/>
              </a:rPr>
              <a:t> (compressor)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PCM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Smith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1957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mu ( -law).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thoại</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Canada,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 mu</a:t>
            </a:r>
            <a:r>
              <a:rPr lang="en-US" sz="1200" kern="1200" dirty="0">
                <a:solidFill>
                  <a:schemeClr val="tx1"/>
                </a:solidFill>
                <a:effectLst/>
                <a:latin typeface="+mn-lt"/>
                <a:ea typeface="+mn-ea"/>
                <a:cs typeface="+mn-cs"/>
              </a:rPr>
              <a:t>= 255.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A (A-law),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châu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Âu</a:t>
            </a:r>
            <a:r>
              <a:rPr lang="en-US" sz="1200" kern="1200" dirty="0">
                <a:solidFill>
                  <a:schemeClr val="tx1"/>
                </a:solidFill>
                <a:effectLst/>
                <a:latin typeface="+mn-lt"/>
                <a:ea typeface="+mn-ea"/>
                <a:cs typeface="+mn-cs"/>
              </a:rPr>
              <a:t>, do Cattermole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1969: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 = 87,6.</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loga</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bộ</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expandor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loga</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44</a:t>
            </a:fld>
            <a:endParaRPr lang="en-US"/>
          </a:p>
        </p:txBody>
      </p:sp>
    </p:spTree>
    <p:extLst>
      <p:ext uri="{BB962C8B-B14F-4D97-AF65-F5344CB8AC3E}">
        <p14:creationId xmlns:p14="http://schemas.microsoft.com/office/powerpoint/2010/main" val="265010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xỉ</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tuyến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hóa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xét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tuyến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A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xỉ</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hóa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một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khúc</a:t>
            </a:r>
            <a:r>
              <a:rPr lang="en-US" sz="1200" i="1" kern="1200" dirty="0">
                <a:solidFill>
                  <a:schemeClr val="tx1"/>
                </a:solidFill>
                <a:effectLst/>
                <a:latin typeface="+mn-lt"/>
                <a:ea typeface="+mn-ea"/>
                <a:cs typeface="+mn-cs"/>
              </a:rPr>
              <a:t> 13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(segment)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hình</a:t>
            </a:r>
            <a:r>
              <a:rPr lang="en-US" sz="1200" b="1" kern="1200" dirty="0">
                <a:solidFill>
                  <a:schemeClr val="tx1"/>
                </a:solidFill>
                <a:effectLst/>
                <a:latin typeface="+mn-lt"/>
                <a:ea typeface="+mn-ea"/>
                <a:cs typeface="+mn-cs"/>
              </a:rPr>
              <a:t> 3.15:</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ITU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G.711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 = 256</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PCM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 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7 bit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ước</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7 bit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bit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 hay -), 4 bit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16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p>
          <a:p>
            <a:r>
              <a:rPr lang="en-US" sz="1200" b="1" kern="1200" dirty="0" err="1">
                <a:solidFill>
                  <a:schemeClr val="tx1"/>
                </a:solidFill>
                <a:effectLst/>
                <a:latin typeface="+mn-lt"/>
                <a:ea typeface="+mn-ea"/>
                <a:cs typeface="+mn-cs"/>
              </a:rPr>
              <a:t>Bảng</a:t>
            </a:r>
            <a:r>
              <a:rPr lang="en-US" sz="1200" b="1" kern="1200" dirty="0">
                <a:solidFill>
                  <a:schemeClr val="tx1"/>
                </a:solidFill>
                <a:effectLst/>
                <a:latin typeface="+mn-lt"/>
                <a:ea typeface="+mn-ea"/>
                <a:cs typeface="+mn-cs"/>
              </a:rPr>
              <a:t> 3.2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 = 87.6.</a:t>
            </a:r>
          </a:p>
          <a:p>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45</a:t>
            </a:fld>
            <a:endParaRPr lang="en-US"/>
          </a:p>
        </p:txBody>
      </p:sp>
    </p:spTree>
    <p:extLst>
      <p:ext uri="{BB962C8B-B14F-4D97-AF65-F5344CB8AC3E}">
        <p14:creationId xmlns:p14="http://schemas.microsoft.com/office/powerpoint/2010/main" val="3980189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xỉ</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tuyến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hóa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xét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tuyến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luật</a:t>
            </a:r>
            <a:r>
              <a:rPr lang="en-US" sz="1200" i="1" kern="1200" dirty="0">
                <a:solidFill>
                  <a:schemeClr val="tx1"/>
                </a:solidFill>
                <a:effectLst/>
                <a:latin typeface="+mn-lt"/>
                <a:ea typeface="+mn-ea"/>
                <a:cs typeface="+mn-cs"/>
              </a:rPr>
              <a:t> A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xỉ</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hóa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một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khúc</a:t>
            </a:r>
            <a:r>
              <a:rPr lang="en-US" sz="1200" i="1" kern="1200" dirty="0">
                <a:solidFill>
                  <a:schemeClr val="tx1"/>
                </a:solidFill>
                <a:effectLst/>
                <a:latin typeface="+mn-lt"/>
                <a:ea typeface="+mn-ea"/>
                <a:cs typeface="+mn-cs"/>
              </a:rPr>
              <a:t> 13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(segment)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hình</a:t>
            </a:r>
            <a:r>
              <a:rPr lang="en-US" sz="1200" b="1" kern="1200" dirty="0">
                <a:solidFill>
                  <a:schemeClr val="tx1"/>
                </a:solidFill>
                <a:effectLst/>
                <a:latin typeface="+mn-lt"/>
                <a:ea typeface="+mn-ea"/>
                <a:cs typeface="+mn-cs"/>
              </a:rPr>
              <a:t> 3.15:</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sáu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ITU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G.711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 = 256</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PCM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 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7 bit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ước</a:t>
            </a:r>
            <a:r>
              <a:rPr lang="en-US" sz="1200" kern="1200" dirty="0">
                <a:solidFill>
                  <a:schemeClr val="tx1"/>
                </a:solidFill>
                <a:effectLst/>
                <a:latin typeface="+mn-lt"/>
                <a:ea typeface="+mn-ea"/>
                <a:cs typeface="+mn-cs"/>
              </a:rPr>
              <a:t> bit </a:t>
            </a:r>
            <a:r>
              <a:rPr lang="en-US" sz="1200" kern="1200" dirty="0" err="1">
                <a:solidFill>
                  <a:schemeClr val="tx1"/>
                </a:solidFill>
                <a:effectLst/>
                <a:latin typeface="+mn-lt"/>
                <a:ea typeface="+mn-ea"/>
                <a:cs typeface="+mn-cs"/>
              </a:rPr>
              <a:t>dấu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7 bit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3 bit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 hay -), 4 bit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16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p>
          <a:p>
            <a:r>
              <a:rPr lang="en-US" sz="1200" b="1" kern="1200" dirty="0" err="1">
                <a:solidFill>
                  <a:schemeClr val="tx1"/>
                </a:solidFill>
                <a:effectLst/>
                <a:latin typeface="+mn-lt"/>
                <a:ea typeface="+mn-ea"/>
                <a:cs typeface="+mn-cs"/>
              </a:rPr>
              <a:t>Bảng</a:t>
            </a:r>
            <a:r>
              <a:rPr lang="en-US" sz="1200" b="1" kern="1200" dirty="0">
                <a:solidFill>
                  <a:schemeClr val="tx1"/>
                </a:solidFill>
                <a:effectLst/>
                <a:latin typeface="+mn-lt"/>
                <a:ea typeface="+mn-ea"/>
                <a:cs typeface="+mn-cs"/>
              </a:rPr>
              <a:t> 3.2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 = 87.6.</a:t>
            </a:r>
          </a:p>
          <a:p>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46</a:t>
            </a:fld>
            <a:endParaRPr lang="en-US"/>
          </a:p>
        </p:txBody>
      </p:sp>
    </p:spTree>
    <p:extLst>
      <p:ext uri="{BB962C8B-B14F-4D97-AF65-F5344CB8AC3E}">
        <p14:creationId xmlns:p14="http://schemas.microsoft.com/office/powerpoint/2010/main" val="3566430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Ta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hiện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mã</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hóa</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đều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thông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thường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được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từ</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mã</a:t>
            </a:r>
            <a:r>
              <a:rPr lang="fr-FR" sz="1200" kern="1200" dirty="0">
                <a:solidFill>
                  <a:schemeClr val="tx1"/>
                </a:solidFill>
                <a:effectLst/>
                <a:latin typeface="+mn-lt"/>
                <a:ea typeface="+mn-ea"/>
                <a:cs typeface="+mn-cs"/>
              </a:rPr>
              <a:t> 13 bit. </a:t>
            </a:r>
            <a:r>
              <a:rPr lang="fr-FR" sz="1200" kern="1200" dirty="0" err="1">
                <a:solidFill>
                  <a:schemeClr val="tx1"/>
                </a:solidFill>
                <a:effectLst/>
                <a:latin typeface="+mn-lt"/>
                <a:ea typeface="+mn-ea"/>
                <a:cs typeface="+mn-cs"/>
              </a:rPr>
              <a:t>Sau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đó</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hiện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nén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số</a:t>
            </a:r>
            <a:r>
              <a:rPr lang="fr-FR" sz="1200" kern="1200" dirty="0">
                <a:solidFill>
                  <a:schemeClr val="tx1"/>
                </a:solidFill>
                <a:effectLst/>
                <a:latin typeface="+mn-lt"/>
                <a:ea typeface="+mn-ea"/>
                <a:cs typeface="+mn-cs"/>
              </a:rPr>
              <a:t> 13 bit </a:t>
            </a:r>
            <a:r>
              <a:rPr lang="fr-FR" sz="1200" kern="1200" dirty="0" err="1">
                <a:solidFill>
                  <a:schemeClr val="tx1"/>
                </a:solidFill>
                <a:effectLst/>
                <a:latin typeface="+mn-lt"/>
                <a:ea typeface="+mn-ea"/>
                <a:cs typeface="+mn-cs"/>
              </a:rPr>
              <a:t>xuống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còn</a:t>
            </a:r>
            <a:r>
              <a:rPr lang="fr-FR" sz="1200" kern="1200" dirty="0">
                <a:solidFill>
                  <a:schemeClr val="tx1"/>
                </a:solidFill>
                <a:effectLst/>
                <a:latin typeface="+mn-lt"/>
                <a:ea typeface="+mn-ea"/>
                <a:cs typeface="+mn-cs"/>
              </a:rPr>
              <a:t> 8 bit.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sự</a:t>
            </a:r>
            <a:r>
              <a:rPr lang="fr-FR" sz="1200" kern="1200" dirty="0">
                <a:solidFill>
                  <a:schemeClr val="tx1"/>
                </a:solidFill>
                <a:effectLst/>
                <a:latin typeface="+mn-lt"/>
                <a:ea typeface="+mn-ea"/>
                <a:cs typeface="+mn-cs"/>
              </a:rPr>
              <a:t> ta </a:t>
            </a:r>
            <a:r>
              <a:rPr lang="fr-FR" sz="1200" kern="1200" dirty="0" err="1">
                <a:solidFill>
                  <a:schemeClr val="tx1"/>
                </a:solidFill>
                <a:effectLst/>
                <a:latin typeface="+mn-lt"/>
                <a:ea typeface="+mn-ea"/>
                <a:cs typeface="+mn-cs"/>
              </a:rPr>
              <a:t>nén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số</a:t>
            </a:r>
            <a:r>
              <a:rPr lang="fr-FR" sz="1200" kern="1200" dirty="0">
                <a:solidFill>
                  <a:schemeClr val="tx1"/>
                </a:solidFill>
                <a:effectLst/>
                <a:latin typeface="+mn-lt"/>
                <a:ea typeface="+mn-ea"/>
                <a:cs typeface="+mn-cs"/>
              </a:rPr>
              <a:t> 12 bit </a:t>
            </a:r>
            <a:r>
              <a:rPr lang="fr-FR" sz="1200" kern="1200" dirty="0" err="1">
                <a:solidFill>
                  <a:schemeClr val="tx1"/>
                </a:solidFill>
                <a:effectLst/>
                <a:latin typeface="+mn-lt"/>
                <a:ea typeface="+mn-ea"/>
                <a:cs typeface="+mn-cs"/>
              </a:rPr>
              <a:t>xuống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còn</a:t>
            </a:r>
            <a:r>
              <a:rPr lang="fr-FR" sz="1200" kern="1200" dirty="0">
                <a:solidFill>
                  <a:schemeClr val="tx1"/>
                </a:solidFill>
                <a:effectLst/>
                <a:latin typeface="+mn-lt"/>
                <a:ea typeface="+mn-ea"/>
                <a:cs typeface="+mn-cs"/>
              </a:rPr>
              <a:t> 7 bit </a:t>
            </a:r>
            <a:r>
              <a:rPr lang="fr-FR" sz="1200" kern="1200" dirty="0" err="1">
                <a:solidFill>
                  <a:schemeClr val="tx1"/>
                </a:solidFill>
                <a:effectLst/>
                <a:latin typeface="+mn-lt"/>
                <a:ea typeface="+mn-ea"/>
                <a:cs typeface="+mn-cs"/>
              </a:rPr>
              <a:t>vì</a:t>
            </a:r>
            <a:r>
              <a:rPr lang="fr-FR" sz="1200" kern="1200" dirty="0">
                <a:solidFill>
                  <a:schemeClr val="tx1"/>
                </a:solidFill>
                <a:effectLst/>
                <a:latin typeface="+mn-lt"/>
                <a:ea typeface="+mn-ea"/>
                <a:cs typeface="+mn-cs"/>
              </a:rPr>
              <a:t> bit </a:t>
            </a:r>
            <a:r>
              <a:rPr lang="fr-FR" sz="1200" kern="1200" dirty="0" err="1">
                <a:solidFill>
                  <a:schemeClr val="tx1"/>
                </a:solidFill>
                <a:effectLst/>
                <a:latin typeface="+mn-lt"/>
                <a:ea typeface="+mn-ea"/>
                <a:cs typeface="+mn-cs"/>
              </a:rPr>
              <a:t>cao</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nhất</a:t>
            </a:r>
            <a:r>
              <a:rPr lang="fr-FR" sz="1200" kern="1200" dirty="0">
                <a:solidFill>
                  <a:schemeClr val="tx1"/>
                </a:solidFill>
                <a:effectLst/>
                <a:latin typeface="+mn-lt"/>
                <a:ea typeface="+mn-ea"/>
                <a:cs typeface="+mn-cs"/>
              </a:rPr>
              <a:t> là bit </a:t>
            </a:r>
            <a:r>
              <a:rPr lang="fr-FR" sz="1200" kern="1200" dirty="0" err="1">
                <a:solidFill>
                  <a:schemeClr val="tx1"/>
                </a:solidFill>
                <a:effectLst/>
                <a:latin typeface="+mn-lt"/>
                <a:ea typeface="+mn-ea"/>
                <a:cs typeface="+mn-cs"/>
              </a:rPr>
              <a:t>dấu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phải</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được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giữ</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nguyên</a:t>
            </a:r>
            <a:r>
              <a:rPr lang="fr-FR" sz="1200"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Bảng</a:t>
            </a:r>
            <a:r>
              <a:rPr lang="fr-FR" sz="1200" b="1" kern="1200" dirty="0">
                <a:solidFill>
                  <a:schemeClr val="tx1"/>
                </a:solidFill>
                <a:effectLst/>
                <a:latin typeface="+mn-lt"/>
                <a:ea typeface="+mn-ea"/>
                <a:cs typeface="+mn-cs"/>
              </a:rPr>
              <a:t> 3.3</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trình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bày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thuật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toán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nén</a:t>
            </a:r>
            <a:r>
              <a:rPr lang="fr-FR"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i="1" kern="1200" dirty="0">
                <a:solidFill>
                  <a:schemeClr val="tx1"/>
                </a:solidFill>
                <a:effectLst/>
                <a:latin typeface="+mn-lt"/>
                <a:ea typeface="+mn-ea"/>
                <a:cs typeface="+mn-cs"/>
              </a:rPr>
              <a:t>(x là bit </a:t>
            </a:r>
            <a:r>
              <a:rPr lang="fr-FR" sz="1200" i="1" kern="1200" dirty="0" err="1">
                <a:solidFill>
                  <a:schemeClr val="tx1"/>
                </a:solidFill>
                <a:effectLst/>
                <a:latin typeface="+mn-lt"/>
                <a:ea typeface="+mn-ea"/>
                <a:cs typeface="+mn-cs"/>
              </a:rPr>
              <a:t>bất</a:t>
            </a:r>
            <a:r>
              <a:rPr lang="fr-FR" sz="1200" i="1" kern="1200" dirty="0">
                <a:solidFill>
                  <a:schemeClr val="tx1"/>
                </a:solidFill>
                <a:effectLst/>
                <a:latin typeface="+mn-lt"/>
                <a:ea typeface="+mn-ea"/>
                <a:cs typeface="+mn-cs"/>
              </a:rPr>
              <a:t> </a:t>
            </a:r>
            <a:r>
              <a:rPr lang="fr-FR" sz="1200" i="1" kern="1200" dirty="0" err="1">
                <a:solidFill>
                  <a:schemeClr val="tx1"/>
                </a:solidFill>
                <a:effectLst/>
                <a:latin typeface="+mn-lt"/>
                <a:ea typeface="+mn-ea"/>
                <a:cs typeface="+mn-cs"/>
              </a:rPr>
              <a:t>kỳ</a:t>
            </a:r>
            <a:r>
              <a:rPr lang="fr-FR"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49</a:t>
            </a:fld>
            <a:endParaRPr lang="en-US"/>
          </a:p>
        </p:txBody>
      </p:sp>
    </p:spTree>
    <p:extLst>
      <p:ext uri="{BB962C8B-B14F-4D97-AF65-F5344CB8AC3E}">
        <p14:creationId xmlns:p14="http://schemas.microsoft.com/office/powerpoint/2010/main" val="429297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Ta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hiện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giải</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mã</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đều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thông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thường</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được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từ</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mã</a:t>
            </a:r>
            <a:r>
              <a:rPr lang="fr-FR" sz="1200" kern="1200" dirty="0">
                <a:solidFill>
                  <a:schemeClr val="tx1"/>
                </a:solidFill>
                <a:effectLst/>
                <a:latin typeface="+mn-lt"/>
                <a:ea typeface="+mn-ea"/>
                <a:cs typeface="+mn-cs"/>
              </a:rPr>
              <a:t> 8 bit.  </a:t>
            </a:r>
            <a:r>
              <a:rPr lang="fr-FR" sz="1200" kern="1200" dirty="0" err="1">
                <a:solidFill>
                  <a:schemeClr val="tx1"/>
                </a:solidFill>
                <a:effectLst/>
                <a:latin typeface="+mn-lt"/>
                <a:ea typeface="+mn-ea"/>
                <a:cs typeface="+mn-cs"/>
              </a:rPr>
              <a:t>Sau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đó</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hiện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giãn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số</a:t>
            </a:r>
            <a:r>
              <a:rPr lang="fr-FR" sz="1200" kern="1200" dirty="0">
                <a:solidFill>
                  <a:schemeClr val="tx1"/>
                </a:solidFill>
                <a:effectLst/>
                <a:latin typeface="+mn-lt"/>
                <a:ea typeface="+mn-ea"/>
                <a:cs typeface="+mn-cs"/>
              </a:rPr>
              <a:t> 8 bit  </a:t>
            </a:r>
            <a:r>
              <a:rPr lang="fr-FR" sz="1200" kern="1200" dirty="0" err="1">
                <a:solidFill>
                  <a:schemeClr val="tx1"/>
                </a:solidFill>
                <a:effectLst/>
                <a:latin typeface="+mn-lt"/>
                <a:ea typeface="+mn-ea"/>
                <a:cs typeface="+mn-cs"/>
              </a:rPr>
              <a:t>thành</a:t>
            </a:r>
            <a:r>
              <a:rPr lang="fr-FR" sz="1200" kern="1200" dirty="0">
                <a:solidFill>
                  <a:schemeClr val="tx1"/>
                </a:solidFill>
                <a:effectLst/>
                <a:latin typeface="+mn-lt"/>
                <a:ea typeface="+mn-ea"/>
                <a:cs typeface="+mn-cs"/>
              </a:rPr>
              <a:t> 13 bit. </a:t>
            </a:r>
            <a:r>
              <a:rPr lang="fr-FR" sz="1200" kern="1200" dirty="0" err="1">
                <a:solidFill>
                  <a:schemeClr val="tx1"/>
                </a:solidFill>
                <a:effectLst/>
                <a:latin typeface="+mn-lt"/>
                <a:ea typeface="+mn-ea"/>
                <a:cs typeface="+mn-cs"/>
              </a:rPr>
              <a:t>Thực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sự</a:t>
            </a:r>
            <a:r>
              <a:rPr lang="fr-FR" sz="1200" kern="1200" dirty="0">
                <a:solidFill>
                  <a:schemeClr val="tx1"/>
                </a:solidFill>
                <a:effectLst/>
                <a:latin typeface="+mn-lt"/>
                <a:ea typeface="+mn-ea"/>
                <a:cs typeface="+mn-cs"/>
              </a:rPr>
              <a:t> ta </a:t>
            </a:r>
            <a:r>
              <a:rPr lang="fr-FR" sz="1200" kern="1200" dirty="0" err="1">
                <a:solidFill>
                  <a:schemeClr val="tx1"/>
                </a:solidFill>
                <a:effectLst/>
                <a:latin typeface="+mn-lt"/>
                <a:ea typeface="+mn-ea"/>
                <a:cs typeface="+mn-cs"/>
              </a:rPr>
              <a:t>giãn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số</a:t>
            </a:r>
            <a:r>
              <a:rPr lang="fr-FR" sz="1200" kern="1200" dirty="0">
                <a:solidFill>
                  <a:schemeClr val="tx1"/>
                </a:solidFill>
                <a:effectLst/>
                <a:latin typeface="+mn-lt"/>
                <a:ea typeface="+mn-ea"/>
                <a:cs typeface="+mn-cs"/>
              </a:rPr>
              <a:t> 7 bit </a:t>
            </a:r>
            <a:r>
              <a:rPr lang="fr-FR" sz="1200" kern="1200" dirty="0" err="1">
                <a:solidFill>
                  <a:schemeClr val="tx1"/>
                </a:solidFill>
                <a:effectLst/>
                <a:latin typeface="+mn-lt"/>
                <a:ea typeface="+mn-ea"/>
                <a:cs typeface="+mn-cs"/>
              </a:rPr>
              <a:t>thành</a:t>
            </a:r>
            <a:r>
              <a:rPr lang="fr-FR" sz="1200" kern="1200" dirty="0">
                <a:solidFill>
                  <a:schemeClr val="tx1"/>
                </a:solidFill>
                <a:effectLst/>
                <a:latin typeface="+mn-lt"/>
                <a:ea typeface="+mn-ea"/>
                <a:cs typeface="+mn-cs"/>
              </a:rPr>
              <a:t> 12 bit </a:t>
            </a:r>
            <a:r>
              <a:rPr lang="fr-FR" sz="1200" kern="1200" dirty="0" err="1">
                <a:solidFill>
                  <a:schemeClr val="tx1"/>
                </a:solidFill>
                <a:effectLst/>
                <a:latin typeface="+mn-lt"/>
                <a:ea typeface="+mn-ea"/>
                <a:cs typeface="+mn-cs"/>
              </a:rPr>
              <a:t>vì</a:t>
            </a:r>
            <a:r>
              <a:rPr lang="fr-FR" sz="1200" kern="1200" dirty="0">
                <a:solidFill>
                  <a:schemeClr val="tx1"/>
                </a:solidFill>
                <a:effectLst/>
                <a:latin typeface="+mn-lt"/>
                <a:ea typeface="+mn-ea"/>
                <a:cs typeface="+mn-cs"/>
              </a:rPr>
              <a:t> bit </a:t>
            </a:r>
            <a:r>
              <a:rPr lang="fr-FR" sz="1200" kern="1200" dirty="0" err="1">
                <a:solidFill>
                  <a:schemeClr val="tx1"/>
                </a:solidFill>
                <a:effectLst/>
                <a:latin typeface="+mn-lt"/>
                <a:ea typeface="+mn-ea"/>
                <a:cs typeface="+mn-cs"/>
              </a:rPr>
              <a:t>cao</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nhất</a:t>
            </a:r>
            <a:r>
              <a:rPr lang="fr-FR" sz="1200" kern="1200" dirty="0">
                <a:solidFill>
                  <a:schemeClr val="tx1"/>
                </a:solidFill>
                <a:effectLst/>
                <a:latin typeface="+mn-lt"/>
                <a:ea typeface="+mn-ea"/>
                <a:cs typeface="+mn-cs"/>
              </a:rPr>
              <a:t> là bit </a:t>
            </a:r>
            <a:r>
              <a:rPr lang="fr-FR" sz="1200" kern="1200" dirty="0" err="1">
                <a:solidFill>
                  <a:schemeClr val="tx1"/>
                </a:solidFill>
                <a:effectLst/>
                <a:latin typeface="+mn-lt"/>
                <a:ea typeface="+mn-ea"/>
                <a:cs typeface="+mn-cs"/>
              </a:rPr>
              <a:t>dấu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phải</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được</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giữ</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nguyên</a:t>
            </a:r>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50</a:t>
            </a:fld>
            <a:endParaRPr lang="en-US"/>
          </a:p>
        </p:txBody>
      </p:sp>
    </p:spTree>
    <p:extLst>
      <p:ext uri="{BB962C8B-B14F-4D97-AF65-F5344CB8AC3E}">
        <p14:creationId xmlns:p14="http://schemas.microsoft.com/office/powerpoint/2010/main" val="3073150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de-DE" dirty="0"/>
              <a:t>. Cũng như PCM thông thường, tín hiệu DM chịu</a:t>
            </a:r>
            <a:endParaRPr lang="en-US" dirty="0"/>
          </a:p>
          <a:p>
            <a:pPr>
              <a:defRPr/>
            </a:pPr>
            <a:r>
              <a:rPr lang="de-DE" dirty="0"/>
              <a:t>tác động của </a:t>
            </a:r>
            <a:r>
              <a:rPr lang="de-DE" i="1" dirty="0"/>
              <a:t>nhiễu lượng tử hóa</a:t>
            </a:r>
            <a:r>
              <a:rPr lang="de-DE" dirty="0"/>
              <a:t>: tín hiệu vào tương tự khác với tín hiệu mã hóa một  khoảng</a:t>
            </a:r>
            <a:endParaRPr lang="en-US" dirty="0"/>
          </a:p>
          <a:p>
            <a:pPr>
              <a:defRPr/>
            </a:pPr>
            <a:r>
              <a:rPr lang="de-DE" dirty="0"/>
              <a:t>không vượt quá kích thước một bước lượng tử hóa. </a:t>
            </a:r>
            <a:endParaRPr lang="en-US" dirty="0"/>
          </a:p>
          <a:p>
            <a:pPr>
              <a:defRPr/>
            </a:pPr>
            <a:r>
              <a:rPr lang="de-DE" dirty="0"/>
              <a:t>Tuy nhiên, nhiều lúc bộ DM không thể theo kịp những biến đổi nhanh của tín hiệu vào và vì vậy tín hiệu mã hóa cách xa tín hiệu vào một khoảng lớn hơn kích thước bước. Khi xảy ra điều đó, ta nói bộ DM bị </a:t>
            </a:r>
            <a:r>
              <a:rPr lang="de-DE" i="1" dirty="0"/>
              <a:t>quá tải theo độ dốc (slope overload)</a:t>
            </a:r>
            <a:r>
              <a:rPr lang="de-DE" dirty="0"/>
              <a:t>. </a:t>
            </a:r>
            <a:endParaRPr lang="en-US" dirty="0"/>
          </a:p>
          <a:p>
            <a:pPr>
              <a:defRPr/>
            </a:pPr>
            <a:r>
              <a:rPr lang="de-DE" dirty="0"/>
              <a:t>Ta dễ dàng nhận thấy nhiễu lượng tử hóa sẽ giảm nếu giảm kích thước bước, trong khi đó nhiễu quá tải theo độ dốc sẽ giảm nếu tăng kích thước bước. Để giữ cho hai loại nhiễu này nằm trong phạm vi cho phép, người ta phải lấy mẫu với tần số lấy mẫu lớn hơn tần số lấy mẫu sử dụng trong PCM, DPCM. </a:t>
            </a:r>
            <a:endParaRPr lang="en-US" dirty="0"/>
          </a:p>
          <a:p>
            <a:pPr>
              <a:defRPr/>
            </a:pPr>
            <a:r>
              <a:rPr lang="de-DE" dirty="0"/>
              <a:t>Khi tín hiệu vào gần như là một hằng số thì tín hiệu mã hóa dao động xung quanh mức tín hiệu vào, gây ra tần số không mong muốn bằng một nửa tần số lấy mẫu. Lúc này, nhiễu lượng tử hóa trở thành </a:t>
            </a:r>
            <a:r>
              <a:rPr lang="de-DE" i="1" dirty="0"/>
              <a:t>nhiễu rỗi (idle noise).</a:t>
            </a:r>
            <a:r>
              <a:rPr lang="de-DE" dirty="0"/>
              <a:t> Vì tần số cực đại của tín hiệu nhỏ hơn tần số lấy mẫu nhiều lần nên có thể loại bỏ hoàn toàn nhiễu rỗi bằng bộ lọc thông thấp khôi phục (lọc làm mịn). </a:t>
            </a:r>
          </a:p>
          <a:p>
            <a:pPr>
              <a:defRPr/>
            </a:pPr>
            <a:r>
              <a:rPr lang="de-DE" dirty="0"/>
              <a:t>Qua phân tích trên đây ta thấy mặc dù DM có giảm được độ dài từ mã nhưng tần số lấy mẫu lại lớn hơn tần số lấy mẫu dùng trong DPCM. Vì vậy, ưu điểm chính của DM so với DPCM không phải là sự tiết kiệm băng thông mà là giá thành thấp. Đạt được điều này là do trong DM không sử dụng các bộ mã hóa/ giải mã và bộ dự đoán phức tạp được thay bằng bộ trễ đơn giản</a:t>
            </a:r>
            <a:endParaRPr lang="en-US" dirty="0"/>
          </a:p>
        </p:txBody>
      </p:sp>
      <p:sp>
        <p:nvSpPr>
          <p:cNvPr id="101380" name="Slide Number Placeholder 3"/>
          <p:cNvSpPr>
            <a:spLocks noGrp="1"/>
          </p:cNvSpPr>
          <p:nvPr>
            <p:ph type="sldNum" sz="quarter" idx="5"/>
          </p:nvPr>
        </p:nvSpPr>
        <p:spPr>
          <a:noFill/>
        </p:spPr>
        <p:txBody>
          <a:bodyPr/>
          <a:lstStyle/>
          <a:p>
            <a:fld id="{36D5AE4E-6634-4524-9039-D63F168698C9}" type="slidenum">
              <a:rPr lang="vi-VN" smtClean="0"/>
              <a:pPr/>
              <a:t>52</a:t>
            </a:fld>
            <a:endParaRPr lang="vi-VN"/>
          </a:p>
        </p:txBody>
      </p:sp>
    </p:spTree>
    <p:extLst>
      <p:ext uri="{BB962C8B-B14F-4D97-AF65-F5344CB8AC3E}">
        <p14:creationId xmlns:p14="http://schemas.microsoft.com/office/powerpoint/2010/main" val="3839406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r>
              <a:rPr lang="en-US"/>
              <a:t>Hệ thống ADM điển hình đạt được tỷ số S/N lớn hơn DM từ 8-14 dB. ADM có thể hoạt động ở tốc độ bit thấp hơn DM như là 32 kbps hay 16 kbps cho thoại. </a:t>
            </a:r>
          </a:p>
          <a:p>
            <a:endParaRPr lang="en-US"/>
          </a:p>
        </p:txBody>
      </p:sp>
      <p:sp>
        <p:nvSpPr>
          <p:cNvPr id="103428" name="Slide Number Placeholder 3"/>
          <p:cNvSpPr>
            <a:spLocks noGrp="1"/>
          </p:cNvSpPr>
          <p:nvPr>
            <p:ph type="sldNum" sz="quarter" idx="5"/>
          </p:nvPr>
        </p:nvSpPr>
        <p:spPr>
          <a:noFill/>
        </p:spPr>
        <p:txBody>
          <a:bodyPr/>
          <a:lstStyle/>
          <a:p>
            <a:fld id="{1BD64062-2DE2-4DE6-A557-1A710710D432}" type="slidenum">
              <a:rPr lang="vi-VN" smtClean="0"/>
              <a:pPr/>
              <a:t>53</a:t>
            </a:fld>
            <a:endParaRPr lang="vi-VN"/>
          </a:p>
        </p:txBody>
      </p:sp>
    </p:spTree>
    <p:extLst>
      <p:ext uri="{BB962C8B-B14F-4D97-AF65-F5344CB8AC3E}">
        <p14:creationId xmlns:p14="http://schemas.microsoft.com/office/powerpoint/2010/main" val="181404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4F7DE65A-140E-41A2-BFB6-DC85F1C65B96}" type="slidenum">
              <a:rPr lang="vi-VN" smtClean="0"/>
              <a:pPr/>
              <a:t>9</a:t>
            </a:fld>
            <a:endParaRPr lang="vi-V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buFontTx/>
              <a:buChar char="•"/>
            </a:pPr>
            <a:r>
              <a:rPr lang="en-US"/>
              <a:t>Mã hóa ký tự theo bảng mã ASCII.</a:t>
            </a:r>
          </a:p>
          <a:p>
            <a:pPr eaLnBrk="1" hangingPunct="1">
              <a:buFontTx/>
              <a:buChar char="•"/>
            </a:pPr>
            <a:r>
              <a:rPr lang="en-US"/>
              <a:t>Nhóm 4 bit lại thành 1 ký hiệu</a:t>
            </a:r>
            <a:endParaRPr lang="vi-VN"/>
          </a:p>
        </p:txBody>
      </p:sp>
    </p:spTree>
    <p:extLst>
      <p:ext uri="{BB962C8B-B14F-4D97-AF65-F5344CB8AC3E}">
        <p14:creationId xmlns:p14="http://schemas.microsoft.com/office/powerpoint/2010/main" val="988584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a:t>mã hóa tín hiệu tiếng nói và chỉ tín hiệu tiếng nói mà thôi. Chứ năng chủ yếu của bộ mã hóa thoại là trích ra và  mã hóa các thông số quan trọng nhất của tiếng nói. Các thông số này sau khi được mã hóa sẽ truyền đi đến bên thu, bên thu sử dụng các thông số này để đặt các giá trị vào cho các bộ tạo hàm số và bộ lọc để tổng hợp âm thanh tiếng nói. Nhờ chỉ mã hóa và truyền đi các thông số quan trọng nhất nên hầu hết độ dư trong tiếng nói đã được loại bỏ. Tốc độ bit của tín hiệu tiếng nói  số nhỏ hơn nhiều so với mã hóa sóng. </a:t>
            </a:r>
          </a:p>
          <a:p>
            <a:r>
              <a:rPr lang="en-US"/>
              <a:t> </a:t>
            </a:r>
            <a:r>
              <a:rPr lang="fr-FR"/>
              <a:t>Do loại bỏ hết độ dư nên vocoder có thể mã hóa với tốc độ bit truyền dẫn rất thấp. Đã có các vocoder kiểu kênh làm việc trong dải từ 1 đến 2 kbps</a:t>
            </a:r>
          </a:p>
          <a:p>
            <a:r>
              <a:rPr lang="fr-FR"/>
              <a:t>Về chất lượng của vocoder thì do dạng sóng ra của vocoder  không xấp  xỉ với dạng sóng vào </a:t>
            </a:r>
            <a:endParaRPr lang="en-US"/>
          </a:p>
          <a:p>
            <a:r>
              <a:rPr lang="fr-FR"/>
              <a:t>nên âm thanh khó hiểu và không tự nhiên (giống như robot nói)</a:t>
            </a:r>
            <a:endParaRPr lang="en-US"/>
          </a:p>
        </p:txBody>
      </p:sp>
      <p:sp>
        <p:nvSpPr>
          <p:cNvPr id="104452" name="Slide Number Placeholder 3"/>
          <p:cNvSpPr>
            <a:spLocks noGrp="1"/>
          </p:cNvSpPr>
          <p:nvPr>
            <p:ph type="sldNum" sz="quarter" idx="5"/>
          </p:nvPr>
        </p:nvSpPr>
        <p:spPr>
          <a:noFill/>
        </p:spPr>
        <p:txBody>
          <a:bodyPr/>
          <a:lstStyle/>
          <a:p>
            <a:fld id="{505CB7C2-C927-4D39-8A13-46E0FFC5FE15}" type="slidenum">
              <a:rPr lang="vi-VN" smtClean="0"/>
              <a:pPr/>
              <a:t>54</a:t>
            </a:fld>
            <a:endParaRPr lang="vi-VN"/>
          </a:p>
        </p:txBody>
      </p:sp>
    </p:spTree>
    <p:extLst>
      <p:ext uri="{BB962C8B-B14F-4D97-AF65-F5344CB8AC3E}">
        <p14:creationId xmlns:p14="http://schemas.microsoft.com/office/powerpoint/2010/main" val="7385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r>
              <a:rPr lang="en-US"/>
              <a:t>bộ mã hóa audio hoạt động dựa trên nguyên tắc mã hóa miền tần số. Ở đây, tín hiệu được phân chia thành nhiều dải băng hẹp riêng biệt nhờ một </a:t>
            </a:r>
            <a:r>
              <a:rPr lang="en-US" i="1"/>
              <a:t>giàn lọc (filter bank)</a:t>
            </a:r>
            <a:r>
              <a:rPr lang="en-US"/>
              <a:t> hay </a:t>
            </a:r>
            <a:r>
              <a:rPr lang="en-US" i="1"/>
              <a:t>biến đổi Fourier rời rạc DFT (Discrete Fourier Transform)</a:t>
            </a:r>
            <a:r>
              <a:rPr lang="en-US"/>
              <a:t> để tạo thành một </a:t>
            </a:r>
            <a:r>
              <a:rPr lang="en-US" i="1"/>
              <a:t>bộ mã hóa băng con SBC (Sub - Band Coder).</a:t>
            </a:r>
            <a:r>
              <a:rPr lang="en-US"/>
              <a:t> Tín hiệu trong miền thời gian ứng với mỗi dải được mã hóa độc lập. </a:t>
            </a:r>
          </a:p>
          <a:p>
            <a:r>
              <a:rPr lang="en-US"/>
              <a:t>Thực tế là tín hiệu trong các băng riêng biệt không mang cùng một năng lượng như nhau. Trong mã hóa audio, dải tần số thấp chứa phần lớn năng lượng của tín hiệu, thêm vào đó, nhiễu lượng tử rất ít ảnh hưởng đến tai người nghe ở miền tần số thấp. Điều này cho phép ta có thể mã hóa tín hiệu ở băng tần thấp bằng ít bit còn tín hiệu ở miền tần số cao được mã hóa bằng nhiều bit hơn, dẫn đến kết quả là giảm được tốc độ bit, giảm được băng thông truyền dẫn.</a:t>
            </a:r>
          </a:p>
          <a:p>
            <a:endParaRPr lang="en-US"/>
          </a:p>
        </p:txBody>
      </p:sp>
      <p:sp>
        <p:nvSpPr>
          <p:cNvPr id="105476" name="Slide Number Placeholder 3"/>
          <p:cNvSpPr>
            <a:spLocks noGrp="1"/>
          </p:cNvSpPr>
          <p:nvPr>
            <p:ph type="sldNum" sz="quarter" idx="5"/>
          </p:nvPr>
        </p:nvSpPr>
        <p:spPr>
          <a:noFill/>
        </p:spPr>
        <p:txBody>
          <a:bodyPr/>
          <a:lstStyle/>
          <a:p>
            <a:fld id="{F71446E6-0EFD-4C07-B9C9-9C767D76A009}" type="slidenum">
              <a:rPr lang="vi-VN" smtClean="0"/>
              <a:pPr/>
              <a:t>55</a:t>
            </a:fld>
            <a:endParaRPr lang="vi-VN"/>
          </a:p>
        </p:txBody>
      </p:sp>
    </p:spTree>
    <p:extLst>
      <p:ext uri="{BB962C8B-B14F-4D97-AF65-F5344CB8AC3E}">
        <p14:creationId xmlns:p14="http://schemas.microsoft.com/office/powerpoint/2010/main" val="136957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dirty="0" err="1"/>
              <a:t>Chất</a:t>
            </a:r>
            <a:r>
              <a:rPr lang="fr-FR" dirty="0"/>
              <a:t> </a:t>
            </a:r>
            <a:r>
              <a:rPr lang="fr-FR" dirty="0" err="1"/>
              <a:t>lượng</a:t>
            </a:r>
            <a:r>
              <a:rPr lang="fr-FR" dirty="0"/>
              <a:t> </a:t>
            </a:r>
            <a:r>
              <a:rPr lang="fr-FR" dirty="0" err="1"/>
              <a:t>của</a:t>
            </a:r>
            <a:r>
              <a:rPr lang="fr-FR" dirty="0"/>
              <a:t> </a:t>
            </a:r>
            <a:r>
              <a:rPr lang="fr-FR" dirty="0" err="1"/>
              <a:t>tiếng</a:t>
            </a:r>
            <a:r>
              <a:rPr lang="fr-FR" dirty="0"/>
              <a:t> </a:t>
            </a:r>
            <a:r>
              <a:rPr lang="fr-FR" dirty="0" err="1"/>
              <a:t>nói</a:t>
            </a:r>
            <a:r>
              <a:rPr lang="fr-FR" dirty="0"/>
              <a:t> </a:t>
            </a:r>
            <a:r>
              <a:rPr lang="fr-FR" dirty="0" err="1"/>
              <a:t>mã</a:t>
            </a:r>
            <a:r>
              <a:rPr lang="fr-FR" dirty="0"/>
              <a:t> </a:t>
            </a:r>
            <a:r>
              <a:rPr lang="fr-FR" dirty="0" err="1"/>
              <a:t>hóa</a:t>
            </a:r>
            <a:r>
              <a:rPr lang="fr-FR" dirty="0"/>
              <a:t> </a:t>
            </a:r>
            <a:r>
              <a:rPr lang="fr-FR" dirty="0" err="1"/>
              <a:t>được</a:t>
            </a:r>
            <a:r>
              <a:rPr lang="fr-FR" dirty="0"/>
              <a:t> </a:t>
            </a:r>
            <a:r>
              <a:rPr lang="fr-FR" dirty="0" err="1"/>
              <a:t>đánh</a:t>
            </a:r>
            <a:r>
              <a:rPr lang="fr-FR" dirty="0"/>
              <a:t> </a:t>
            </a:r>
            <a:r>
              <a:rPr lang="fr-FR" dirty="0" err="1"/>
              <a:t>giá</a:t>
            </a:r>
            <a:r>
              <a:rPr lang="fr-FR" dirty="0"/>
              <a:t> </a:t>
            </a:r>
            <a:r>
              <a:rPr lang="fr-FR" dirty="0" err="1"/>
              <a:t>bằng</a:t>
            </a:r>
            <a:r>
              <a:rPr lang="fr-FR" dirty="0"/>
              <a:t> </a:t>
            </a:r>
            <a:r>
              <a:rPr lang="fr-FR" dirty="0" err="1"/>
              <a:t>điểm</a:t>
            </a:r>
            <a:r>
              <a:rPr lang="fr-FR" dirty="0"/>
              <a:t> </a:t>
            </a:r>
            <a:r>
              <a:rPr lang="fr-FR" i="1" dirty="0"/>
              <a:t>MOS (</a:t>
            </a:r>
            <a:r>
              <a:rPr lang="fr-FR" i="1" dirty="0" err="1"/>
              <a:t>Mean</a:t>
            </a:r>
            <a:r>
              <a:rPr lang="fr-FR" i="1" dirty="0"/>
              <a:t> Opinion Score)</a:t>
            </a:r>
            <a:r>
              <a:rPr lang="fr-FR" dirty="0"/>
              <a:t>. </a:t>
            </a:r>
            <a:endParaRPr lang="en-US" dirty="0"/>
          </a:p>
          <a:p>
            <a:r>
              <a:rPr lang="fr-FR" b="1" dirty="0" err="1"/>
              <a:t>Bảng</a:t>
            </a:r>
            <a:r>
              <a:rPr lang="fr-FR" b="1" dirty="0"/>
              <a:t> 3.6</a:t>
            </a:r>
            <a:r>
              <a:rPr lang="fr-FR" dirty="0"/>
              <a:t> </a:t>
            </a:r>
            <a:r>
              <a:rPr lang="fr-FR" dirty="0" err="1"/>
              <a:t>so</a:t>
            </a:r>
            <a:r>
              <a:rPr lang="fr-FR" dirty="0"/>
              <a:t> </a:t>
            </a:r>
            <a:r>
              <a:rPr lang="fr-FR" dirty="0" err="1"/>
              <a:t>sánh</a:t>
            </a:r>
            <a:r>
              <a:rPr lang="fr-FR" dirty="0"/>
              <a:t> </a:t>
            </a:r>
            <a:r>
              <a:rPr lang="fr-FR" dirty="0" err="1"/>
              <a:t>tốc</a:t>
            </a:r>
            <a:r>
              <a:rPr lang="fr-FR" dirty="0"/>
              <a:t> </a:t>
            </a:r>
            <a:r>
              <a:rPr lang="fr-FR" dirty="0" err="1"/>
              <a:t>độ</a:t>
            </a:r>
            <a:r>
              <a:rPr lang="fr-FR" dirty="0"/>
              <a:t>, </a:t>
            </a:r>
            <a:r>
              <a:rPr lang="fr-FR" dirty="0" err="1"/>
              <a:t>chất</a:t>
            </a:r>
            <a:r>
              <a:rPr lang="fr-FR" dirty="0"/>
              <a:t> </a:t>
            </a:r>
            <a:r>
              <a:rPr lang="fr-FR" dirty="0" err="1"/>
              <a:t>lượng</a:t>
            </a:r>
            <a:r>
              <a:rPr lang="fr-FR" dirty="0"/>
              <a:t> MOS </a:t>
            </a:r>
            <a:r>
              <a:rPr lang="fr-FR" dirty="0" err="1"/>
              <a:t>và</a:t>
            </a:r>
            <a:r>
              <a:rPr lang="fr-FR" dirty="0"/>
              <a:t> </a:t>
            </a:r>
            <a:r>
              <a:rPr lang="fr-FR" dirty="0" err="1"/>
              <a:t>độ</a:t>
            </a:r>
            <a:r>
              <a:rPr lang="fr-FR" dirty="0"/>
              <a:t> </a:t>
            </a:r>
            <a:r>
              <a:rPr lang="fr-FR" dirty="0" err="1"/>
              <a:t>phức</a:t>
            </a:r>
            <a:r>
              <a:rPr lang="fr-FR" dirty="0"/>
              <a:t> </a:t>
            </a:r>
            <a:r>
              <a:rPr lang="fr-FR" dirty="0" err="1"/>
              <a:t>tạp</a:t>
            </a:r>
            <a:r>
              <a:rPr lang="fr-FR" dirty="0"/>
              <a:t> </a:t>
            </a:r>
            <a:r>
              <a:rPr lang="fr-FR" dirty="0" err="1"/>
              <a:t>trong</a:t>
            </a:r>
            <a:r>
              <a:rPr lang="fr-FR" dirty="0"/>
              <a:t> </a:t>
            </a:r>
            <a:r>
              <a:rPr lang="fr-FR" dirty="0" err="1"/>
              <a:t>thực</a:t>
            </a:r>
            <a:r>
              <a:rPr lang="fr-FR" dirty="0"/>
              <a:t> </a:t>
            </a:r>
            <a:r>
              <a:rPr lang="fr-FR" dirty="0" err="1"/>
              <a:t>hiện</a:t>
            </a:r>
            <a:r>
              <a:rPr lang="fr-FR" dirty="0"/>
              <a:t> </a:t>
            </a:r>
            <a:r>
              <a:rPr lang="fr-FR" dirty="0" err="1"/>
              <a:t>của</a:t>
            </a:r>
            <a:r>
              <a:rPr lang="fr-FR" dirty="0"/>
              <a:t> </a:t>
            </a:r>
            <a:r>
              <a:rPr lang="fr-FR" dirty="0" err="1"/>
              <a:t>các</a:t>
            </a:r>
            <a:r>
              <a:rPr lang="fr-FR" dirty="0"/>
              <a:t> </a:t>
            </a:r>
            <a:r>
              <a:rPr lang="fr-FR" dirty="0" err="1"/>
              <a:t>bộ</a:t>
            </a:r>
            <a:r>
              <a:rPr lang="fr-FR" dirty="0"/>
              <a:t> </a:t>
            </a:r>
            <a:r>
              <a:rPr lang="fr-FR" dirty="0" err="1"/>
              <a:t>mã</a:t>
            </a:r>
            <a:r>
              <a:rPr lang="fr-FR" dirty="0"/>
              <a:t> </a:t>
            </a:r>
            <a:r>
              <a:rPr lang="fr-FR" dirty="0" err="1"/>
              <a:t>hóa</a:t>
            </a:r>
            <a:r>
              <a:rPr lang="fr-FR" dirty="0"/>
              <a:t> </a:t>
            </a:r>
            <a:r>
              <a:rPr lang="fr-FR" dirty="0" err="1"/>
              <a:t>các</a:t>
            </a:r>
            <a:r>
              <a:rPr lang="fr-FR" dirty="0"/>
              <a:t> </a:t>
            </a:r>
            <a:r>
              <a:rPr lang="fr-FR" dirty="0" err="1"/>
              <a:t>loại</a:t>
            </a:r>
            <a:r>
              <a:rPr lang="fr-FR" dirty="0"/>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53599F7-A18F-49EF-99DF-6890E6C583E7}" type="slidenum">
              <a:rPr lang="en-US" smtClean="0"/>
              <a:pPr/>
              <a:t>56</a:t>
            </a:fld>
            <a:endParaRPr lang="en-US"/>
          </a:p>
        </p:txBody>
      </p:sp>
    </p:spTree>
    <p:extLst>
      <p:ext uri="{BB962C8B-B14F-4D97-AF65-F5344CB8AC3E}">
        <p14:creationId xmlns:p14="http://schemas.microsoft.com/office/powerpoint/2010/main" val="113755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pPr>
              <a:buFontTx/>
              <a:buChar char="•"/>
            </a:pPr>
            <a:r>
              <a:rPr lang="en-US"/>
              <a:t>bước đầu tiên trong quá trình biến đổi tín hiệu tương tự sang số theo kỹ thuật PCM.</a:t>
            </a:r>
          </a:p>
          <a:p>
            <a:pPr>
              <a:buFontTx/>
              <a:buChar char="•"/>
            </a:pPr>
            <a:r>
              <a:rPr lang="en-US"/>
              <a:t>Mục đích của bước lấy mẫu này  là từ tín hiệu tương tự, ta tạo nên một dãy xung rời rạc tuần hoàn rộng bằng nhau, biên độ xung bằng với giá trị của tín hiệu tương tự tại thời điểm lấy mẫu. </a:t>
            </a:r>
          </a:p>
          <a:p>
            <a:pPr>
              <a:buFontTx/>
              <a:buChar char="•"/>
            </a:pPr>
            <a:r>
              <a:rPr lang="en-US"/>
              <a:t>Dãy xung rời rạc đó còn được gọi là tín hiệu </a:t>
            </a:r>
            <a:r>
              <a:rPr lang="en-US" i="1"/>
              <a:t>điều chế biên độ xung PAM (Pulse Amplitude Modulation)</a:t>
            </a:r>
            <a:r>
              <a:rPr lang="en-US"/>
              <a:t>. </a:t>
            </a:r>
          </a:p>
        </p:txBody>
      </p:sp>
      <p:sp>
        <p:nvSpPr>
          <p:cNvPr id="88068" name="Slide Number Placeholder 3"/>
          <p:cNvSpPr>
            <a:spLocks noGrp="1"/>
          </p:cNvSpPr>
          <p:nvPr>
            <p:ph type="sldNum" sz="quarter" idx="5"/>
          </p:nvPr>
        </p:nvSpPr>
        <p:spPr>
          <a:noFill/>
        </p:spPr>
        <p:txBody>
          <a:bodyPr/>
          <a:lstStyle/>
          <a:p>
            <a:fld id="{30815343-F160-46D8-B863-E9B702B18A64}" type="slidenum">
              <a:rPr lang="vi-VN" smtClean="0"/>
              <a:pPr/>
              <a:t>12</a:t>
            </a:fld>
            <a:endParaRPr lang="vi-VN"/>
          </a:p>
        </p:txBody>
      </p:sp>
    </p:spTree>
    <p:extLst>
      <p:ext uri="{BB962C8B-B14F-4D97-AF65-F5344CB8AC3E}">
        <p14:creationId xmlns:p14="http://schemas.microsoft.com/office/powerpoint/2010/main" val="244529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r>
              <a:rPr lang="en-US"/>
              <a:t>Nếu tín hiệu PAM có tần số đủ lớn (tức là khoảng cách giữa các xung  cạnh nhau đủ nhỏ) thì có thể khôi phục lại tín hiệu tương tự ban đầu từ tín hiệu PAM. </a:t>
            </a:r>
          </a:p>
          <a:p>
            <a:endParaRPr lang="en-US"/>
          </a:p>
        </p:txBody>
      </p:sp>
      <p:sp>
        <p:nvSpPr>
          <p:cNvPr id="89092" name="Slide Number Placeholder 3"/>
          <p:cNvSpPr>
            <a:spLocks noGrp="1"/>
          </p:cNvSpPr>
          <p:nvPr>
            <p:ph type="sldNum" sz="quarter" idx="5"/>
          </p:nvPr>
        </p:nvSpPr>
        <p:spPr>
          <a:noFill/>
        </p:spPr>
        <p:txBody>
          <a:bodyPr/>
          <a:lstStyle/>
          <a:p>
            <a:fld id="{45EE10F4-7A28-4580-96A2-20CBAB9FA533}" type="slidenum">
              <a:rPr lang="vi-VN" smtClean="0"/>
              <a:pPr/>
              <a:t>13</a:t>
            </a:fld>
            <a:endParaRPr lang="vi-VN"/>
          </a:p>
        </p:txBody>
      </p:sp>
    </p:spTree>
    <p:extLst>
      <p:ext uri="{BB962C8B-B14F-4D97-AF65-F5344CB8AC3E}">
        <p14:creationId xmlns:p14="http://schemas.microsoft.com/office/powerpoint/2010/main" val="331358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r>
              <a:rPr lang="en-US"/>
              <a:t>Nếu tín hiệu PAM có tần số đủ lớn (tức là khoảng cách giữa các xung  cạnh nhau đủ nhỏ) thì có thể khôi phục lại tín hiệu tương tự ban đầu từ tín hiệu PAM. </a:t>
            </a:r>
          </a:p>
          <a:p>
            <a:endParaRPr lang="en-US"/>
          </a:p>
        </p:txBody>
      </p:sp>
      <p:sp>
        <p:nvSpPr>
          <p:cNvPr id="89092" name="Slide Number Placeholder 3"/>
          <p:cNvSpPr>
            <a:spLocks noGrp="1"/>
          </p:cNvSpPr>
          <p:nvPr>
            <p:ph type="sldNum" sz="quarter" idx="5"/>
          </p:nvPr>
        </p:nvSpPr>
        <p:spPr>
          <a:noFill/>
        </p:spPr>
        <p:txBody>
          <a:bodyPr/>
          <a:lstStyle/>
          <a:p>
            <a:fld id="{45EE10F4-7A28-4580-96A2-20CBAB9FA533}" type="slidenum">
              <a:rPr lang="vi-VN" smtClean="0"/>
              <a:pPr/>
              <a:t>14</a:t>
            </a:fld>
            <a:endParaRPr lang="vi-VN"/>
          </a:p>
        </p:txBody>
      </p:sp>
    </p:spTree>
    <p:extLst>
      <p:ext uri="{BB962C8B-B14F-4D97-AF65-F5344CB8AC3E}">
        <p14:creationId xmlns:p14="http://schemas.microsoft.com/office/powerpoint/2010/main" val="377280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pPr>
              <a:buFontTx/>
              <a:buChar char="•"/>
            </a:pPr>
            <a:r>
              <a:rPr lang="en-US"/>
              <a:t>nếu tần số lấy mẫu thỏa định lý lấy mẫu thì </a:t>
            </a:r>
            <a:r>
              <a:rPr lang="en-US" i="1"/>
              <a:t>từ tín hiệu PAM, ta có thể khôi phục được tín hiệu gốc ban đầu nhờ một bộ lọc thông thấp tần số cắt f</a:t>
            </a:r>
            <a:r>
              <a:rPr lang="en-US" i="1" baseline="-25000"/>
              <a:t>m</a:t>
            </a:r>
            <a:r>
              <a:rPr lang="en-US"/>
              <a:t>. </a:t>
            </a:r>
          </a:p>
          <a:p>
            <a:pPr>
              <a:buFontTx/>
              <a:buChar char="•"/>
            </a:pPr>
            <a:r>
              <a:rPr lang="en-US"/>
              <a:t>Ngược lại, nếu tần số lấy mẫu không thỏa định lý lấy mẫu thì do ảnh hưởng của hiện tượng chồng phổ (aliasing), ta không thể khôi phục tín hiệu ban đầu. </a:t>
            </a:r>
            <a:r>
              <a:rPr lang="en-US" i="1"/>
              <a:t>Vậy để chống ảnh hưởng của chồng phổ, ta đặt ngay trước bộ lấy mẫu một bộ lọc thông thấp để loại bỏ các thành phần tần số lớn hơn . </a:t>
            </a:r>
            <a:endParaRPr lang="en-US"/>
          </a:p>
        </p:txBody>
      </p:sp>
      <p:sp>
        <p:nvSpPr>
          <p:cNvPr id="90116" name="Slide Number Placeholder 3"/>
          <p:cNvSpPr>
            <a:spLocks noGrp="1"/>
          </p:cNvSpPr>
          <p:nvPr>
            <p:ph type="sldNum" sz="quarter" idx="5"/>
          </p:nvPr>
        </p:nvSpPr>
        <p:spPr>
          <a:noFill/>
        </p:spPr>
        <p:txBody>
          <a:bodyPr/>
          <a:lstStyle/>
          <a:p>
            <a:fld id="{20BADECC-691A-40B6-A9E5-204A68E86838}" type="slidenum">
              <a:rPr lang="vi-VN" smtClean="0"/>
              <a:pPr/>
              <a:t>22</a:t>
            </a:fld>
            <a:endParaRPr lang="vi-VN"/>
          </a:p>
        </p:txBody>
      </p:sp>
    </p:spTree>
    <p:extLst>
      <p:ext uri="{BB962C8B-B14F-4D97-AF65-F5344CB8AC3E}">
        <p14:creationId xmlns:p14="http://schemas.microsoft.com/office/powerpoint/2010/main" val="406465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4F7DE65A-140E-41A2-BFB6-DC85F1C65B96}" type="slidenum">
              <a:rPr lang="vi-VN" smtClean="0"/>
              <a:pPr/>
              <a:t>37</a:t>
            </a:fld>
            <a:endParaRPr lang="vi-V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buFontTx/>
              <a:buChar char="•"/>
            </a:pPr>
            <a:r>
              <a:rPr lang="en-US"/>
              <a:t>Mã hóa ký tự theo bảng mã ASCII.</a:t>
            </a:r>
          </a:p>
          <a:p>
            <a:pPr eaLnBrk="1" hangingPunct="1">
              <a:buFontTx/>
              <a:buChar char="•"/>
            </a:pPr>
            <a:r>
              <a:rPr lang="en-US"/>
              <a:t>Nhóm 4 bit lại thành 1 ký hiệu</a:t>
            </a:r>
            <a:endParaRPr lang="vi-VN"/>
          </a:p>
        </p:txBody>
      </p:sp>
    </p:spTree>
    <p:extLst>
      <p:ext uri="{BB962C8B-B14F-4D97-AF65-F5344CB8AC3E}">
        <p14:creationId xmlns:p14="http://schemas.microsoft.com/office/powerpoint/2010/main" val="2647751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pPr>
              <a:buFontTx/>
              <a:buChar char="•"/>
            </a:pPr>
            <a:r>
              <a:rPr lang="en-US"/>
              <a:t>bước đầu tiên trong quá trình biến đổi tín hiệu tương tự sang số theo kỹ thuật PCM.</a:t>
            </a:r>
          </a:p>
          <a:p>
            <a:pPr>
              <a:buFontTx/>
              <a:buChar char="•"/>
            </a:pPr>
            <a:r>
              <a:rPr lang="en-US"/>
              <a:t>Mục đích của bước lấy mẫu này  là từ tín hiệu tương tự, ta tạo nên một dãy xung rời rạc tuần hoàn rộng bằng nhau, biên độ xung bằng với giá trị của tín hiệu tương tự tại thời điểm lấy mẫu. </a:t>
            </a:r>
          </a:p>
          <a:p>
            <a:pPr>
              <a:buFontTx/>
              <a:buChar char="•"/>
            </a:pPr>
            <a:r>
              <a:rPr lang="en-US"/>
              <a:t>Dãy xung rời rạc đó còn được gọi là tín hiệu </a:t>
            </a:r>
            <a:r>
              <a:rPr lang="en-US" i="1"/>
              <a:t>điều chế biên độ xung PAM (Pulse Amplitude Modulation)</a:t>
            </a:r>
            <a:r>
              <a:rPr lang="en-US"/>
              <a:t>. </a:t>
            </a:r>
          </a:p>
        </p:txBody>
      </p:sp>
      <p:sp>
        <p:nvSpPr>
          <p:cNvPr id="88068" name="Slide Number Placeholder 3"/>
          <p:cNvSpPr>
            <a:spLocks noGrp="1"/>
          </p:cNvSpPr>
          <p:nvPr>
            <p:ph type="sldNum" sz="quarter" idx="5"/>
          </p:nvPr>
        </p:nvSpPr>
        <p:spPr>
          <a:noFill/>
        </p:spPr>
        <p:txBody>
          <a:bodyPr/>
          <a:lstStyle/>
          <a:p>
            <a:fld id="{30815343-F160-46D8-B863-E9B702B18A64}" type="slidenum">
              <a:rPr lang="vi-VN" smtClean="0"/>
              <a:pPr/>
              <a:t>38</a:t>
            </a:fld>
            <a:endParaRPr lang="vi-VN"/>
          </a:p>
        </p:txBody>
      </p:sp>
    </p:spTree>
    <p:extLst>
      <p:ext uri="{BB962C8B-B14F-4D97-AF65-F5344CB8AC3E}">
        <p14:creationId xmlns:p14="http://schemas.microsoft.com/office/powerpoint/2010/main" val="234726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r>
              <a:rPr lang="en-US"/>
              <a:t>Vào thời điểm lấy mẫu, khóa đóng lại. Tụ C được nạp rất nhanh do rC rất nhỏ. Tụ C nạp đến điện áp bằng với giá trị điện áp của tín hiệu tương tự vào. Quá trình này chính là lấy mẫu. Sau đó khóa mở ra. Do RC rất lớn nên điện áp trên tụ C gần như không thay đổi. Đây chính là giai đoạn giữ mẫu.</a:t>
            </a:r>
          </a:p>
          <a:p>
            <a:endParaRPr lang="en-US"/>
          </a:p>
        </p:txBody>
      </p:sp>
      <p:sp>
        <p:nvSpPr>
          <p:cNvPr id="95236" name="Slide Number Placeholder 3"/>
          <p:cNvSpPr>
            <a:spLocks noGrp="1"/>
          </p:cNvSpPr>
          <p:nvPr>
            <p:ph type="sldNum" sz="quarter" idx="5"/>
          </p:nvPr>
        </p:nvSpPr>
        <p:spPr>
          <a:noFill/>
        </p:spPr>
        <p:txBody>
          <a:bodyPr/>
          <a:lstStyle/>
          <a:p>
            <a:fld id="{1245CA5D-F92B-45D5-A44D-9644A00872F5}" type="slidenum">
              <a:rPr lang="vi-VN" smtClean="0"/>
              <a:pPr/>
              <a:t>40</a:t>
            </a:fld>
            <a:endParaRPr lang="vi-VN"/>
          </a:p>
        </p:txBody>
      </p:sp>
    </p:spTree>
    <p:extLst>
      <p:ext uri="{BB962C8B-B14F-4D97-AF65-F5344CB8AC3E}">
        <p14:creationId xmlns:p14="http://schemas.microsoft.com/office/powerpoint/2010/main" val="342163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36576" y="606856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68568"/>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438400" y="6019800"/>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a:xfrm>
            <a:off x="7086600" y="6019800"/>
            <a:ext cx="2057400" cy="685800"/>
          </a:xfrm>
          <a:prstGeom prst="rect">
            <a:avLst/>
          </a:prstGeom>
        </p:spPr>
        <p:txBody>
          <a:bodyPr>
            <a:noAutofit/>
          </a:bodyPr>
          <a:lstStyle>
            <a:lvl1pPr algn="ctr">
              <a:defRPr sz="2000">
                <a:solidFill>
                  <a:srgbClr val="FFFFFF"/>
                </a:solidFill>
              </a:defRPr>
            </a:lvl1pPr>
          </a:lstStyle>
          <a:p>
            <a:fld id="{AB9D843A-A9F2-4952-8DDF-D52128F05B67}" type="datetime1">
              <a:rPr lang="en-US" smtClean="0"/>
              <a:pPr/>
              <a:t>9/29/21</a:t>
            </a:fld>
            <a:endParaRPr lang="en-US"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vi-VN"/>
              <a:t>Chương 2 – Kỹ thuật định dạng</a:t>
            </a:r>
            <a:endParaRPr lang="en-US"/>
          </a:p>
        </p:txBody>
      </p:sp>
      <p:sp>
        <p:nvSpPr>
          <p:cNvPr id="29" name="Slide Number Placeholder 28"/>
          <p:cNvSpPr>
            <a:spLocks noGrp="1"/>
          </p:cNvSpPr>
          <p:nvPr>
            <p:ph type="sldNum" sz="quarter" idx="12"/>
          </p:nvPr>
        </p:nvSpPr>
        <p:spPr>
          <a:xfrm>
            <a:off x="228600" y="6248400"/>
            <a:ext cx="8382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096000" y="6248400"/>
            <a:ext cx="2819400" cy="365125"/>
          </a:xfrm>
          <a:prstGeom prst="rect">
            <a:avLst/>
          </a:prstGeom>
        </p:spPr>
        <p:txBody>
          <a:bodyPr/>
          <a:lstStyle/>
          <a:p>
            <a:fld id="{ACF397D7-4061-4570-8C04-EA766B9B452E}" type="datetime1">
              <a:rPr lang="en-US" smtClean="0"/>
              <a:pPr/>
              <a:t>9/29/21</a:t>
            </a:fld>
            <a:endParaRPr lang="en-US"/>
          </a:p>
        </p:txBody>
      </p:sp>
      <p:sp>
        <p:nvSpPr>
          <p:cNvPr id="5" name="Footer Placeholder 4"/>
          <p:cNvSpPr>
            <a:spLocks noGrp="1"/>
          </p:cNvSpPr>
          <p:nvPr>
            <p:ph type="ftr" sz="quarter" idx="11"/>
          </p:nvPr>
        </p:nvSpPr>
        <p:spPr/>
        <p:txBody>
          <a:bodyPr/>
          <a:lstStyle/>
          <a:p>
            <a:r>
              <a:rPr lang="vi-VN"/>
              <a:t>Chương 2 – Kỹ thuật định dạng</a:t>
            </a:r>
            <a:endParaRPr lang="en-US"/>
          </a:p>
        </p:txBody>
      </p:sp>
      <p:sp>
        <p:nvSpPr>
          <p:cNvPr id="6" name="Slide Number Placeholder 5"/>
          <p:cNvSpPr>
            <a:spLocks noGrp="1"/>
          </p:cNvSpPr>
          <p:nvPr>
            <p:ph type="sldNum" sz="quarter" idx="12"/>
          </p:nvPr>
        </p:nvSpPr>
        <p:spPr/>
        <p:txBody>
          <a:bodyPr/>
          <a:lstStyle/>
          <a:p>
            <a:fld id="{CDD95983-6AA3-4F6B-98EA-7953A4D4C3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a:prstGeom prst="rect">
            <a:avLst/>
          </a:prstGeom>
        </p:spPr>
        <p:txBody>
          <a:bodyPr/>
          <a:lstStyle/>
          <a:p>
            <a:fld id="{0AC6D631-593D-4BB2-AF53-D22F83727842}" type="datetime1">
              <a:rPr lang="en-US" smtClean="0"/>
              <a:pPr/>
              <a:t>9/29/21</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vi-VN"/>
              <a:t>Chương 2 – Kỹ thuật định dạng</a:t>
            </a: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DD95983-6AA3-4F6B-98EA-7953A4D4C3D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Text Placeholder 2"/>
          <p:cNvSpPr>
            <a:spLocks noGrp="1"/>
          </p:cNvSpPr>
          <p:nvPr>
            <p:ph type="body"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245225"/>
            <a:ext cx="1901825" cy="476250"/>
          </a:xfrm>
          <a:prstGeom prst="rect">
            <a:avLst/>
          </a:prstGeom>
        </p:spPr>
        <p:txBody>
          <a:bodyPr/>
          <a:lstStyle>
            <a:lvl1pPr>
              <a:defRPr/>
            </a:lvl1pPr>
          </a:lstStyle>
          <a:p>
            <a:pPr>
              <a:defRPr/>
            </a:pPr>
            <a:fld id="{1B7B54FD-60A3-49EB-A5F8-285779154789}" type="datetime1">
              <a:rPr lang="en-US" smtClean="0"/>
              <a:pPr>
                <a:defRPr/>
              </a:pPr>
              <a:t>9/29/21</a:t>
            </a:fld>
            <a:endParaRPr lang="vi-VN"/>
          </a:p>
        </p:txBody>
      </p:sp>
      <p:sp>
        <p:nvSpPr>
          <p:cNvPr id="6" name="Footer Placeholder 5"/>
          <p:cNvSpPr>
            <a:spLocks noGrp="1"/>
          </p:cNvSpPr>
          <p:nvPr>
            <p:ph type="ftr" sz="quarter" idx="11"/>
          </p:nvPr>
        </p:nvSpPr>
        <p:spPr>
          <a:xfrm>
            <a:off x="3429000" y="6245225"/>
            <a:ext cx="2895600" cy="476250"/>
          </a:xfrm>
        </p:spPr>
        <p:txBody>
          <a:bodyPr/>
          <a:lstStyle>
            <a:lvl1pPr>
              <a:defRPr/>
            </a:lvl1pPr>
          </a:lstStyle>
          <a:p>
            <a:pPr>
              <a:defRPr/>
            </a:pPr>
            <a:r>
              <a:rPr lang="vi-VN"/>
              <a:t>Chương 2 – Kỹ thuật định dạng</a:t>
            </a:r>
          </a:p>
        </p:txBody>
      </p:sp>
      <p:sp>
        <p:nvSpPr>
          <p:cNvPr id="7" name="Slide Number Placeholder 6"/>
          <p:cNvSpPr>
            <a:spLocks noGrp="1"/>
          </p:cNvSpPr>
          <p:nvPr>
            <p:ph type="sldNum" sz="quarter" idx="12"/>
          </p:nvPr>
        </p:nvSpPr>
        <p:spPr>
          <a:xfrm>
            <a:off x="6937375" y="6245225"/>
            <a:ext cx="1901825" cy="476250"/>
          </a:xfrm>
        </p:spPr>
        <p:txBody>
          <a:bodyPr/>
          <a:lstStyle>
            <a:lvl1pPr>
              <a:defRPr/>
            </a:lvl1pPr>
          </a:lstStyle>
          <a:p>
            <a:pPr>
              <a:defRPr/>
            </a:pPr>
            <a:fld id="{8F79B56F-414F-497C-A173-5E18EF009D13}" type="slidenum">
              <a:rPr lang="vi-VN"/>
              <a:pPr>
                <a:defRPr/>
              </a:pPr>
              <a:t>‹#›</a:t>
            </a:fld>
            <a:endParaRPr lang="vi-V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Text Placeholder 2"/>
          <p:cNvSpPr>
            <a:spLocks noGrp="1"/>
          </p:cNvSpPr>
          <p:nvPr>
            <p:ph type="body"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8075"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8075"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38200" y="6245225"/>
            <a:ext cx="1901825" cy="476250"/>
          </a:xfrm>
          <a:prstGeom prst="rect">
            <a:avLst/>
          </a:prstGeom>
        </p:spPr>
        <p:txBody>
          <a:bodyPr/>
          <a:lstStyle>
            <a:lvl1pPr>
              <a:defRPr/>
            </a:lvl1pPr>
          </a:lstStyle>
          <a:p>
            <a:pPr>
              <a:defRPr/>
            </a:pPr>
            <a:fld id="{79E33A1D-A4A7-425B-947F-5458ECE86ABE}" type="datetime1">
              <a:rPr lang="en-US" smtClean="0"/>
              <a:pPr>
                <a:defRPr/>
              </a:pPr>
              <a:t>9/29/21</a:t>
            </a:fld>
            <a:endParaRPr lang="vi-VN"/>
          </a:p>
        </p:txBody>
      </p:sp>
      <p:sp>
        <p:nvSpPr>
          <p:cNvPr id="7" name="Footer Placeholder 6"/>
          <p:cNvSpPr>
            <a:spLocks noGrp="1"/>
          </p:cNvSpPr>
          <p:nvPr>
            <p:ph type="ftr" sz="quarter" idx="11"/>
          </p:nvPr>
        </p:nvSpPr>
        <p:spPr>
          <a:xfrm>
            <a:off x="3429000" y="6245225"/>
            <a:ext cx="2895600" cy="476250"/>
          </a:xfrm>
        </p:spPr>
        <p:txBody>
          <a:bodyPr/>
          <a:lstStyle>
            <a:lvl1pPr>
              <a:defRPr/>
            </a:lvl1pPr>
          </a:lstStyle>
          <a:p>
            <a:pPr>
              <a:defRPr/>
            </a:pPr>
            <a:r>
              <a:rPr lang="vi-VN"/>
              <a:t>Chương 2 – Kỹ thuật định dạng</a:t>
            </a:r>
          </a:p>
        </p:txBody>
      </p:sp>
      <p:sp>
        <p:nvSpPr>
          <p:cNvPr id="8" name="Slide Number Placeholder 7"/>
          <p:cNvSpPr>
            <a:spLocks noGrp="1"/>
          </p:cNvSpPr>
          <p:nvPr>
            <p:ph type="sldNum" sz="quarter" idx="12"/>
          </p:nvPr>
        </p:nvSpPr>
        <p:spPr>
          <a:xfrm>
            <a:off x="6937375" y="6245225"/>
            <a:ext cx="1901825" cy="476250"/>
          </a:xfrm>
        </p:spPr>
        <p:txBody>
          <a:bodyPr/>
          <a:lstStyle>
            <a:lvl1pPr>
              <a:defRPr/>
            </a:lvl1pPr>
          </a:lstStyle>
          <a:p>
            <a:pPr>
              <a:defRPr/>
            </a:pPr>
            <a:fld id="{BD31A295-E4F6-48BA-B8D0-DCD7804DA0C8}" type="slidenum">
              <a:rPr lang="vi-VN"/>
              <a:pPr>
                <a:defRPr/>
              </a:pPr>
              <a:t>‹#›</a:t>
            </a:fld>
            <a:endParaRPr lang="vi-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Table Placeholder 2"/>
          <p:cNvSpPr>
            <a:spLocks noGrp="1"/>
          </p:cNvSpPr>
          <p:nvPr>
            <p:ph type="tbl" idx="1"/>
          </p:nvPr>
        </p:nvSpPr>
        <p:spPr>
          <a:xfrm>
            <a:off x="838200" y="1905000"/>
            <a:ext cx="8007350" cy="4191000"/>
          </a:xfrm>
        </p:spPr>
        <p:txBody>
          <a:bodyPr rtlCol="0">
            <a:normAutofit/>
          </a:bodyPr>
          <a:lstStyle/>
          <a:p>
            <a:pPr lvl="0"/>
            <a:endParaRPr lang="en-US" noProof="0"/>
          </a:p>
        </p:txBody>
      </p:sp>
      <p:sp>
        <p:nvSpPr>
          <p:cNvPr id="4" name="Date Placeholder 3"/>
          <p:cNvSpPr>
            <a:spLocks noGrp="1"/>
          </p:cNvSpPr>
          <p:nvPr>
            <p:ph type="dt" sz="half" idx="10"/>
          </p:nvPr>
        </p:nvSpPr>
        <p:spPr>
          <a:xfrm>
            <a:off x="838200" y="6245225"/>
            <a:ext cx="1901825" cy="476250"/>
          </a:xfrm>
          <a:prstGeom prst="rect">
            <a:avLst/>
          </a:prstGeom>
        </p:spPr>
        <p:txBody>
          <a:bodyPr/>
          <a:lstStyle>
            <a:lvl1pPr>
              <a:defRPr/>
            </a:lvl1pPr>
          </a:lstStyle>
          <a:p>
            <a:pPr>
              <a:defRPr/>
            </a:pPr>
            <a:fld id="{5E29815A-0DB0-43A8-90D2-694D1A7FB5E6}" type="datetime1">
              <a:rPr lang="en-US" smtClean="0"/>
              <a:pPr>
                <a:defRPr/>
              </a:pPr>
              <a:t>9/29/21</a:t>
            </a:fld>
            <a:endParaRPr lang="vi-VN"/>
          </a:p>
        </p:txBody>
      </p:sp>
      <p:sp>
        <p:nvSpPr>
          <p:cNvPr id="5" name="Footer Placeholder 4"/>
          <p:cNvSpPr>
            <a:spLocks noGrp="1"/>
          </p:cNvSpPr>
          <p:nvPr>
            <p:ph type="ftr" sz="quarter" idx="11"/>
          </p:nvPr>
        </p:nvSpPr>
        <p:spPr>
          <a:xfrm>
            <a:off x="3429000" y="6245225"/>
            <a:ext cx="2895600" cy="476250"/>
          </a:xfrm>
        </p:spPr>
        <p:txBody>
          <a:bodyPr/>
          <a:lstStyle>
            <a:lvl1pPr>
              <a:defRPr/>
            </a:lvl1pPr>
          </a:lstStyle>
          <a:p>
            <a:pPr>
              <a:defRPr/>
            </a:pPr>
            <a:r>
              <a:rPr lang="vi-VN"/>
              <a:t>Chương 2 – Kỹ thuật định dạng</a:t>
            </a:r>
          </a:p>
        </p:txBody>
      </p:sp>
      <p:sp>
        <p:nvSpPr>
          <p:cNvPr id="6" name="Slide Number Placeholder 5"/>
          <p:cNvSpPr>
            <a:spLocks noGrp="1"/>
          </p:cNvSpPr>
          <p:nvPr>
            <p:ph type="sldNum" sz="quarter" idx="12"/>
          </p:nvPr>
        </p:nvSpPr>
        <p:spPr>
          <a:xfrm>
            <a:off x="6937375" y="6245225"/>
            <a:ext cx="1901825" cy="476250"/>
          </a:xfrm>
        </p:spPr>
        <p:txBody>
          <a:bodyPr/>
          <a:lstStyle>
            <a:lvl1pPr>
              <a:defRPr/>
            </a:lvl1pPr>
          </a:lstStyle>
          <a:p>
            <a:pPr>
              <a:defRPr/>
            </a:pPr>
            <a:fld id="{49598B4F-C074-4442-9F8A-EAB8E1A496A1}" type="slidenum">
              <a:rPr lang="vi-VN"/>
              <a:pPr>
                <a:defRPr/>
              </a:pPr>
              <a:t>‹#›</a:t>
            </a:fld>
            <a:endParaRPr lang="vi-VN"/>
          </a:p>
        </p:txBody>
      </p:sp>
    </p:spTree>
    <p:extLst>
      <p:ext uri="{BB962C8B-B14F-4D97-AF65-F5344CB8AC3E}">
        <p14:creationId xmlns:p14="http://schemas.microsoft.com/office/powerpoint/2010/main" val="269406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62000"/>
          </a:xfrm>
        </p:spPr>
        <p:txBody>
          <a:bodyPr>
            <a:normAutofit/>
          </a:bodyPr>
          <a:lstStyle>
            <a:lvl1pPr algn="ctr">
              <a:defRPr sz="3600" b="1">
                <a:latin typeface="Times New Roman" pitchFamily="18" charset="0"/>
                <a:cs typeface="Times New Roman" pitchFamily="18" charset="0"/>
              </a:defRPr>
            </a:lvl1pPr>
          </a:lstStyle>
          <a:p>
            <a:r>
              <a:rPr kumimoji="0" lang="en-US" dirty="0"/>
              <a:t>Click to edit Master title style</a:t>
            </a:r>
          </a:p>
        </p:txBody>
      </p:sp>
      <p:sp>
        <p:nvSpPr>
          <p:cNvPr id="5" name="Footer Placeholder 4"/>
          <p:cNvSpPr>
            <a:spLocks noGrp="1"/>
          </p:cNvSpPr>
          <p:nvPr>
            <p:ph type="ftr" sz="quarter" idx="11"/>
          </p:nvPr>
        </p:nvSpPr>
        <p:spPr>
          <a:xfrm>
            <a:off x="228600" y="6416675"/>
            <a:ext cx="8686800" cy="365125"/>
          </a:xfrm>
        </p:spPr>
        <p:txBody>
          <a:bodyPr/>
          <a:lstStyle>
            <a:lvl1pPr>
              <a:defRPr>
                <a:latin typeface="Times New Roman" pitchFamily="18" charset="0"/>
                <a:cs typeface="Times New Roman" pitchFamily="18" charset="0"/>
              </a:defRPr>
            </a:lvl1pPr>
          </a:lstStyle>
          <a:p>
            <a:r>
              <a:rPr lang="vi-VN"/>
              <a:t>Chương 2 – Kỹ thuật định dạng</a:t>
            </a:r>
            <a:endParaRPr lang="en-US" dirty="0"/>
          </a:p>
        </p:txBody>
      </p:sp>
      <p:sp>
        <p:nvSpPr>
          <p:cNvPr id="6" name="Slide Number Placeholder 5"/>
          <p:cNvSpPr>
            <a:spLocks noGrp="1"/>
          </p:cNvSpPr>
          <p:nvPr>
            <p:ph type="sldNum" sz="quarter" idx="12"/>
          </p:nvPr>
        </p:nvSpPr>
        <p:spPr>
          <a:xfrm>
            <a:off x="0" y="914400"/>
            <a:ext cx="533400" cy="244476"/>
          </a:xfrm>
        </p:spPr>
        <p:txBody>
          <a:bodyPr>
            <a:noAutofit/>
          </a:bodyPr>
          <a:lstStyle>
            <a:lvl1pPr>
              <a:defRPr sz="1600">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
        <p:nvSpPr>
          <p:cNvPr id="8" name="Content Placeholder 7"/>
          <p:cNvSpPr>
            <a:spLocks noGrp="1"/>
          </p:cNvSpPr>
          <p:nvPr>
            <p:ph sz="quarter" idx="1"/>
          </p:nvPr>
        </p:nvSpPr>
        <p:spPr>
          <a:xfrm>
            <a:off x="228600" y="1219200"/>
            <a:ext cx="8686800" cy="5105400"/>
          </a:xfrm>
        </p:spPr>
        <p:txBody>
          <a:bodyPr/>
          <a:lstStyle>
            <a:lvl1pPr>
              <a:defRPr sz="2000" b="0">
                <a:latin typeface="Times New Roman" pitchFamily="18" charset="0"/>
                <a:cs typeface="Times New Roman" pitchFamily="18" charset="0"/>
              </a:defRPr>
            </a:lvl1pPr>
            <a:lvl2pPr>
              <a:defRPr sz="1900">
                <a:latin typeface="Times New Roman" pitchFamily="18" charset="0"/>
                <a:cs typeface="Times New Roman" pitchFamily="18" charset="0"/>
              </a:defRPr>
            </a:lvl2pPr>
            <a:lvl3pPr>
              <a:defRPr sz="1800">
                <a:latin typeface="Times New Roman" pitchFamily="18" charset="0"/>
                <a:cs typeface="Times New Roman" pitchFamily="18" charset="0"/>
              </a:defRPr>
            </a:lvl3pPr>
            <a:lvl4pPr>
              <a:defRPr sz="1700">
                <a:latin typeface="Times New Roman" pitchFamily="18" charset="0"/>
                <a:cs typeface="Times New Roman" pitchFamily="18" charset="0"/>
              </a:defRPr>
            </a:lvl4pPr>
            <a:lvl5pPr>
              <a:defRPr sz="1600">
                <a:latin typeface="Times New Roman" pitchFamily="18" charset="0"/>
                <a:cs typeface="Times New Roman" pitchFamily="18"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a:t>Click to edit Master title style</a:t>
            </a:r>
          </a:p>
        </p:txBody>
      </p:sp>
      <p:sp>
        <p:nvSpPr>
          <p:cNvPr id="12" name="Date Placeholder 11"/>
          <p:cNvSpPr>
            <a:spLocks noGrp="1"/>
          </p:cNvSpPr>
          <p:nvPr>
            <p:ph type="dt" sz="half" idx="10"/>
          </p:nvPr>
        </p:nvSpPr>
        <p:spPr>
          <a:xfrm>
            <a:off x="6096000" y="6248400"/>
            <a:ext cx="2819400" cy="365125"/>
          </a:xfrm>
          <a:prstGeom prst="rect">
            <a:avLst/>
          </a:prstGeom>
        </p:spPr>
        <p:txBody>
          <a:bodyPr/>
          <a:lstStyle/>
          <a:p>
            <a:fld id="{D56DD986-65F3-43ED-B799-526C26AEED50}" type="datetime1">
              <a:rPr lang="en-US" smtClean="0"/>
              <a:pPr/>
              <a:t>9/29/21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p:txBody>
          <a:bodyPr/>
          <a:lstStyle/>
          <a:p>
            <a:r>
              <a:rPr lang="vi-VN"/>
              <a:t>Chương 2 – Kỹ thuật định dạng</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a:xfrm>
            <a:off x="6096000" y="6248400"/>
            <a:ext cx="2819400" cy="365125"/>
          </a:xfrm>
          <a:prstGeom prst="rect">
            <a:avLst/>
          </a:prstGeom>
        </p:spPr>
        <p:txBody>
          <a:bodyPr rtlCol="0"/>
          <a:lstStyle/>
          <a:p>
            <a:fld id="{86F16348-B06A-479F-B8A3-4C5E477295EF}" type="datetime1">
              <a:rPr lang="en-US" smtClean="0"/>
              <a:pPr/>
              <a:t>9/29/21</a:t>
            </a:fld>
            <a:endParaRPr lang="en-US"/>
          </a:p>
        </p:txBody>
      </p:sp>
      <p:sp>
        <p:nvSpPr>
          <p:cNvPr id="10" name="Slide Number Placeholder 9"/>
          <p:cNvSpPr>
            <a:spLocks noGrp="1"/>
          </p:cNvSpPr>
          <p:nvPr>
            <p:ph type="sldNum" sz="quarter" idx="16"/>
          </p:nvPr>
        </p:nvSpPr>
        <p:spPr/>
        <p:txBody>
          <a:bodyPr rtlCol="0"/>
          <a:lstStyle/>
          <a:p>
            <a:fld id="{CDD95983-6AA3-4F6B-98EA-7953A4D4C3D1}" type="slidenum">
              <a:rPr lang="en-US" smtClean="0"/>
              <a:pPr/>
              <a:t>‹#›</a:t>
            </a:fld>
            <a:endParaRPr lang="en-US"/>
          </a:p>
        </p:txBody>
      </p:sp>
      <p:sp>
        <p:nvSpPr>
          <p:cNvPr id="12" name="Footer Placeholder 11"/>
          <p:cNvSpPr>
            <a:spLocks noGrp="1"/>
          </p:cNvSpPr>
          <p:nvPr>
            <p:ph type="ftr" sz="quarter" idx="17"/>
          </p:nvPr>
        </p:nvSpPr>
        <p:spPr/>
        <p:txBody>
          <a:bodyPr rtlCol="0"/>
          <a:lstStyle/>
          <a:p>
            <a:r>
              <a:rPr lang="vi-VN"/>
              <a:t>Chương 2 – Kỹ thuật định dạng</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a:xfrm>
            <a:off x="6096000" y="6248400"/>
            <a:ext cx="2819400" cy="365125"/>
          </a:xfrm>
          <a:prstGeom prst="rect">
            <a:avLst/>
          </a:prstGeom>
        </p:spPr>
        <p:txBody>
          <a:bodyPr rtlCol="0"/>
          <a:lstStyle/>
          <a:p>
            <a:fld id="{90BB7C7B-BA95-425B-A1CF-DE4641CCF872}" type="datetime1">
              <a:rPr lang="en-US" smtClean="0"/>
              <a:pPr/>
              <a:t>9/29/21</a:t>
            </a:fld>
            <a:endParaRPr lang="en-US"/>
          </a:p>
        </p:txBody>
      </p:sp>
      <p:sp>
        <p:nvSpPr>
          <p:cNvPr id="12" name="Slide Number Placeholder 11"/>
          <p:cNvSpPr>
            <a:spLocks noGrp="1"/>
          </p:cNvSpPr>
          <p:nvPr>
            <p:ph type="sldNum" sz="quarter" idx="16"/>
          </p:nvPr>
        </p:nvSpPr>
        <p:spPr/>
        <p:txBody>
          <a:bodyPr rtlCol="0"/>
          <a:lstStyle/>
          <a:p>
            <a:fld id="{CDD95983-6AA3-4F6B-98EA-7953A4D4C3D1}" type="slidenum">
              <a:rPr lang="en-US" smtClean="0"/>
              <a:pPr/>
              <a:t>‹#›</a:t>
            </a:fld>
            <a:endParaRPr lang="en-US"/>
          </a:p>
        </p:txBody>
      </p:sp>
      <p:sp>
        <p:nvSpPr>
          <p:cNvPr id="14" name="Footer Placeholder 13"/>
          <p:cNvSpPr>
            <a:spLocks noGrp="1"/>
          </p:cNvSpPr>
          <p:nvPr>
            <p:ph type="ftr" sz="quarter" idx="17"/>
          </p:nvPr>
        </p:nvSpPr>
        <p:spPr/>
        <p:txBody>
          <a:bodyPr rtlCol="0"/>
          <a:lstStyle/>
          <a:p>
            <a:r>
              <a:rPr lang="vi-VN"/>
              <a:t>Chương 2 – Kỹ thuật định dạng</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a:xfrm>
            <a:off x="6096000" y="6248400"/>
            <a:ext cx="2819400" cy="365125"/>
          </a:xfrm>
          <a:prstGeom prst="rect">
            <a:avLst/>
          </a:prstGeom>
        </p:spPr>
        <p:txBody>
          <a:bodyPr/>
          <a:lstStyle/>
          <a:p>
            <a:fld id="{7B3CAC9D-D564-4E68-BA9E-EE5FD9452504}" type="datetime1">
              <a:rPr lang="en-US" smtClean="0"/>
              <a:pPr/>
              <a:t>9/29/21</a:t>
            </a:fld>
            <a:endParaRPr lang="en-US"/>
          </a:p>
        </p:txBody>
      </p:sp>
      <p:sp>
        <p:nvSpPr>
          <p:cNvPr id="4" name="Footer Placeholder 3"/>
          <p:cNvSpPr>
            <a:spLocks noGrp="1"/>
          </p:cNvSpPr>
          <p:nvPr>
            <p:ph type="ftr" sz="quarter" idx="11"/>
          </p:nvPr>
        </p:nvSpPr>
        <p:spPr/>
        <p:txBody>
          <a:bodyPr/>
          <a:lstStyle/>
          <a:p>
            <a:r>
              <a:rPr lang="vi-VN"/>
              <a:t>Chương 2 – Kỹ thuật định dạng</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819400" cy="365125"/>
          </a:xfrm>
          <a:prstGeom prst="rect">
            <a:avLst/>
          </a:prstGeom>
        </p:spPr>
        <p:txBody>
          <a:bodyPr/>
          <a:lstStyle/>
          <a:p>
            <a:fld id="{B896C5CF-564D-4BDC-9DAF-192418042DAA}" type="datetime1">
              <a:rPr lang="en-US" smtClean="0"/>
              <a:pPr/>
              <a:t>9/29/21</a:t>
            </a:fld>
            <a:endParaRPr lang="en-US"/>
          </a:p>
        </p:txBody>
      </p:sp>
      <p:sp>
        <p:nvSpPr>
          <p:cNvPr id="3" name="Footer Placeholder 2"/>
          <p:cNvSpPr>
            <a:spLocks noGrp="1"/>
          </p:cNvSpPr>
          <p:nvPr>
            <p:ph type="ftr" sz="quarter" idx="11"/>
          </p:nvPr>
        </p:nvSpPr>
        <p:spPr/>
        <p:txBody>
          <a:bodyPr/>
          <a:lstStyle/>
          <a:p>
            <a:r>
              <a:rPr lang="vi-VN"/>
              <a:t>Chương 2 – Kỹ thuật định dạng</a:t>
            </a: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19400" cy="365125"/>
          </a:xfrm>
          <a:prstGeom prst="rect">
            <a:avLst/>
          </a:prstGeom>
        </p:spPr>
        <p:txBody>
          <a:bodyPr/>
          <a:lstStyle/>
          <a:p>
            <a:fld id="{5F8046D3-4EF8-4049-8F58-4F22044BBA96}" type="datetime1">
              <a:rPr lang="en-US" smtClean="0"/>
              <a:pPr/>
              <a:t>9/29/21</a:t>
            </a:fld>
            <a:endParaRPr lang="en-US"/>
          </a:p>
        </p:txBody>
      </p:sp>
      <p:sp>
        <p:nvSpPr>
          <p:cNvPr id="6" name="Footer Placeholder 5"/>
          <p:cNvSpPr>
            <a:spLocks noGrp="1"/>
          </p:cNvSpPr>
          <p:nvPr>
            <p:ph type="ftr" sz="quarter" idx="11"/>
          </p:nvPr>
        </p:nvSpPr>
        <p:spPr/>
        <p:txBody>
          <a:bodyPr/>
          <a:lstStyle/>
          <a:p>
            <a:r>
              <a:rPr lang="vi-VN"/>
              <a:t>Chương 2 – Kỹ thuật định dạng</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a:prstGeom prst="rect">
            <a:avLst/>
          </a:prstGeom>
        </p:spPr>
        <p:txBody>
          <a:bodyPr rtlCol="0"/>
          <a:lstStyle/>
          <a:p>
            <a:fld id="{34AE57F3-286A-4193-A75C-5C575ED785FE}" type="datetime1">
              <a:rPr lang="en-US" smtClean="0"/>
              <a:pPr/>
              <a:t>9/29/21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vi-VN"/>
              <a:t>Chương 2 – Kỹ thuật định dạng</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76200"/>
            <a:ext cx="9144000" cy="7620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228600" y="1295400"/>
            <a:ext cx="8686800" cy="50292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3" name="Footer Placeholder 2"/>
          <p:cNvSpPr>
            <a:spLocks noGrp="1"/>
          </p:cNvSpPr>
          <p:nvPr>
            <p:ph type="ftr" sz="quarter" idx="3"/>
          </p:nvPr>
        </p:nvSpPr>
        <p:spPr>
          <a:xfrm>
            <a:off x="228600" y="6416675"/>
            <a:ext cx="8686800" cy="365125"/>
          </a:xfrm>
          <a:prstGeom prst="rect">
            <a:avLst/>
          </a:prstGeom>
        </p:spPr>
        <p:txBody>
          <a:bodyPr vert="horz" anchor="ctr"/>
          <a:lstStyle>
            <a:lvl1pPr algn="r" eaLnBrk="1" latinLnBrk="0" hangingPunct="1">
              <a:defRPr kumimoji="0" sz="1400" i="1">
                <a:solidFill>
                  <a:schemeClr val="tx2"/>
                </a:solidFill>
                <a:latin typeface="Times New Roman" pitchFamily="18" charset="0"/>
                <a:cs typeface="Times New Roman" pitchFamily="18" charset="0"/>
              </a:defRPr>
            </a:lvl1pPr>
          </a:lstStyle>
          <a:p>
            <a:r>
              <a:rPr lang="vi-VN"/>
              <a:t>Chương 2 – Kỹ thuật định dạng</a:t>
            </a:r>
            <a:endParaRPr lang="en-US" dirty="0"/>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14400"/>
            <a:ext cx="533400" cy="244476"/>
          </a:xfrm>
          <a:prstGeom prst="rect">
            <a:avLst/>
          </a:prstGeom>
        </p:spPr>
        <p:txBody>
          <a:bodyPr vert="horz" anchor="ctr" anchorCtr="0">
            <a:noAutofit/>
          </a:bodyPr>
          <a:lstStyle>
            <a:lvl1pPr algn="ctr" eaLnBrk="1" latinLnBrk="0" hangingPunct="1">
              <a:defRPr kumimoji="0" sz="1600" b="1">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ctr" rtl="0" eaLnBrk="1" latinLnBrk="0" hangingPunct="1">
        <a:spcBef>
          <a:spcPct val="0"/>
        </a:spcBef>
        <a:buNone/>
        <a:defRPr kumimoji="0" sz="3600" b="1"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4.e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8153400" cy="2133600"/>
          </a:xfrm>
        </p:spPr>
        <p:txBody>
          <a:bodyPr>
            <a:normAutofit fontScale="90000"/>
          </a:bodyPr>
          <a:lstStyle/>
          <a:p>
            <a:pPr algn="l">
              <a:lnSpc>
                <a:spcPct val="150000"/>
              </a:lnSpc>
            </a:pPr>
            <a:r>
              <a:rPr lang="en-US" sz="4400" b="1" cap="all" dirty="0">
                <a:solidFill>
                  <a:srgbClr val="FF0000"/>
                </a:solidFill>
                <a:latin typeface="Arial"/>
                <a:cs typeface="Arial"/>
              </a:rPr>
              <a:t>CHƯƠNG 2: </a:t>
            </a:r>
            <a:br>
              <a:rPr lang="en-US" sz="4400" b="1" cap="all" dirty="0">
                <a:solidFill>
                  <a:srgbClr val="FF0000"/>
                </a:solidFill>
                <a:latin typeface="Arial"/>
                <a:cs typeface="Arial"/>
              </a:rPr>
            </a:br>
            <a:r>
              <a:rPr lang="en-US" sz="4400" b="1" cap="all" dirty="0">
                <a:solidFill>
                  <a:srgbClr val="FF0000"/>
                </a:solidFill>
                <a:latin typeface="Arial"/>
                <a:cs typeface="Arial"/>
              </a:rPr>
              <a:t>KỸ </a:t>
            </a:r>
            <a:r>
              <a:rPr lang="en-US" sz="4400" b="1" cap="all" dirty="0" err="1">
                <a:solidFill>
                  <a:srgbClr val="FF0000"/>
                </a:solidFill>
                <a:latin typeface="Arial"/>
                <a:cs typeface="Arial"/>
              </a:rPr>
              <a:t>thuật</a:t>
            </a:r>
            <a:r>
              <a:rPr lang="en-US" sz="4400" b="1" cap="all" dirty="0">
                <a:solidFill>
                  <a:srgbClr val="FF0000"/>
                </a:solidFill>
                <a:latin typeface="Arial"/>
                <a:cs typeface="Arial"/>
              </a:rPr>
              <a:t> ĐỊNH DẠNG </a:t>
            </a:r>
            <a:r>
              <a:rPr lang="en-US" sz="4400" dirty="0">
                <a:solidFill>
                  <a:srgbClr val="FF0000"/>
                </a:solidFill>
                <a:latin typeface="Arial"/>
                <a:cs typeface="Arial"/>
              </a:rPr>
              <a:t>TÍN HIỆU</a:t>
            </a:r>
            <a:endParaRPr lang="en-US" sz="4400" b="1" dirty="0">
              <a:solidFill>
                <a:srgbClr val="3200C0"/>
              </a:solidFill>
              <a:latin typeface="Arial"/>
              <a:cs typeface="Arial"/>
            </a:endParaRPr>
          </a:p>
        </p:txBody>
      </p:sp>
      <p:sp>
        <p:nvSpPr>
          <p:cNvPr id="4" name="Slide Number Placeholder 3"/>
          <p:cNvSpPr>
            <a:spLocks noGrp="1"/>
          </p:cNvSpPr>
          <p:nvPr>
            <p:ph type="sldNum" sz="quarter" idx="12"/>
          </p:nvPr>
        </p:nvSpPr>
        <p:spPr>
          <a:xfrm>
            <a:off x="0" y="6248400"/>
            <a:ext cx="838200" cy="381000"/>
          </a:xfrm>
        </p:spPr>
        <p:txBody>
          <a:bodyPr/>
          <a:lstStyle/>
          <a:p>
            <a:fld id="{CDD95983-6AA3-4F6B-98EA-7953A4D4C3D1}"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10</a:t>
            </a:fld>
            <a:endParaRPr lang="en-US" dirty="0"/>
          </a:p>
        </p:txBody>
      </p:sp>
      <p:sp>
        <p:nvSpPr>
          <p:cNvPr id="5" name="Content Placeholder 4"/>
          <p:cNvSpPr>
            <a:spLocks noGrp="1"/>
          </p:cNvSpPr>
          <p:nvPr>
            <p:ph sz="quarter" idx="1"/>
          </p:nvPr>
        </p:nvSpPr>
        <p:spPr>
          <a:xfrm>
            <a:off x="533400" y="1524000"/>
            <a:ext cx="6934200" cy="3810000"/>
          </a:xfrm>
        </p:spPr>
        <p:txBody>
          <a:bodyPr>
            <a:normAutofit/>
          </a:bodyPr>
          <a:lstStyle/>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văn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bản</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b="1" dirty="0" err="1">
                <a:solidFill>
                  <a:srgbClr val="0432FF"/>
                </a:solidFill>
                <a:latin typeface="Arial"/>
                <a:cs typeface="Arial"/>
              </a:rPr>
              <a:t>Số</a:t>
            </a:r>
            <a:r>
              <a:rPr lang="en-US" sz="2200" b="1" dirty="0">
                <a:solidFill>
                  <a:srgbClr val="0432FF"/>
                </a:solidFill>
                <a:latin typeface="Arial"/>
                <a:cs typeface="Arial"/>
              </a:rPr>
              <a:t> </a:t>
            </a:r>
            <a:r>
              <a:rPr lang="en-US" sz="2200" b="1" dirty="0" err="1">
                <a:solidFill>
                  <a:srgbClr val="0432FF"/>
                </a:solidFill>
                <a:latin typeface="Arial"/>
                <a:cs typeface="Arial"/>
              </a:rPr>
              <a:t>hóa</a:t>
            </a:r>
            <a:r>
              <a:rPr lang="en-US" sz="2200" b="1" dirty="0">
                <a:solidFill>
                  <a:srgbClr val="0432FF"/>
                </a:solidFill>
                <a:latin typeface="Arial"/>
                <a:cs typeface="Arial"/>
              </a:rPr>
              <a:t> </a:t>
            </a:r>
            <a:r>
              <a:rPr lang="en-US" sz="2200" b="1" dirty="0" err="1">
                <a:solidFill>
                  <a:srgbClr val="0432FF"/>
                </a:solidFill>
                <a:latin typeface="Arial"/>
                <a:cs typeface="Arial"/>
              </a:rPr>
              <a:t>tín</a:t>
            </a:r>
            <a:r>
              <a:rPr lang="en-US" sz="2200" b="1" dirty="0">
                <a:solidFill>
                  <a:srgbClr val="0432FF"/>
                </a:solidFill>
                <a:latin typeface="Arial"/>
                <a:cs typeface="Arial"/>
              </a:rPr>
              <a:t> </a:t>
            </a:r>
            <a:r>
              <a:rPr lang="en-US" sz="2200" b="1" dirty="0" err="1">
                <a:solidFill>
                  <a:srgbClr val="0432FF"/>
                </a:solidFill>
                <a:latin typeface="Arial"/>
                <a:cs typeface="Arial"/>
              </a:rPr>
              <a:t>hiệu</a:t>
            </a:r>
            <a:r>
              <a:rPr lang="en-US" sz="2200" b="1" dirty="0">
                <a:solidFill>
                  <a:srgbClr val="0432FF"/>
                </a:solidFill>
                <a:latin typeface="Arial"/>
                <a:cs typeface="Arial"/>
              </a:rPr>
              <a:t> </a:t>
            </a:r>
            <a:r>
              <a:rPr lang="en-US" sz="2200" b="1" dirty="0" err="1">
                <a:solidFill>
                  <a:srgbClr val="0432FF"/>
                </a:solidFill>
                <a:latin typeface="Arial"/>
                <a:cs typeface="Arial"/>
              </a:rPr>
              <a:t>tương</a:t>
            </a:r>
            <a:r>
              <a:rPr lang="en-US" sz="2200" b="1" dirty="0">
                <a:solidFill>
                  <a:srgbClr val="0432FF"/>
                </a:solidFill>
                <a:latin typeface="Arial"/>
                <a:cs typeface="Arial"/>
              </a:rPr>
              <a:t> </a:t>
            </a:r>
            <a:r>
              <a:rPr lang="en-US" sz="2200" b="1" dirty="0" err="1">
                <a:solidFill>
                  <a:srgbClr val="0432FF"/>
                </a:solidFill>
                <a:latin typeface="Arial"/>
                <a:cs typeface="Arial"/>
              </a:rPr>
              <a:t>tự</a:t>
            </a:r>
            <a:endParaRPr lang="en-US" sz="2200" b="1" dirty="0">
              <a:solidFill>
                <a:srgbClr val="0432FF"/>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thoại</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Mã</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hoá</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đường</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Khôi</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phục</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số</a:t>
            </a:r>
            <a:endParaRPr lang="en-US" sz="2200" dirty="0">
              <a:solidFill>
                <a:schemeClr val="bg1">
                  <a:lumMod val="75000"/>
                </a:schemeClr>
              </a:solidFill>
              <a:latin typeface="Arial"/>
              <a:cs typeface="Arial"/>
            </a:endParaRPr>
          </a:p>
        </p:txBody>
      </p:sp>
    </p:spTree>
    <p:extLst>
      <p:ext uri="{BB962C8B-B14F-4D97-AF65-F5344CB8AC3E}">
        <p14:creationId xmlns:p14="http://schemas.microsoft.com/office/powerpoint/2010/main" val="384799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pPr>
              <a:defRPr/>
            </a:pPr>
            <a:fld id="{8E95746F-4778-4B08-8491-F4267AC3BFE7}" type="slidenum">
              <a:rPr lang="vi-VN"/>
              <a:pPr>
                <a:defRPr/>
              </a:pPr>
              <a:t>11</a:t>
            </a:fld>
            <a:endParaRPr lang="vi-VN"/>
          </a:p>
        </p:txBody>
      </p:sp>
      <p:grpSp>
        <p:nvGrpSpPr>
          <p:cNvPr id="24" name="Group 23"/>
          <p:cNvGrpSpPr/>
          <p:nvPr/>
        </p:nvGrpSpPr>
        <p:grpSpPr>
          <a:xfrm>
            <a:off x="533400" y="1828800"/>
            <a:ext cx="8305800" cy="3200400"/>
            <a:chOff x="533400" y="1828800"/>
            <a:chExt cx="8305800" cy="3200400"/>
          </a:xfrm>
        </p:grpSpPr>
        <p:sp>
          <p:nvSpPr>
            <p:cNvPr id="28686" name="Text Box 12"/>
            <p:cNvSpPr txBox="1">
              <a:spLocks noChangeArrowheads="1"/>
            </p:cNvSpPr>
            <p:nvPr/>
          </p:nvSpPr>
          <p:spPr bwMode="auto">
            <a:xfrm>
              <a:off x="2971800" y="4267200"/>
              <a:ext cx="1603375" cy="762000"/>
            </a:xfrm>
            <a:prstGeom prst="rect">
              <a:avLst/>
            </a:prstGeom>
            <a:noFill/>
            <a:ln w="38100">
              <a:noFill/>
              <a:miter lim="800000"/>
              <a:headEnd/>
              <a:tailEnd/>
            </a:ln>
          </p:spPr>
          <p:txBody>
            <a:bodyPr/>
            <a:lstStyle/>
            <a:p>
              <a:pPr algn="ctr"/>
              <a:r>
                <a:rPr lang="fr-FR" altLang="ja-JP" sz="2000">
                  <a:latin typeface="Times New Roman" pitchFamily="18" charset="0"/>
                  <a:ea typeface="MS Mincho" pitchFamily="49" charset="-128"/>
                  <a:cs typeface="Times New Roman" pitchFamily="18" charset="0"/>
                </a:rPr>
                <a:t>T/h rời rạc x(n)</a:t>
              </a:r>
              <a:endParaRPr lang="vi-VN" sz="2000">
                <a:latin typeface="Times New Roman" pitchFamily="18" charset="0"/>
                <a:ea typeface="MS Mincho" pitchFamily="49" charset="-128"/>
                <a:cs typeface="Times New Roman" pitchFamily="18" charset="0"/>
              </a:endParaRPr>
            </a:p>
          </p:txBody>
        </p:sp>
        <p:sp>
          <p:nvSpPr>
            <p:cNvPr id="28688" name="Text Box 14"/>
            <p:cNvSpPr txBox="1">
              <a:spLocks noChangeArrowheads="1"/>
            </p:cNvSpPr>
            <p:nvPr/>
          </p:nvSpPr>
          <p:spPr bwMode="auto">
            <a:xfrm>
              <a:off x="4724400" y="4230688"/>
              <a:ext cx="1571625" cy="798512"/>
            </a:xfrm>
            <a:prstGeom prst="rect">
              <a:avLst/>
            </a:prstGeom>
            <a:noFill/>
            <a:ln w="38100">
              <a:noFill/>
              <a:miter lim="800000"/>
              <a:headEnd/>
              <a:tailEnd/>
            </a:ln>
          </p:spPr>
          <p:txBody>
            <a:bodyPr/>
            <a:lstStyle/>
            <a:p>
              <a:pPr algn="ctr"/>
              <a:r>
                <a:rPr lang="fr-FR" altLang="ja-JP" sz="2000">
                  <a:latin typeface="Times New Roman" pitchFamily="18" charset="0"/>
                  <a:ea typeface="MS Mincho" pitchFamily="49" charset="-128"/>
                  <a:cs typeface="Times New Roman" pitchFamily="18" charset="0"/>
                </a:rPr>
                <a:t>T/h số x</a:t>
              </a:r>
              <a:r>
                <a:rPr lang="fr-FR" altLang="ja-JP" sz="2000" baseline="-25000">
                  <a:latin typeface="Times New Roman" pitchFamily="18" charset="0"/>
                  <a:ea typeface="MS Mincho" pitchFamily="49" charset="-128"/>
                  <a:cs typeface="Times New Roman" pitchFamily="18" charset="0"/>
                </a:rPr>
                <a:t>q</a:t>
              </a:r>
              <a:r>
                <a:rPr lang="fr-FR" altLang="ja-JP" sz="2000">
                  <a:latin typeface="Times New Roman" pitchFamily="18" charset="0"/>
                  <a:ea typeface="MS Mincho" pitchFamily="49" charset="-128"/>
                  <a:cs typeface="Times New Roman" pitchFamily="18" charset="0"/>
                </a:rPr>
                <a:t>(n)</a:t>
              </a:r>
              <a:endParaRPr lang="vi-VN" sz="2000">
                <a:latin typeface="Times New Roman" pitchFamily="18" charset="0"/>
                <a:ea typeface="MS Mincho" pitchFamily="49" charset="-128"/>
                <a:cs typeface="Times New Roman" pitchFamily="18" charset="0"/>
              </a:endParaRPr>
            </a:p>
          </p:txBody>
        </p:sp>
        <p:sp>
          <p:nvSpPr>
            <p:cNvPr id="28677" name="Text Box 3"/>
            <p:cNvSpPr txBox="1">
              <a:spLocks noChangeArrowheads="1"/>
            </p:cNvSpPr>
            <p:nvPr/>
          </p:nvSpPr>
          <p:spPr bwMode="auto">
            <a:xfrm>
              <a:off x="7086600" y="3316288"/>
              <a:ext cx="1752600" cy="869950"/>
            </a:xfrm>
            <a:prstGeom prst="rect">
              <a:avLst/>
            </a:prstGeom>
            <a:noFill/>
            <a:ln w="38100">
              <a:noFill/>
              <a:miter lim="800000"/>
              <a:headEnd/>
              <a:tailEnd/>
            </a:ln>
          </p:spPr>
          <p:txBody>
            <a:bodyPr/>
            <a:lstStyle/>
            <a:p>
              <a:pPr algn="ctr"/>
              <a:r>
                <a:rPr lang="vi-VN" altLang="ja-JP" sz="2000">
                  <a:latin typeface="Times New Roman" pitchFamily="18" charset="0"/>
                  <a:ea typeface="MS Mincho" pitchFamily="49" charset="-128"/>
                  <a:cs typeface="Times New Roman" pitchFamily="18" charset="0"/>
                </a:rPr>
                <a:t>T/h số</a:t>
              </a:r>
            </a:p>
            <a:p>
              <a:pPr algn="ctr"/>
              <a:r>
                <a:rPr lang="vi-VN" altLang="ja-JP" sz="2000">
                  <a:latin typeface="Times New Roman" pitchFamily="18" charset="0"/>
                  <a:ea typeface="MS Mincho" pitchFamily="49" charset="-128"/>
                  <a:cs typeface="Times New Roman" pitchFamily="18" charset="0"/>
                </a:rPr>
                <a:t>010011...</a:t>
              </a:r>
              <a:endParaRPr lang="vi-VN" sz="2000">
                <a:latin typeface="Times New Roman" pitchFamily="18" charset="0"/>
                <a:ea typeface="MS Mincho" pitchFamily="49" charset="-128"/>
                <a:cs typeface="Times New Roman" pitchFamily="18" charset="0"/>
              </a:endParaRPr>
            </a:p>
          </p:txBody>
        </p:sp>
        <p:sp>
          <p:nvSpPr>
            <p:cNvPr id="28678" name="Text Box 4"/>
            <p:cNvSpPr txBox="1">
              <a:spLocks noChangeArrowheads="1"/>
            </p:cNvSpPr>
            <p:nvPr/>
          </p:nvSpPr>
          <p:spPr bwMode="auto">
            <a:xfrm>
              <a:off x="533400" y="3240088"/>
              <a:ext cx="1428750" cy="871537"/>
            </a:xfrm>
            <a:prstGeom prst="rect">
              <a:avLst/>
            </a:prstGeom>
            <a:noFill/>
            <a:ln w="38100">
              <a:noFill/>
              <a:miter lim="800000"/>
              <a:headEnd/>
              <a:tailEnd/>
            </a:ln>
          </p:spPr>
          <p:txBody>
            <a:bodyPr/>
            <a:lstStyle/>
            <a:p>
              <a:pPr algn="ctr"/>
              <a:r>
                <a:rPr lang="fr-FR" altLang="ja-JP" sz="2000">
                  <a:latin typeface="Times New Roman" pitchFamily="18" charset="0"/>
                  <a:ea typeface="MS Mincho" pitchFamily="49" charset="-128"/>
                  <a:cs typeface="Times New Roman" pitchFamily="18" charset="0"/>
                </a:rPr>
                <a:t>T/h tương tự x</a:t>
              </a:r>
              <a:r>
                <a:rPr lang="fr-FR" altLang="ja-JP" sz="2000" baseline="-25000">
                  <a:latin typeface="Times New Roman" pitchFamily="18" charset="0"/>
                  <a:ea typeface="MS Mincho" pitchFamily="49" charset="-128"/>
                  <a:cs typeface="Times New Roman" pitchFamily="18" charset="0"/>
                </a:rPr>
                <a:t>a</a:t>
              </a:r>
              <a:r>
                <a:rPr lang="fr-FR" altLang="ja-JP" sz="2000">
                  <a:latin typeface="Times New Roman" pitchFamily="18" charset="0"/>
                  <a:ea typeface="MS Mincho" pitchFamily="49" charset="-128"/>
                  <a:cs typeface="Times New Roman" pitchFamily="18" charset="0"/>
                </a:rPr>
                <a:t>(t)</a:t>
              </a:r>
              <a:endParaRPr lang="vi-VN" sz="2000">
                <a:latin typeface="Times New Roman" pitchFamily="18" charset="0"/>
                <a:ea typeface="MS Mincho" pitchFamily="49" charset="-128"/>
                <a:cs typeface="Times New Roman" pitchFamily="18" charset="0"/>
              </a:endParaRPr>
            </a:p>
          </p:txBody>
        </p:sp>
        <p:sp>
          <p:nvSpPr>
            <p:cNvPr id="28679" name="Text Box 5"/>
            <p:cNvSpPr txBox="1">
              <a:spLocks noChangeArrowheads="1"/>
            </p:cNvSpPr>
            <p:nvPr/>
          </p:nvSpPr>
          <p:spPr bwMode="auto">
            <a:xfrm>
              <a:off x="4056063" y="3268663"/>
              <a:ext cx="1108075" cy="842962"/>
            </a:xfrm>
            <a:prstGeom prst="rect">
              <a:avLst/>
            </a:prstGeom>
            <a:gradFill rotWithShape="1">
              <a:gsLst>
                <a:gs pos="0">
                  <a:srgbClr val="FFFFFF"/>
                </a:gs>
                <a:gs pos="100000">
                  <a:srgbClr val="FF99CC"/>
                </a:gs>
              </a:gsLst>
              <a:lin ang="5400000" scaled="1"/>
            </a:gradFill>
            <a:ln w="38100">
              <a:solidFill>
                <a:srgbClr val="FF00FF"/>
              </a:solidFill>
              <a:miter lim="800000"/>
              <a:headEnd/>
              <a:tailEnd/>
            </a:ln>
          </p:spPr>
          <p:txBody>
            <a:bodyPr/>
            <a:lstStyle/>
            <a:p>
              <a:pPr algn="ctr">
                <a:spcBef>
                  <a:spcPts val="600"/>
                </a:spcBef>
              </a:pPr>
              <a:r>
                <a:rPr lang="vi-VN" altLang="ja-JP" sz="2000">
                  <a:latin typeface="Times New Roman" pitchFamily="18" charset="0"/>
                  <a:ea typeface="MS Mincho" pitchFamily="49" charset="-128"/>
                  <a:cs typeface="Times New Roman" pitchFamily="18" charset="0"/>
                </a:rPr>
                <a:t>Lượng tử hóa</a:t>
              </a:r>
              <a:endParaRPr lang="vi-VN" sz="2000">
                <a:latin typeface="Times New Roman" pitchFamily="18" charset="0"/>
                <a:ea typeface="MS Mincho" pitchFamily="49" charset="-128"/>
                <a:cs typeface="Times New Roman" pitchFamily="18" charset="0"/>
              </a:endParaRPr>
            </a:p>
          </p:txBody>
        </p:sp>
        <p:sp>
          <p:nvSpPr>
            <p:cNvPr id="28680" name="Line 6"/>
            <p:cNvSpPr>
              <a:spLocks noChangeShapeType="1"/>
            </p:cNvSpPr>
            <p:nvPr/>
          </p:nvSpPr>
          <p:spPr bwMode="auto">
            <a:xfrm>
              <a:off x="3500438" y="3675063"/>
              <a:ext cx="555625" cy="0"/>
            </a:xfrm>
            <a:prstGeom prst="line">
              <a:avLst/>
            </a:prstGeom>
            <a:noFill/>
            <a:ln w="38100">
              <a:solidFill>
                <a:srgbClr val="0000FF"/>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81" name="Line 7"/>
            <p:cNvSpPr>
              <a:spLocks noChangeShapeType="1"/>
            </p:cNvSpPr>
            <p:nvPr/>
          </p:nvSpPr>
          <p:spPr bwMode="auto">
            <a:xfrm>
              <a:off x="5164138" y="3675063"/>
              <a:ext cx="555625" cy="0"/>
            </a:xfrm>
            <a:prstGeom prst="line">
              <a:avLst/>
            </a:prstGeom>
            <a:noFill/>
            <a:ln w="38100">
              <a:solidFill>
                <a:srgbClr val="0000FF"/>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82" name="Text Box 8"/>
            <p:cNvSpPr txBox="1">
              <a:spLocks noChangeArrowheads="1"/>
            </p:cNvSpPr>
            <p:nvPr/>
          </p:nvSpPr>
          <p:spPr bwMode="auto">
            <a:xfrm>
              <a:off x="5719763" y="3268663"/>
              <a:ext cx="969962" cy="841375"/>
            </a:xfrm>
            <a:prstGeom prst="rect">
              <a:avLst/>
            </a:prstGeom>
            <a:gradFill rotWithShape="1">
              <a:gsLst>
                <a:gs pos="0">
                  <a:srgbClr val="FFFFFF"/>
                </a:gs>
                <a:gs pos="100000">
                  <a:srgbClr val="CCFFCC"/>
                </a:gs>
              </a:gsLst>
              <a:lin ang="5400000" scaled="1"/>
            </a:gradFill>
            <a:ln w="38100">
              <a:solidFill>
                <a:srgbClr val="339966"/>
              </a:solidFill>
              <a:miter lim="800000"/>
              <a:headEnd/>
              <a:tailEnd/>
            </a:ln>
          </p:spPr>
          <p:txBody>
            <a:bodyPr/>
            <a:lstStyle/>
            <a:p>
              <a:pPr algn="ctr">
                <a:spcBef>
                  <a:spcPts val="600"/>
                </a:spcBef>
              </a:pPr>
              <a:r>
                <a:rPr lang="vi-VN" altLang="ja-JP" sz="2000">
                  <a:latin typeface="Times New Roman" pitchFamily="18" charset="0"/>
                  <a:ea typeface="MS Mincho" pitchFamily="49" charset="-128"/>
                  <a:cs typeface="Times New Roman" pitchFamily="18" charset="0"/>
                </a:rPr>
                <a:t>Mã hóa</a:t>
              </a:r>
              <a:endParaRPr lang="vi-VN" sz="2000">
                <a:latin typeface="Times New Roman" pitchFamily="18" charset="0"/>
                <a:ea typeface="MS Mincho" pitchFamily="49" charset="-128"/>
                <a:cs typeface="Times New Roman" pitchFamily="18" charset="0"/>
              </a:endParaRPr>
            </a:p>
          </p:txBody>
        </p:sp>
        <p:sp>
          <p:nvSpPr>
            <p:cNvPr id="28683" name="Text Box 9"/>
            <p:cNvSpPr txBox="1">
              <a:spLocks noChangeArrowheads="1"/>
            </p:cNvSpPr>
            <p:nvPr/>
          </p:nvSpPr>
          <p:spPr bwMode="auto">
            <a:xfrm>
              <a:off x="2530475" y="3255963"/>
              <a:ext cx="969963" cy="841375"/>
            </a:xfrm>
            <a:prstGeom prst="rect">
              <a:avLst/>
            </a:prstGeom>
            <a:gradFill rotWithShape="1">
              <a:gsLst>
                <a:gs pos="0">
                  <a:srgbClr val="FFFFFF"/>
                </a:gs>
                <a:gs pos="100000">
                  <a:srgbClr val="FFCC00"/>
                </a:gs>
              </a:gsLst>
              <a:lin ang="5400000" scaled="1"/>
            </a:gradFill>
            <a:ln w="38100">
              <a:solidFill>
                <a:srgbClr val="FF9900"/>
              </a:solidFill>
              <a:miter lim="800000"/>
              <a:headEnd/>
              <a:tailEnd/>
            </a:ln>
          </p:spPr>
          <p:txBody>
            <a:bodyPr/>
            <a:lstStyle/>
            <a:p>
              <a:pPr algn="ctr">
                <a:spcBef>
                  <a:spcPts val="600"/>
                </a:spcBef>
              </a:pPr>
              <a:r>
                <a:rPr lang="vi-VN" altLang="ja-JP" sz="2000">
                  <a:latin typeface="Times New Roman" pitchFamily="18" charset="0"/>
                  <a:ea typeface="MS Mincho" pitchFamily="49" charset="-128"/>
                  <a:cs typeface="Times New Roman" pitchFamily="18" charset="0"/>
                </a:rPr>
                <a:t>Lấy mẫu</a:t>
              </a:r>
              <a:endParaRPr lang="vi-VN" sz="2000">
                <a:latin typeface="Times New Roman" pitchFamily="18" charset="0"/>
                <a:ea typeface="MS Mincho" pitchFamily="49" charset="-128"/>
                <a:cs typeface="Times New Roman" pitchFamily="18" charset="0"/>
              </a:endParaRPr>
            </a:p>
          </p:txBody>
        </p:sp>
        <p:sp>
          <p:nvSpPr>
            <p:cNvPr id="28684" name="Line 10"/>
            <p:cNvSpPr>
              <a:spLocks noChangeShapeType="1"/>
            </p:cNvSpPr>
            <p:nvPr/>
          </p:nvSpPr>
          <p:spPr bwMode="auto">
            <a:xfrm>
              <a:off x="1974850" y="3675063"/>
              <a:ext cx="555625" cy="0"/>
            </a:xfrm>
            <a:prstGeom prst="line">
              <a:avLst/>
            </a:prstGeom>
            <a:noFill/>
            <a:ln w="38100">
              <a:solidFill>
                <a:srgbClr val="0000FF"/>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85" name="Line 11"/>
            <p:cNvSpPr>
              <a:spLocks noChangeShapeType="1"/>
            </p:cNvSpPr>
            <p:nvPr/>
          </p:nvSpPr>
          <p:spPr bwMode="auto">
            <a:xfrm>
              <a:off x="6689725" y="3675063"/>
              <a:ext cx="555625" cy="0"/>
            </a:xfrm>
            <a:prstGeom prst="line">
              <a:avLst/>
            </a:prstGeom>
            <a:noFill/>
            <a:ln w="38100">
              <a:solidFill>
                <a:srgbClr val="0000FF"/>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87" name="Line 13"/>
            <p:cNvSpPr>
              <a:spLocks noChangeShapeType="1"/>
            </p:cNvSpPr>
            <p:nvPr/>
          </p:nvSpPr>
          <p:spPr bwMode="auto">
            <a:xfrm flipV="1">
              <a:off x="3778250" y="3686175"/>
              <a:ext cx="0" cy="434975"/>
            </a:xfrm>
            <a:prstGeom prst="line">
              <a:avLst/>
            </a:prstGeom>
            <a:noFill/>
            <a:ln w="38100">
              <a:solidFill>
                <a:srgbClr val="000000"/>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89" name="Line 15"/>
            <p:cNvSpPr>
              <a:spLocks noChangeShapeType="1"/>
            </p:cNvSpPr>
            <p:nvPr/>
          </p:nvSpPr>
          <p:spPr bwMode="auto">
            <a:xfrm flipV="1">
              <a:off x="5441950" y="3675063"/>
              <a:ext cx="0" cy="434975"/>
            </a:xfrm>
            <a:prstGeom prst="line">
              <a:avLst/>
            </a:prstGeom>
            <a:noFill/>
            <a:ln w="38100">
              <a:solidFill>
                <a:srgbClr val="000000"/>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8690" name="Oval 16"/>
            <p:cNvSpPr>
              <a:spLocks noChangeArrowheads="1"/>
            </p:cNvSpPr>
            <p:nvPr/>
          </p:nvSpPr>
          <p:spPr bwMode="auto">
            <a:xfrm flipH="1" flipV="1">
              <a:off x="3657600" y="2630488"/>
              <a:ext cx="3276600" cy="2057400"/>
            </a:xfrm>
            <a:prstGeom prst="ellipse">
              <a:avLst/>
            </a:prstGeom>
            <a:noFill/>
            <a:ln w="38100">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28691" name="Text Box 17"/>
            <p:cNvSpPr txBox="1">
              <a:spLocks noChangeArrowheads="1"/>
            </p:cNvSpPr>
            <p:nvPr/>
          </p:nvSpPr>
          <p:spPr bwMode="auto">
            <a:xfrm>
              <a:off x="4710113" y="1828800"/>
              <a:ext cx="1018227" cy="707886"/>
            </a:xfrm>
            <a:prstGeom prst="rect">
              <a:avLst/>
            </a:prstGeom>
            <a:noFill/>
            <a:ln w="9525">
              <a:noFill/>
              <a:miter lim="800000"/>
              <a:headEnd/>
              <a:tailEnd/>
            </a:ln>
          </p:spPr>
          <p:txBody>
            <a:bodyPr wrap="none">
              <a:spAutoFit/>
            </a:bodyPr>
            <a:lstStyle/>
            <a:p>
              <a:pPr algn="ctr"/>
              <a:r>
                <a:rPr lang="en-US" sz="2000" b="1">
                  <a:latin typeface="Times New Roman" pitchFamily="18" charset="0"/>
                  <a:cs typeface="Times New Roman" pitchFamily="18" charset="0"/>
                </a:rPr>
                <a:t>Mã hóa</a:t>
              </a:r>
            </a:p>
            <a:p>
              <a:pPr algn="ctr"/>
              <a:r>
                <a:rPr lang="en-US" sz="2000" b="1">
                  <a:latin typeface="Times New Roman" pitchFamily="18" charset="0"/>
                  <a:cs typeface="Times New Roman" pitchFamily="18" charset="0"/>
                </a:rPr>
                <a:t>ADC</a:t>
              </a:r>
              <a:endParaRPr lang="vi-VN" sz="2000" b="1">
                <a:latin typeface="Times New Roman" pitchFamily="18" charset="0"/>
                <a:cs typeface="Times New Roman" pitchFamily="18" charset="0"/>
              </a:endParaRPr>
            </a:p>
          </p:txBody>
        </p:sp>
      </p:grpSp>
      <p:sp>
        <p:nvSpPr>
          <p:cNvPr id="22" name="Title 21"/>
          <p:cNvSpPr>
            <a:spLocks noGrp="1"/>
          </p:cNvSpPr>
          <p:nvPr>
            <p:ph type="title"/>
          </p:nvPr>
        </p:nvSpPr>
        <p:spPr/>
        <p:txBody>
          <a:bodyPr>
            <a:normAutofit/>
          </a:bodyPr>
          <a:lstStyle/>
          <a:p>
            <a:r>
              <a:rPr lang="en-US" sz="3400" dirty="0" err="1">
                <a:latin typeface="Arial"/>
                <a:cs typeface="Arial"/>
              </a:rPr>
              <a:t>Bộ</a:t>
            </a:r>
            <a:r>
              <a:rPr lang="en-US" sz="3400" dirty="0">
                <a:latin typeface="Arial"/>
                <a:cs typeface="Arial"/>
              </a:rPr>
              <a:t> </a:t>
            </a:r>
            <a:r>
              <a:rPr lang="en-US" sz="3400" dirty="0" err="1">
                <a:latin typeface="Arial"/>
                <a:cs typeface="Arial"/>
              </a:rPr>
              <a:t>biến</a:t>
            </a:r>
            <a:r>
              <a:rPr lang="en-US" sz="3400" dirty="0">
                <a:latin typeface="Arial"/>
                <a:cs typeface="Arial"/>
              </a:rPr>
              <a:t> </a:t>
            </a:r>
            <a:r>
              <a:rPr lang="en-US" sz="3400" dirty="0" err="1">
                <a:latin typeface="Arial"/>
                <a:cs typeface="Arial"/>
              </a:rPr>
              <a:t>đổi</a:t>
            </a:r>
            <a:r>
              <a:rPr lang="en-US" sz="3400" dirty="0">
                <a:latin typeface="Arial"/>
                <a:cs typeface="Arial"/>
              </a:rPr>
              <a:t> </a:t>
            </a:r>
            <a:r>
              <a:rPr lang="en-US" sz="3400" dirty="0" err="1">
                <a:latin typeface="Arial"/>
                <a:cs typeface="Arial"/>
              </a:rPr>
              <a:t>tương</a:t>
            </a:r>
            <a:r>
              <a:rPr lang="en-US" sz="3400" dirty="0">
                <a:latin typeface="Arial"/>
                <a:cs typeface="Arial"/>
              </a:rPr>
              <a:t> </a:t>
            </a:r>
            <a:r>
              <a:rPr lang="en-US" sz="3400" dirty="0" err="1">
                <a:latin typeface="Arial"/>
                <a:cs typeface="Arial"/>
              </a:rPr>
              <a:t>tự</a:t>
            </a:r>
            <a:r>
              <a:rPr lang="en-US" sz="3400" dirty="0">
                <a:latin typeface="Arial"/>
                <a:cs typeface="Arial"/>
              </a:rPr>
              <a:t> - </a:t>
            </a:r>
            <a:r>
              <a:rPr lang="en-US" sz="3400" dirty="0" err="1">
                <a:latin typeface="Arial"/>
                <a:cs typeface="Arial"/>
              </a:rPr>
              <a:t>số</a:t>
            </a:r>
            <a:r>
              <a:rPr lang="en-US" sz="3400" dirty="0">
                <a:latin typeface="Arial"/>
                <a:cs typeface="Arial"/>
              </a:rPr>
              <a:t> </a:t>
            </a:r>
            <a:r>
              <a:rPr lang="en-US" sz="3400" dirty="0" err="1">
                <a:latin typeface="Arial"/>
                <a:cs typeface="Arial"/>
              </a:rPr>
              <a:t>cơ</a:t>
            </a:r>
            <a:r>
              <a:rPr lang="en-US" sz="3400" dirty="0">
                <a:latin typeface="Arial"/>
                <a:cs typeface="Arial"/>
              </a:rPr>
              <a:t> </a:t>
            </a:r>
            <a:r>
              <a:rPr lang="en-US" sz="3400" dirty="0" err="1">
                <a:latin typeface="Arial"/>
                <a:cs typeface="Arial"/>
              </a:rPr>
              <a:t>bản</a:t>
            </a:r>
            <a:endParaRPr lang="en-US" sz="3400" dirty="0">
              <a:latin typeface="Arial"/>
              <a:cs typeface="Arial"/>
            </a:endParaRPr>
          </a:p>
        </p:txBody>
      </p:sp>
    </p:spTree>
    <p:extLst>
      <p:ext uri="{BB962C8B-B14F-4D97-AF65-F5344CB8AC3E}">
        <p14:creationId xmlns:p14="http://schemas.microsoft.com/office/powerpoint/2010/main" val="323128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699385C1-A468-40D0-83C7-6273A021546E}" type="slidenum">
              <a:rPr lang="vi-VN"/>
              <a:pPr>
                <a:defRPr/>
              </a:pPr>
              <a:t>12</a:t>
            </a:fld>
            <a:endParaRPr lang="vi-VN"/>
          </a:p>
        </p:txBody>
      </p:sp>
      <p:sp>
        <p:nvSpPr>
          <p:cNvPr id="29702" name="AutoShape 4"/>
          <p:cNvSpPr>
            <a:spLocks noChangeArrowheads="1"/>
          </p:cNvSpPr>
          <p:nvPr/>
        </p:nvSpPr>
        <p:spPr bwMode="auto">
          <a:xfrm>
            <a:off x="457200" y="4800600"/>
            <a:ext cx="3048000" cy="1524000"/>
          </a:xfrm>
          <a:prstGeom prst="cloudCallout">
            <a:avLst>
              <a:gd name="adj1" fmla="val -15833"/>
              <a:gd name="adj2" fmla="val 32815"/>
            </a:avLst>
          </a:prstGeom>
          <a:gradFill rotWithShape="1">
            <a:gsLst>
              <a:gs pos="0">
                <a:schemeClr val="bg1"/>
              </a:gs>
              <a:gs pos="100000">
                <a:schemeClr val="folHlink"/>
              </a:gs>
            </a:gsLst>
            <a:path path="rect">
              <a:fillToRect l="50000" t="50000" r="50000" b="50000"/>
            </a:path>
          </a:gradFill>
          <a:ln w="9525">
            <a:solidFill>
              <a:schemeClr val="tx1"/>
            </a:solidFill>
            <a:round/>
            <a:headEnd/>
            <a:tailEnd/>
          </a:ln>
        </p:spPr>
        <p:txBody>
          <a:bodyPr/>
          <a:lstStyle/>
          <a:p>
            <a:pPr algn="ctr"/>
            <a:r>
              <a:rPr lang="en-US" sz="2400" b="1">
                <a:solidFill>
                  <a:srgbClr val="FF0000"/>
                </a:solidFill>
                <a:latin typeface="Times New Roman" pitchFamily="18" charset="0"/>
                <a:cs typeface="Times New Roman" pitchFamily="18" charset="0"/>
              </a:rPr>
              <a:t>Thế giới tương tự</a:t>
            </a:r>
            <a:endParaRPr lang="vi-VN" sz="2400" b="1">
              <a:solidFill>
                <a:srgbClr val="FF0000"/>
              </a:solidFill>
              <a:latin typeface="Times New Roman" pitchFamily="18" charset="0"/>
              <a:cs typeface="Times New Roman" pitchFamily="18" charset="0"/>
            </a:endParaRPr>
          </a:p>
        </p:txBody>
      </p:sp>
      <p:sp>
        <p:nvSpPr>
          <p:cNvPr id="29703" name="AutoShape 5"/>
          <p:cNvSpPr>
            <a:spLocks noChangeArrowheads="1"/>
          </p:cNvSpPr>
          <p:nvPr/>
        </p:nvSpPr>
        <p:spPr bwMode="auto">
          <a:xfrm>
            <a:off x="5892800" y="4800600"/>
            <a:ext cx="3048000" cy="1524000"/>
          </a:xfrm>
          <a:prstGeom prst="cloudCallout">
            <a:avLst>
              <a:gd name="adj1" fmla="val 32343"/>
              <a:gd name="adj2" fmla="val 32815"/>
            </a:avLst>
          </a:prstGeom>
          <a:gradFill rotWithShape="1">
            <a:gsLst>
              <a:gs pos="0">
                <a:schemeClr val="bg1"/>
              </a:gs>
              <a:gs pos="100000">
                <a:schemeClr val="folHlink"/>
              </a:gs>
            </a:gsLst>
            <a:path path="rect">
              <a:fillToRect l="50000" t="50000" r="50000" b="50000"/>
            </a:path>
          </a:gradFill>
          <a:ln w="9525">
            <a:solidFill>
              <a:schemeClr val="tx1"/>
            </a:solidFill>
            <a:round/>
            <a:headEnd/>
            <a:tailEnd/>
          </a:ln>
        </p:spPr>
        <p:txBody>
          <a:bodyPr/>
          <a:lstStyle/>
          <a:p>
            <a:pPr algn="ctr"/>
            <a:r>
              <a:rPr lang="en-US" sz="2400" b="1">
                <a:solidFill>
                  <a:srgbClr val="FF0000"/>
                </a:solidFill>
                <a:latin typeface="Times New Roman" pitchFamily="18" charset="0"/>
                <a:cs typeface="Times New Roman" pitchFamily="18" charset="0"/>
              </a:rPr>
              <a:t>Thế giới </a:t>
            </a:r>
          </a:p>
          <a:p>
            <a:pPr algn="ctr"/>
            <a:r>
              <a:rPr lang="en-US" sz="2400" b="1">
                <a:solidFill>
                  <a:srgbClr val="FF0000"/>
                </a:solidFill>
                <a:latin typeface="Times New Roman" pitchFamily="18" charset="0"/>
                <a:cs typeface="Times New Roman" pitchFamily="18" charset="0"/>
              </a:rPr>
              <a:t>số</a:t>
            </a:r>
            <a:endParaRPr lang="vi-VN" sz="2400" b="1">
              <a:solidFill>
                <a:srgbClr val="FF0000"/>
              </a:solidFill>
              <a:latin typeface="Times New Roman" pitchFamily="18" charset="0"/>
              <a:cs typeface="Times New Roman" pitchFamily="18" charset="0"/>
            </a:endParaRPr>
          </a:p>
        </p:txBody>
      </p:sp>
      <p:sp>
        <p:nvSpPr>
          <p:cNvPr id="29704" name="AutoShape 7"/>
          <p:cNvSpPr>
            <a:spLocks noChangeArrowheads="1"/>
          </p:cNvSpPr>
          <p:nvPr/>
        </p:nvSpPr>
        <p:spPr bwMode="auto">
          <a:xfrm>
            <a:off x="3581400" y="5029200"/>
            <a:ext cx="2286000" cy="990600"/>
          </a:xfrm>
          <a:prstGeom prst="rightArrow">
            <a:avLst>
              <a:gd name="adj1" fmla="val 50000"/>
              <a:gd name="adj2" fmla="val 57692"/>
            </a:avLst>
          </a:prstGeom>
          <a:solidFill>
            <a:schemeClr val="bg1"/>
          </a:solidFill>
          <a:ln w="28575">
            <a:solidFill>
              <a:srgbClr val="FF0000"/>
            </a:solidFill>
            <a:miter lim="800000"/>
            <a:headEnd/>
            <a:tailEnd/>
          </a:ln>
        </p:spPr>
        <p:txBody>
          <a:bodyPr wrap="none" anchor="ctr"/>
          <a:lstStyle/>
          <a:p>
            <a:pPr algn="ctr"/>
            <a:r>
              <a:rPr lang="en-US" sz="2400" b="1">
                <a:latin typeface="Times New Roman" pitchFamily="18" charset="0"/>
                <a:cs typeface="Times New Roman" pitchFamily="18" charset="0"/>
              </a:rPr>
              <a:t>Lấy mẫu</a:t>
            </a:r>
            <a:endParaRPr lang="vi-VN" sz="2400" b="1">
              <a:latin typeface="Times New Roman" pitchFamily="18" charset="0"/>
              <a:cs typeface="Times New Roman" pitchFamily="18" charset="0"/>
            </a:endParaRPr>
          </a:p>
        </p:txBody>
      </p:sp>
      <p:sp>
        <p:nvSpPr>
          <p:cNvPr id="11" name="Title 10"/>
          <p:cNvSpPr>
            <a:spLocks noGrp="1"/>
          </p:cNvSpPr>
          <p:nvPr>
            <p:ph type="title"/>
          </p:nvPr>
        </p:nvSpPr>
        <p:spPr/>
        <p:txBody>
          <a:bodyPr>
            <a:normAutofit/>
          </a:bodyPr>
          <a:lstStyle/>
          <a:p>
            <a:r>
              <a:rPr lang="en-US" sz="3400" dirty="0" err="1">
                <a:latin typeface="Arial"/>
                <a:cs typeface="Arial"/>
              </a:rPr>
              <a:t>Lấy</a:t>
            </a:r>
            <a:r>
              <a:rPr lang="en-US" sz="3400" dirty="0">
                <a:latin typeface="Arial"/>
                <a:cs typeface="Arial"/>
              </a:rPr>
              <a:t> </a:t>
            </a:r>
            <a:r>
              <a:rPr lang="en-US" sz="3400" dirty="0" err="1">
                <a:latin typeface="Arial"/>
                <a:cs typeface="Arial"/>
              </a:rPr>
              <a:t>mẫu</a:t>
            </a:r>
            <a:r>
              <a:rPr lang="en-US" sz="3400" dirty="0">
                <a:latin typeface="Arial"/>
                <a:cs typeface="Arial"/>
              </a:rPr>
              <a:t> (sampling)</a:t>
            </a:r>
          </a:p>
        </p:txBody>
      </p:sp>
      <p:sp>
        <p:nvSpPr>
          <p:cNvPr id="12" name="Content Placeholder 11"/>
          <p:cNvSpPr>
            <a:spLocks noGrp="1"/>
          </p:cNvSpPr>
          <p:nvPr>
            <p:ph sz="quarter" idx="1"/>
          </p:nvPr>
        </p:nvSpPr>
        <p:spPr>
          <a:xfrm>
            <a:off x="228600" y="1219200"/>
            <a:ext cx="8686800" cy="3200400"/>
          </a:xfrm>
        </p:spPr>
        <p:txBody>
          <a:bodyPr>
            <a:normAutofit/>
          </a:bodyPr>
          <a:lstStyle/>
          <a:p>
            <a:pPr marL="465138" indent="-465138" algn="just">
              <a:lnSpc>
                <a:spcPct val="150000"/>
              </a:lnSpc>
              <a:spcBef>
                <a:spcPct val="40000"/>
              </a:spcBef>
            </a:pPr>
            <a:r>
              <a:rPr lang="en-US" sz="2200" dirty="0" err="1">
                <a:latin typeface="Arial"/>
                <a:cs typeface="Arial"/>
              </a:rPr>
              <a:t>Chuyển</a:t>
            </a:r>
            <a:r>
              <a:rPr lang="en-US" sz="2200" dirty="0">
                <a:latin typeface="Arial"/>
                <a:cs typeface="Arial"/>
              </a:rPr>
              <a:t> </a:t>
            </a:r>
            <a:r>
              <a:rPr lang="en-US" sz="2200" dirty="0" err="1">
                <a:latin typeface="Arial"/>
                <a:cs typeface="Arial"/>
              </a:rPr>
              <a:t>đổi</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liên</a:t>
            </a:r>
            <a:r>
              <a:rPr lang="en-US" sz="2200" dirty="0">
                <a:latin typeface="Arial"/>
                <a:cs typeface="Arial"/>
              </a:rPr>
              <a:t> </a:t>
            </a:r>
            <a:r>
              <a:rPr lang="en-US" sz="2200" dirty="0" err="1">
                <a:latin typeface="Arial"/>
                <a:cs typeface="Arial"/>
              </a:rPr>
              <a:t>tục</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rời</a:t>
            </a:r>
            <a:r>
              <a:rPr lang="en-US" sz="2200" dirty="0">
                <a:latin typeface="Arial"/>
                <a:cs typeface="Arial"/>
              </a:rPr>
              <a:t> </a:t>
            </a:r>
            <a:r>
              <a:rPr lang="en-US" sz="2200" dirty="0" err="1">
                <a:latin typeface="Arial"/>
                <a:cs typeface="Arial"/>
              </a:rPr>
              <a:t>rạc</a:t>
            </a:r>
            <a:r>
              <a:rPr lang="en-US" sz="2200" dirty="0">
                <a:latin typeface="Arial"/>
                <a:cs typeface="Arial"/>
              </a:rPr>
              <a:t> </a:t>
            </a:r>
            <a:r>
              <a:rPr lang="en-US" sz="2200" dirty="0" err="1">
                <a:latin typeface="Arial"/>
                <a:cs typeface="Arial"/>
              </a:rPr>
              <a:t>bằng</a:t>
            </a:r>
            <a:r>
              <a:rPr lang="en-US" sz="2200" dirty="0">
                <a:latin typeface="Arial"/>
                <a:cs typeface="Arial"/>
              </a:rPr>
              <a:t> </a:t>
            </a:r>
            <a:r>
              <a:rPr lang="en-US" sz="2200" dirty="0" err="1">
                <a:latin typeface="Arial"/>
                <a:cs typeface="Arial"/>
              </a:rPr>
              <a:t>cách</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từng</a:t>
            </a:r>
            <a:r>
              <a:rPr lang="en-US" sz="2200" dirty="0">
                <a:latin typeface="Arial"/>
                <a:cs typeface="Arial"/>
              </a:rPr>
              <a:t> </a:t>
            </a:r>
            <a:r>
              <a:rPr lang="en-US" sz="2200" i="1" dirty="0" err="1">
                <a:latin typeface="Arial"/>
                <a:cs typeface="Arial"/>
              </a:rPr>
              <a:t>mẫu</a:t>
            </a:r>
            <a:r>
              <a:rPr lang="en-US" sz="2200" dirty="0">
                <a:latin typeface="Arial"/>
                <a:cs typeface="Arial"/>
              </a:rPr>
              <a:t> (sample)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liên</a:t>
            </a:r>
            <a:r>
              <a:rPr lang="en-US" sz="2200" dirty="0">
                <a:latin typeface="Arial"/>
                <a:cs typeface="Arial"/>
              </a:rPr>
              <a:t> </a:t>
            </a:r>
            <a:r>
              <a:rPr lang="en-US" sz="2200" dirty="0" err="1">
                <a:latin typeface="Arial"/>
                <a:cs typeface="Arial"/>
              </a:rPr>
              <a:t>tục</a:t>
            </a:r>
            <a:r>
              <a:rPr lang="en-US" sz="2200" dirty="0">
                <a:latin typeface="Arial"/>
                <a:cs typeface="Arial"/>
              </a:rPr>
              <a:t> </a:t>
            </a:r>
            <a:r>
              <a:rPr lang="en-US" sz="2200" dirty="0" err="1">
                <a:latin typeface="Arial"/>
                <a:cs typeface="Arial"/>
              </a:rPr>
              <a:t>tại</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thời</a:t>
            </a:r>
            <a:r>
              <a:rPr lang="en-US" sz="2200" dirty="0">
                <a:latin typeface="Arial"/>
                <a:cs typeface="Arial"/>
              </a:rPr>
              <a:t> </a:t>
            </a:r>
            <a:r>
              <a:rPr lang="en-US" sz="2200" dirty="0" err="1">
                <a:latin typeface="Arial"/>
                <a:cs typeface="Arial"/>
              </a:rPr>
              <a:t>điểm</a:t>
            </a:r>
            <a:r>
              <a:rPr lang="en-US" sz="2200" dirty="0">
                <a:latin typeface="Arial"/>
                <a:cs typeface="Arial"/>
              </a:rPr>
              <a:t> </a:t>
            </a:r>
            <a:r>
              <a:rPr lang="en-US" sz="2200" dirty="0" err="1">
                <a:latin typeface="Arial"/>
                <a:cs typeface="Arial"/>
              </a:rPr>
              <a:t>rời</a:t>
            </a:r>
            <a:r>
              <a:rPr lang="en-US" sz="2200" dirty="0">
                <a:latin typeface="Arial"/>
                <a:cs typeface="Arial"/>
              </a:rPr>
              <a:t> </a:t>
            </a:r>
            <a:r>
              <a:rPr lang="en-US" sz="2200" dirty="0" err="1">
                <a:latin typeface="Arial"/>
                <a:cs typeface="Arial"/>
              </a:rPr>
              <a:t>rạc</a:t>
            </a:r>
            <a:r>
              <a:rPr lang="en-US" sz="2200" dirty="0">
                <a:latin typeface="Arial"/>
                <a:cs typeface="Arial"/>
              </a:rPr>
              <a:t> </a:t>
            </a:r>
            <a:r>
              <a:rPr lang="en-US" sz="2200" dirty="0" err="1">
                <a:latin typeface="Arial"/>
                <a:cs typeface="Arial"/>
              </a:rPr>
              <a:t>cách</a:t>
            </a:r>
            <a:r>
              <a:rPr lang="en-US" sz="2200" dirty="0">
                <a:latin typeface="Arial"/>
                <a:cs typeface="Arial"/>
              </a:rPr>
              <a:t> </a:t>
            </a:r>
            <a:r>
              <a:rPr lang="en-US" sz="2200" dirty="0" err="1">
                <a:latin typeface="Arial"/>
                <a:cs typeface="Arial"/>
              </a:rPr>
              <a:t>đều</a:t>
            </a:r>
            <a:r>
              <a:rPr lang="en-US" sz="2200" dirty="0">
                <a:latin typeface="Arial"/>
                <a:cs typeface="Arial"/>
              </a:rPr>
              <a:t> </a:t>
            </a:r>
            <a:r>
              <a:rPr lang="en-US" sz="2200" dirty="0" err="1">
                <a:latin typeface="Arial"/>
                <a:cs typeface="Arial"/>
              </a:rPr>
              <a:t>nhau</a:t>
            </a:r>
            <a:endParaRPr lang="en-US" sz="2200" dirty="0">
              <a:latin typeface="Arial"/>
              <a:cs typeface="Arial"/>
            </a:endParaRPr>
          </a:p>
          <a:p>
            <a:pPr marL="465138" indent="-465138" algn="just">
              <a:lnSpc>
                <a:spcPct val="150000"/>
              </a:lnSpc>
              <a:spcBef>
                <a:spcPct val="40000"/>
              </a:spcBef>
            </a:pP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sau</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là</a:t>
            </a:r>
            <a:r>
              <a:rPr lang="en-US" sz="2200" dirty="0">
                <a:latin typeface="Arial"/>
                <a:cs typeface="Arial"/>
              </a:rPr>
              <a:t> </a:t>
            </a:r>
            <a:r>
              <a:rPr lang="en-US" sz="2200" dirty="0" err="1">
                <a:latin typeface="Arial"/>
                <a:cs typeface="Arial"/>
              </a:rPr>
              <a:t>dãy</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xung</a:t>
            </a:r>
            <a:r>
              <a:rPr lang="en-US" sz="2200" dirty="0">
                <a:latin typeface="Arial"/>
                <a:cs typeface="Arial"/>
              </a:rPr>
              <a:t> </a:t>
            </a:r>
            <a:r>
              <a:rPr lang="en-US" sz="2200" i="1" dirty="0">
                <a:latin typeface="Arial"/>
                <a:cs typeface="Arial"/>
              </a:rPr>
              <a:t>PAM </a:t>
            </a:r>
            <a:r>
              <a:rPr lang="en-US" sz="2200" dirty="0" err="1">
                <a:latin typeface="Arial"/>
                <a:cs typeface="Arial"/>
              </a:rPr>
              <a:t>rời</a:t>
            </a:r>
            <a:r>
              <a:rPr lang="en-US" sz="2200" dirty="0">
                <a:latin typeface="Arial"/>
                <a:cs typeface="Arial"/>
              </a:rPr>
              <a:t> </a:t>
            </a:r>
            <a:r>
              <a:rPr lang="en-US" sz="2200" dirty="0" err="1">
                <a:latin typeface="Arial"/>
                <a:cs typeface="Arial"/>
              </a:rPr>
              <a:t>rạc</a:t>
            </a:r>
            <a:r>
              <a:rPr lang="en-US" sz="2200" dirty="0">
                <a:latin typeface="Arial"/>
                <a:cs typeface="Arial"/>
              </a:rPr>
              <a:t> (Pulse Amplitude Modulation)</a:t>
            </a:r>
          </a:p>
        </p:txBody>
      </p:sp>
    </p:spTree>
    <p:extLst>
      <p:ext uri="{BB962C8B-B14F-4D97-AF65-F5344CB8AC3E}">
        <p14:creationId xmlns:p14="http://schemas.microsoft.com/office/powerpoint/2010/main" val="294473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Grp="1" noChangeAspect="1" noChangeArrowheads="1"/>
          </p:cNvPicPr>
          <p:nvPr>
            <p:ph idx="1"/>
          </p:nvPr>
        </p:nvPicPr>
        <p:blipFill>
          <a:blip r:embed="rId3"/>
          <a:srcRect/>
          <a:stretch>
            <a:fillRect/>
          </a:stretch>
        </p:blipFill>
        <p:spPr>
          <a:xfrm>
            <a:off x="2162175" y="2457450"/>
            <a:ext cx="4819650" cy="2811463"/>
          </a:xfrm>
          <a:noFill/>
        </p:spPr>
      </p:pic>
      <p:sp>
        <p:nvSpPr>
          <p:cNvPr id="18" name="Slide Number Placeholder 5"/>
          <p:cNvSpPr>
            <a:spLocks noGrp="1"/>
          </p:cNvSpPr>
          <p:nvPr>
            <p:ph type="sldNum" sz="quarter" idx="12"/>
          </p:nvPr>
        </p:nvSpPr>
        <p:spPr/>
        <p:txBody>
          <a:bodyPr/>
          <a:lstStyle/>
          <a:p>
            <a:pPr>
              <a:defRPr/>
            </a:pPr>
            <a:fld id="{DFB58337-583B-4FC1-A3E6-9690B4E74D46}" type="slidenum">
              <a:rPr lang="vi-VN"/>
              <a:pPr>
                <a:defRPr/>
              </a:pPr>
              <a:t>13</a:t>
            </a:fld>
            <a:endParaRPr lang="vi-VN"/>
          </a:p>
        </p:txBody>
      </p:sp>
      <p:sp>
        <p:nvSpPr>
          <p:cNvPr id="30727" name="Text Box 5"/>
          <p:cNvSpPr txBox="1">
            <a:spLocks noChangeArrowheads="1"/>
          </p:cNvSpPr>
          <p:nvPr/>
        </p:nvSpPr>
        <p:spPr bwMode="auto">
          <a:xfrm>
            <a:off x="762000" y="1581090"/>
            <a:ext cx="2514600" cy="430887"/>
          </a:xfrm>
          <a:prstGeom prst="rect">
            <a:avLst/>
          </a:prstGeom>
          <a:noFill/>
          <a:ln w="9525">
            <a:noFill/>
            <a:miter lim="800000"/>
            <a:headEnd/>
            <a:tailEnd/>
          </a:ln>
        </p:spPr>
        <p:txBody>
          <a:bodyPr>
            <a:spAutoFit/>
          </a:bodyPr>
          <a:lstStyle/>
          <a:p>
            <a:pPr eaLnBrk="0" hangingPunct="0">
              <a:spcBef>
                <a:spcPct val="50000"/>
              </a:spcBef>
            </a:pPr>
            <a:r>
              <a:rPr lang="en-US" sz="2200" b="1" dirty="0">
                <a:solidFill>
                  <a:srgbClr val="000066"/>
                </a:solidFill>
                <a:latin typeface="Arial"/>
                <a:cs typeface="Arial"/>
              </a:rPr>
              <a:t>Chu </a:t>
            </a:r>
            <a:r>
              <a:rPr lang="en-US" sz="2200" b="1" dirty="0" err="1">
                <a:solidFill>
                  <a:srgbClr val="000066"/>
                </a:solidFill>
                <a:latin typeface="Arial"/>
                <a:cs typeface="Arial"/>
              </a:rPr>
              <a:t>kỳ</a:t>
            </a:r>
            <a:r>
              <a:rPr lang="en-US" sz="2200" b="1" dirty="0">
                <a:solidFill>
                  <a:srgbClr val="000066"/>
                </a:solidFill>
                <a:latin typeface="Arial"/>
                <a:cs typeface="Arial"/>
              </a:rPr>
              <a:t> </a:t>
            </a:r>
            <a:r>
              <a:rPr lang="en-US" sz="2200" b="1" dirty="0" err="1">
                <a:solidFill>
                  <a:srgbClr val="000066"/>
                </a:solidFill>
                <a:latin typeface="Arial"/>
                <a:cs typeface="Arial"/>
              </a:rPr>
              <a:t>lấy</a:t>
            </a:r>
            <a:r>
              <a:rPr lang="en-US" sz="2200" b="1" dirty="0">
                <a:solidFill>
                  <a:srgbClr val="000066"/>
                </a:solidFill>
                <a:latin typeface="Arial"/>
                <a:cs typeface="Arial"/>
              </a:rPr>
              <a:t> </a:t>
            </a:r>
            <a:r>
              <a:rPr lang="en-US" sz="2200" b="1" dirty="0" err="1">
                <a:solidFill>
                  <a:srgbClr val="000066"/>
                </a:solidFill>
                <a:latin typeface="Arial"/>
                <a:cs typeface="Arial"/>
              </a:rPr>
              <a:t>mẫu</a:t>
            </a:r>
            <a:endParaRPr lang="en-US" sz="2200" b="1" dirty="0">
              <a:solidFill>
                <a:srgbClr val="000066"/>
              </a:solidFill>
              <a:latin typeface="Arial"/>
              <a:cs typeface="Arial"/>
            </a:endParaRPr>
          </a:p>
        </p:txBody>
      </p:sp>
      <p:sp>
        <p:nvSpPr>
          <p:cNvPr id="30728" name="Text Box 6"/>
          <p:cNvSpPr txBox="1">
            <a:spLocks noChangeArrowheads="1"/>
          </p:cNvSpPr>
          <p:nvPr/>
        </p:nvSpPr>
        <p:spPr bwMode="auto">
          <a:xfrm>
            <a:off x="6477000" y="1752600"/>
            <a:ext cx="2362200" cy="430887"/>
          </a:xfrm>
          <a:prstGeom prst="rect">
            <a:avLst/>
          </a:prstGeom>
          <a:noFill/>
          <a:ln w="9525">
            <a:noFill/>
            <a:miter lim="800000"/>
            <a:headEnd/>
            <a:tailEnd/>
          </a:ln>
        </p:spPr>
        <p:txBody>
          <a:bodyPr>
            <a:spAutoFit/>
          </a:bodyPr>
          <a:lstStyle>
            <a:defPPr>
              <a:defRPr lang="en-US"/>
            </a:defPPr>
            <a:lvl1pPr eaLnBrk="0" hangingPunct="0">
              <a:spcBef>
                <a:spcPct val="50000"/>
              </a:spcBef>
              <a:defRPr sz="2200" b="1">
                <a:solidFill>
                  <a:srgbClr val="000066"/>
                </a:solidFill>
                <a:latin typeface="Arial"/>
                <a:cs typeface="Arial"/>
              </a:defRPr>
            </a:lvl1pPr>
          </a:lstStyle>
          <a:p>
            <a:r>
              <a:rPr lang="en-US" dirty="0" err="1"/>
              <a:t>Tần</a:t>
            </a:r>
            <a:r>
              <a:rPr lang="en-US" dirty="0"/>
              <a:t> </a:t>
            </a:r>
            <a:r>
              <a:rPr lang="en-US" dirty="0" err="1"/>
              <a:t>số</a:t>
            </a:r>
            <a:r>
              <a:rPr lang="en-US" dirty="0"/>
              <a:t> </a:t>
            </a:r>
            <a:r>
              <a:rPr lang="en-US" dirty="0" err="1"/>
              <a:t>lấy</a:t>
            </a:r>
            <a:r>
              <a:rPr lang="en-US" dirty="0"/>
              <a:t> </a:t>
            </a:r>
            <a:r>
              <a:rPr lang="en-US" dirty="0" err="1"/>
              <a:t>mẫu</a:t>
            </a:r>
            <a:endParaRPr lang="en-US" dirty="0"/>
          </a:p>
        </p:txBody>
      </p:sp>
      <p:sp>
        <p:nvSpPr>
          <p:cNvPr id="30729" name="AutoShape 7"/>
          <p:cNvSpPr>
            <a:spLocks noChangeArrowheads="1"/>
          </p:cNvSpPr>
          <p:nvPr/>
        </p:nvSpPr>
        <p:spPr bwMode="auto">
          <a:xfrm>
            <a:off x="76200" y="3962400"/>
            <a:ext cx="2438400" cy="609600"/>
          </a:xfrm>
          <a:prstGeom prst="wedgeEllipseCallout">
            <a:avLst>
              <a:gd name="adj1" fmla="val 73052"/>
              <a:gd name="adj2" fmla="val -95479"/>
            </a:avLst>
          </a:prstGeom>
          <a:noFill/>
          <a:ln w="9525">
            <a:solidFill>
              <a:srgbClr val="FF0000"/>
            </a:solidFill>
            <a:miter lim="800000"/>
            <a:headEnd/>
            <a:tailEnd/>
          </a:ln>
        </p:spPr>
        <p:txBody>
          <a:bodyPr/>
          <a:lstStyle/>
          <a:p>
            <a:pPr algn="ctr" eaLnBrk="0" hangingPunct="0"/>
            <a:r>
              <a:rPr lang="en-US" sz="2000" b="1" dirty="0" err="1">
                <a:solidFill>
                  <a:srgbClr val="000066"/>
                </a:solidFill>
                <a:latin typeface="Times New Roman" pitchFamily="18" charset="0"/>
                <a:cs typeface="Times New Roman" pitchFamily="18" charset="0"/>
              </a:rPr>
              <a:t>T.h</a:t>
            </a:r>
            <a:r>
              <a:rPr lang="en-US" sz="2000" b="1" dirty="0">
                <a:solidFill>
                  <a:srgbClr val="000066"/>
                </a:solidFill>
                <a:latin typeface="Times New Roman" pitchFamily="18" charset="0"/>
                <a:cs typeface="Times New Roman" pitchFamily="18" charset="0"/>
              </a:rPr>
              <a:t> </a:t>
            </a:r>
            <a:r>
              <a:rPr lang="en-US" sz="2000" b="1" dirty="0" err="1">
                <a:solidFill>
                  <a:srgbClr val="000066"/>
                </a:solidFill>
                <a:latin typeface="Times New Roman" pitchFamily="18" charset="0"/>
                <a:cs typeface="Times New Roman" pitchFamily="18" charset="0"/>
              </a:rPr>
              <a:t>tương</a:t>
            </a:r>
            <a:r>
              <a:rPr lang="en-US" sz="2000" b="1" dirty="0">
                <a:solidFill>
                  <a:srgbClr val="000066"/>
                </a:solidFill>
                <a:latin typeface="Times New Roman" pitchFamily="18" charset="0"/>
                <a:cs typeface="Times New Roman" pitchFamily="18" charset="0"/>
              </a:rPr>
              <a:t> </a:t>
            </a:r>
            <a:r>
              <a:rPr lang="en-US" sz="2000" b="1" dirty="0" err="1">
                <a:solidFill>
                  <a:srgbClr val="000066"/>
                </a:solidFill>
                <a:latin typeface="Times New Roman" pitchFamily="18" charset="0"/>
                <a:cs typeface="Times New Roman" pitchFamily="18" charset="0"/>
              </a:rPr>
              <a:t>tự</a:t>
            </a:r>
            <a:endParaRPr lang="en-US" sz="2000" b="1" dirty="0">
              <a:solidFill>
                <a:srgbClr val="000066"/>
              </a:solidFill>
              <a:latin typeface="Times New Roman" pitchFamily="18" charset="0"/>
              <a:cs typeface="Times New Roman" pitchFamily="18" charset="0"/>
            </a:endParaRPr>
          </a:p>
        </p:txBody>
      </p:sp>
      <p:sp>
        <p:nvSpPr>
          <p:cNvPr id="30730" name="AutoShape 8"/>
          <p:cNvSpPr>
            <a:spLocks noChangeArrowheads="1"/>
          </p:cNvSpPr>
          <p:nvPr/>
        </p:nvSpPr>
        <p:spPr bwMode="auto">
          <a:xfrm>
            <a:off x="6248400" y="3886200"/>
            <a:ext cx="2438400" cy="609600"/>
          </a:xfrm>
          <a:prstGeom prst="wedgeEllipseCallout">
            <a:avLst>
              <a:gd name="adj1" fmla="val -99347"/>
              <a:gd name="adj2" fmla="val -89225"/>
            </a:avLst>
          </a:prstGeom>
          <a:noFill/>
          <a:ln w="9525">
            <a:solidFill>
              <a:srgbClr val="FF0000"/>
            </a:solidFill>
            <a:miter lim="800000"/>
            <a:headEnd/>
            <a:tailEnd/>
          </a:ln>
        </p:spPr>
        <p:txBody>
          <a:bodyPr/>
          <a:lstStyle/>
          <a:p>
            <a:pPr algn="ctr" eaLnBrk="0" hangingPunct="0"/>
            <a:r>
              <a:rPr lang="en-US" sz="2000" b="1">
                <a:solidFill>
                  <a:srgbClr val="000066"/>
                </a:solidFill>
                <a:latin typeface="Times New Roman" pitchFamily="18" charset="0"/>
                <a:cs typeface="Times New Roman" pitchFamily="18" charset="0"/>
              </a:rPr>
              <a:t>T.h rời rạc</a:t>
            </a:r>
          </a:p>
        </p:txBody>
      </p:sp>
      <p:sp>
        <p:nvSpPr>
          <p:cNvPr id="30731" name="Oval 9"/>
          <p:cNvSpPr>
            <a:spLocks noChangeArrowheads="1"/>
          </p:cNvSpPr>
          <p:nvPr/>
        </p:nvSpPr>
        <p:spPr bwMode="auto">
          <a:xfrm>
            <a:off x="2667000" y="405130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30732" name="Oval 10"/>
          <p:cNvSpPr>
            <a:spLocks noChangeArrowheads="1"/>
          </p:cNvSpPr>
          <p:nvPr/>
        </p:nvSpPr>
        <p:spPr bwMode="auto">
          <a:xfrm>
            <a:off x="3276600" y="335280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30733" name="Oval 11"/>
          <p:cNvSpPr>
            <a:spLocks noChangeArrowheads="1"/>
          </p:cNvSpPr>
          <p:nvPr/>
        </p:nvSpPr>
        <p:spPr bwMode="auto">
          <a:xfrm>
            <a:off x="3835400" y="297180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30734" name="Oval 12"/>
          <p:cNvSpPr>
            <a:spLocks noChangeArrowheads="1"/>
          </p:cNvSpPr>
          <p:nvPr/>
        </p:nvSpPr>
        <p:spPr bwMode="auto">
          <a:xfrm>
            <a:off x="4419600" y="320040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30735" name="Oval 13"/>
          <p:cNvSpPr>
            <a:spLocks noChangeArrowheads="1"/>
          </p:cNvSpPr>
          <p:nvPr/>
        </p:nvSpPr>
        <p:spPr bwMode="auto">
          <a:xfrm>
            <a:off x="4953000" y="354330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30736" name="Line 14"/>
          <p:cNvSpPr>
            <a:spLocks noChangeShapeType="1"/>
          </p:cNvSpPr>
          <p:nvPr/>
        </p:nvSpPr>
        <p:spPr bwMode="auto">
          <a:xfrm>
            <a:off x="3048000" y="1828800"/>
            <a:ext cx="762000" cy="0"/>
          </a:xfrm>
          <a:prstGeom prst="line">
            <a:avLst/>
          </a:prstGeom>
          <a:noFill/>
          <a:ln w="38100">
            <a:solidFill>
              <a:srgbClr val="FF0000"/>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30737" name="Line 15"/>
          <p:cNvSpPr>
            <a:spLocks noChangeShapeType="1"/>
          </p:cNvSpPr>
          <p:nvPr/>
        </p:nvSpPr>
        <p:spPr bwMode="auto">
          <a:xfrm flipH="1">
            <a:off x="5448300" y="2057400"/>
            <a:ext cx="1028700" cy="76200"/>
          </a:xfrm>
          <a:prstGeom prst="line">
            <a:avLst/>
          </a:prstGeom>
          <a:noFill/>
          <a:ln w="38100">
            <a:solidFill>
              <a:srgbClr val="FF0000"/>
            </a:solidFill>
            <a:round/>
            <a:headEnd/>
            <a:tailEnd type="triangle" w="med" len="med"/>
          </a:ln>
        </p:spPr>
        <p:txBody>
          <a:bodyPr/>
          <a:lstStyle/>
          <a:p>
            <a:endParaRPr lang="en-US" sz="2000">
              <a:latin typeface="Times New Roman" pitchFamily="18" charset="0"/>
              <a:cs typeface="Times New Roman" pitchFamily="18" charset="0"/>
            </a:endParaRPr>
          </a:p>
        </p:txBody>
      </p:sp>
      <p:sp>
        <p:nvSpPr>
          <p:cNvPr id="20" name="Title 19"/>
          <p:cNvSpPr>
            <a:spLocks noGrp="1"/>
          </p:cNvSpPr>
          <p:nvPr>
            <p:ph type="title"/>
          </p:nvPr>
        </p:nvSpPr>
        <p:spPr/>
        <p:txBody>
          <a:bodyPr>
            <a:normAutofit/>
          </a:bodyPr>
          <a:lstStyle/>
          <a:p>
            <a:r>
              <a:rPr lang="en-US" sz="3400" dirty="0" err="1">
                <a:latin typeface="Arial"/>
                <a:cs typeface="Arial"/>
              </a:rPr>
              <a:t>Lấy</a:t>
            </a:r>
            <a:r>
              <a:rPr lang="en-US" sz="3400" dirty="0">
                <a:latin typeface="Arial"/>
                <a:cs typeface="Arial"/>
              </a:rPr>
              <a:t> </a:t>
            </a:r>
            <a:r>
              <a:rPr lang="en-US" sz="3400" dirty="0" err="1">
                <a:latin typeface="Arial"/>
                <a:cs typeface="Arial"/>
              </a:rPr>
              <a:t>mẫu</a:t>
            </a:r>
            <a:r>
              <a:rPr lang="en-US" sz="3400" dirty="0">
                <a:latin typeface="Arial"/>
                <a:cs typeface="Arial"/>
              </a:rPr>
              <a:t> (</a:t>
            </a:r>
            <a:r>
              <a:rPr lang="en-US" sz="3400" dirty="0" err="1">
                <a:latin typeface="Arial"/>
                <a:cs typeface="Arial"/>
              </a:rPr>
              <a:t>tt</a:t>
            </a:r>
            <a:r>
              <a:rPr lang="en-US" sz="3400" dirty="0">
                <a:latin typeface="Arial"/>
                <a:cs typeface="Arial"/>
              </a:rPr>
              <a:t>)</a:t>
            </a:r>
          </a:p>
        </p:txBody>
      </p:sp>
      <p:sp>
        <p:nvSpPr>
          <p:cNvPr id="17" name="Text Box 5"/>
          <p:cNvSpPr txBox="1">
            <a:spLocks noChangeArrowheads="1"/>
          </p:cNvSpPr>
          <p:nvPr/>
        </p:nvSpPr>
        <p:spPr bwMode="auto">
          <a:xfrm>
            <a:off x="0" y="5465812"/>
            <a:ext cx="9144000" cy="1163588"/>
          </a:xfrm>
          <a:prstGeom prst="rect">
            <a:avLst/>
          </a:prstGeom>
          <a:noFill/>
          <a:ln w="9525">
            <a:noFill/>
            <a:miter lim="800000"/>
            <a:headEnd/>
            <a:tailEnd/>
          </a:ln>
        </p:spPr>
        <p:txBody>
          <a:bodyPr wrap="square">
            <a:spAutoFit/>
          </a:bodyPr>
          <a:lstStyle/>
          <a:p>
            <a:pPr eaLnBrk="0" hangingPunct="0">
              <a:lnSpc>
                <a:spcPct val="150000"/>
              </a:lnSpc>
              <a:spcBef>
                <a:spcPct val="50000"/>
              </a:spcBef>
            </a:pPr>
            <a:r>
              <a:rPr lang="en-US" sz="2100" b="1" dirty="0" err="1">
                <a:solidFill>
                  <a:srgbClr val="FF0000"/>
                </a:solidFill>
                <a:latin typeface="Arial"/>
                <a:cs typeface="Arial"/>
              </a:rPr>
              <a:t>Câu</a:t>
            </a:r>
            <a:r>
              <a:rPr lang="en-US" sz="2100" b="1" dirty="0">
                <a:solidFill>
                  <a:srgbClr val="FF0000"/>
                </a:solidFill>
                <a:latin typeface="Arial"/>
                <a:cs typeface="Arial"/>
              </a:rPr>
              <a:t> </a:t>
            </a:r>
            <a:r>
              <a:rPr lang="en-US" sz="2100" b="1" dirty="0" err="1">
                <a:solidFill>
                  <a:srgbClr val="FF0000"/>
                </a:solidFill>
                <a:latin typeface="Arial"/>
                <a:cs typeface="Arial"/>
              </a:rPr>
              <a:t>hỏi</a:t>
            </a:r>
            <a:r>
              <a:rPr lang="en-US" sz="2100" b="1" dirty="0">
                <a:solidFill>
                  <a:srgbClr val="FF0000"/>
                </a:solidFill>
                <a:latin typeface="Arial"/>
                <a:cs typeface="Arial"/>
              </a:rPr>
              <a:t>: </a:t>
            </a:r>
            <a:r>
              <a:rPr lang="en-US" sz="2100" dirty="0" err="1">
                <a:solidFill>
                  <a:srgbClr val="000066"/>
                </a:solidFill>
                <a:latin typeface="Arial"/>
                <a:cs typeface="Arial"/>
              </a:rPr>
              <a:t>làm</a:t>
            </a:r>
            <a:r>
              <a:rPr lang="en-US" sz="2100" dirty="0">
                <a:solidFill>
                  <a:srgbClr val="000066"/>
                </a:solidFill>
                <a:latin typeface="Arial"/>
                <a:cs typeface="Arial"/>
              </a:rPr>
              <a:t> </a:t>
            </a:r>
            <a:r>
              <a:rPr lang="en-US" sz="2100" dirty="0" err="1">
                <a:solidFill>
                  <a:srgbClr val="000066"/>
                </a:solidFill>
                <a:latin typeface="Arial"/>
                <a:cs typeface="Arial"/>
              </a:rPr>
              <a:t>thế</a:t>
            </a:r>
            <a:r>
              <a:rPr lang="en-US" sz="2100" dirty="0">
                <a:solidFill>
                  <a:srgbClr val="000066"/>
                </a:solidFill>
                <a:latin typeface="Arial"/>
                <a:cs typeface="Arial"/>
              </a:rPr>
              <a:t> </a:t>
            </a:r>
            <a:r>
              <a:rPr lang="en-US" sz="2100" dirty="0" err="1">
                <a:solidFill>
                  <a:srgbClr val="000066"/>
                </a:solidFill>
                <a:latin typeface="Arial"/>
                <a:cs typeface="Arial"/>
              </a:rPr>
              <a:t>nào</a:t>
            </a:r>
            <a:r>
              <a:rPr lang="en-US" sz="2100" dirty="0">
                <a:solidFill>
                  <a:srgbClr val="000066"/>
                </a:solidFill>
                <a:latin typeface="Arial"/>
                <a:cs typeface="Arial"/>
              </a:rPr>
              <a:t> </a:t>
            </a:r>
            <a:r>
              <a:rPr lang="en-US" sz="2100" dirty="0" err="1">
                <a:solidFill>
                  <a:srgbClr val="000066"/>
                </a:solidFill>
                <a:latin typeface="Arial"/>
                <a:cs typeface="Arial"/>
              </a:rPr>
              <a:t>để</a:t>
            </a:r>
            <a:r>
              <a:rPr lang="en-US" sz="2100" dirty="0">
                <a:solidFill>
                  <a:srgbClr val="000066"/>
                </a:solidFill>
                <a:latin typeface="Arial"/>
                <a:cs typeface="Arial"/>
              </a:rPr>
              <a:t> </a:t>
            </a:r>
            <a:r>
              <a:rPr lang="en-US" sz="2100" dirty="0" err="1">
                <a:solidFill>
                  <a:srgbClr val="000066"/>
                </a:solidFill>
                <a:latin typeface="Arial"/>
                <a:cs typeface="Arial"/>
              </a:rPr>
              <a:t>khôi</a:t>
            </a:r>
            <a:r>
              <a:rPr lang="en-US" sz="2100" dirty="0">
                <a:solidFill>
                  <a:srgbClr val="000066"/>
                </a:solidFill>
                <a:latin typeface="Arial"/>
                <a:cs typeface="Arial"/>
              </a:rPr>
              <a:t> </a:t>
            </a:r>
            <a:r>
              <a:rPr lang="en-US" sz="2100" dirty="0" err="1">
                <a:solidFill>
                  <a:srgbClr val="000066"/>
                </a:solidFill>
                <a:latin typeface="Arial"/>
                <a:cs typeface="Arial"/>
              </a:rPr>
              <a:t>phục</a:t>
            </a:r>
            <a:r>
              <a:rPr lang="en-US" sz="2100" dirty="0">
                <a:solidFill>
                  <a:srgbClr val="000066"/>
                </a:solidFill>
                <a:latin typeface="Arial"/>
                <a:cs typeface="Arial"/>
              </a:rPr>
              <a:t> </a:t>
            </a:r>
            <a:r>
              <a:rPr lang="en-US" sz="2100" dirty="0" err="1">
                <a:solidFill>
                  <a:srgbClr val="000066"/>
                </a:solidFill>
                <a:latin typeface="Arial"/>
                <a:cs typeface="Arial"/>
              </a:rPr>
              <a:t>lại</a:t>
            </a:r>
            <a:r>
              <a:rPr lang="en-US" sz="2100" dirty="0">
                <a:solidFill>
                  <a:srgbClr val="000066"/>
                </a:solidFill>
                <a:latin typeface="Arial"/>
                <a:cs typeface="Arial"/>
              </a:rPr>
              <a:t> </a:t>
            </a:r>
            <a:r>
              <a:rPr lang="en-US" sz="2100" dirty="0" err="1">
                <a:solidFill>
                  <a:srgbClr val="000066"/>
                </a:solidFill>
                <a:latin typeface="Arial"/>
                <a:cs typeface="Arial"/>
              </a:rPr>
              <a:t>tín</a:t>
            </a:r>
            <a:r>
              <a:rPr lang="en-US" sz="2100" dirty="0">
                <a:solidFill>
                  <a:srgbClr val="000066"/>
                </a:solidFill>
                <a:latin typeface="Arial"/>
                <a:cs typeface="Arial"/>
              </a:rPr>
              <a:t> </a:t>
            </a:r>
            <a:r>
              <a:rPr lang="en-US" sz="2100" dirty="0" err="1">
                <a:solidFill>
                  <a:srgbClr val="000066"/>
                </a:solidFill>
                <a:latin typeface="Arial"/>
                <a:cs typeface="Arial"/>
              </a:rPr>
              <a:t>hiệu</a:t>
            </a:r>
            <a:r>
              <a:rPr lang="en-US" sz="2100" dirty="0">
                <a:solidFill>
                  <a:srgbClr val="000066"/>
                </a:solidFill>
                <a:latin typeface="Arial"/>
                <a:cs typeface="Arial"/>
              </a:rPr>
              <a:t> </a:t>
            </a:r>
            <a:r>
              <a:rPr lang="en-US" sz="2100" dirty="0" err="1">
                <a:solidFill>
                  <a:srgbClr val="000066"/>
                </a:solidFill>
                <a:latin typeface="Arial"/>
                <a:cs typeface="Arial"/>
              </a:rPr>
              <a:t>liên</a:t>
            </a:r>
            <a:r>
              <a:rPr lang="en-US" sz="2100" dirty="0">
                <a:solidFill>
                  <a:srgbClr val="000066"/>
                </a:solidFill>
                <a:latin typeface="Arial"/>
                <a:cs typeface="Arial"/>
              </a:rPr>
              <a:t> </a:t>
            </a:r>
            <a:r>
              <a:rPr lang="en-US" sz="2100" dirty="0" err="1">
                <a:solidFill>
                  <a:srgbClr val="000066"/>
                </a:solidFill>
                <a:latin typeface="Arial"/>
                <a:cs typeface="Arial"/>
              </a:rPr>
              <a:t>tục</a:t>
            </a:r>
            <a:r>
              <a:rPr lang="en-US" sz="2100" dirty="0">
                <a:solidFill>
                  <a:srgbClr val="000066"/>
                </a:solidFill>
                <a:latin typeface="Arial"/>
                <a:cs typeface="Arial"/>
              </a:rPr>
              <a:t> </a:t>
            </a:r>
            <a:r>
              <a:rPr lang="en-US" sz="2100" dirty="0" err="1">
                <a:solidFill>
                  <a:srgbClr val="000066"/>
                </a:solidFill>
                <a:latin typeface="Arial"/>
                <a:cs typeface="Arial"/>
              </a:rPr>
              <a:t>từ</a:t>
            </a:r>
            <a:r>
              <a:rPr lang="en-US" sz="2100" dirty="0">
                <a:solidFill>
                  <a:srgbClr val="000066"/>
                </a:solidFill>
                <a:latin typeface="Arial"/>
                <a:cs typeface="Arial"/>
              </a:rPr>
              <a:t> </a:t>
            </a:r>
            <a:r>
              <a:rPr lang="en-US" sz="2100" dirty="0" err="1">
                <a:solidFill>
                  <a:srgbClr val="000066"/>
                </a:solidFill>
                <a:latin typeface="Arial"/>
                <a:cs typeface="Arial"/>
              </a:rPr>
              <a:t>các</a:t>
            </a:r>
            <a:r>
              <a:rPr lang="en-US" sz="2100" dirty="0">
                <a:solidFill>
                  <a:srgbClr val="000066"/>
                </a:solidFill>
                <a:latin typeface="Arial"/>
                <a:cs typeface="Arial"/>
              </a:rPr>
              <a:t> </a:t>
            </a:r>
            <a:r>
              <a:rPr lang="en-US" sz="2100" dirty="0" err="1">
                <a:solidFill>
                  <a:srgbClr val="000066"/>
                </a:solidFill>
                <a:latin typeface="Arial"/>
                <a:cs typeface="Arial"/>
              </a:rPr>
              <a:t>mẫu</a:t>
            </a:r>
            <a:r>
              <a:rPr lang="en-US" sz="2100" dirty="0">
                <a:solidFill>
                  <a:srgbClr val="000066"/>
                </a:solidFill>
                <a:latin typeface="Arial"/>
                <a:cs typeface="Arial"/>
              </a:rPr>
              <a:t> </a:t>
            </a:r>
            <a:r>
              <a:rPr lang="en-US" sz="2100" dirty="0" err="1">
                <a:solidFill>
                  <a:srgbClr val="000066"/>
                </a:solidFill>
                <a:latin typeface="Arial"/>
                <a:cs typeface="Arial"/>
              </a:rPr>
              <a:t>rời</a:t>
            </a:r>
            <a:r>
              <a:rPr lang="en-US" sz="2100" dirty="0">
                <a:solidFill>
                  <a:srgbClr val="000066"/>
                </a:solidFill>
                <a:latin typeface="Arial"/>
                <a:cs typeface="Arial"/>
              </a:rPr>
              <a:t> </a:t>
            </a:r>
            <a:r>
              <a:rPr lang="en-US" sz="2100" dirty="0" err="1">
                <a:solidFill>
                  <a:srgbClr val="000066"/>
                </a:solidFill>
                <a:latin typeface="Arial"/>
                <a:cs typeface="Arial"/>
              </a:rPr>
              <a:t>rạc</a:t>
            </a:r>
            <a:r>
              <a:rPr lang="en-US" sz="2100" dirty="0">
                <a:solidFill>
                  <a:srgbClr val="000066"/>
                </a:solidFill>
                <a:latin typeface="Arial"/>
                <a:cs typeface="Arial"/>
              </a:rPr>
              <a:t>?</a:t>
            </a:r>
          </a:p>
          <a:p>
            <a:pPr eaLnBrk="0" hangingPunct="0">
              <a:lnSpc>
                <a:spcPct val="150000"/>
              </a:lnSpc>
              <a:spcBef>
                <a:spcPct val="50000"/>
              </a:spcBef>
            </a:pP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Nội</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suy</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tuyến</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tính</a:t>
            </a:r>
            <a:r>
              <a:rPr lang="en-US" sz="2100" dirty="0">
                <a:solidFill>
                  <a:srgbClr val="000066"/>
                </a:solidFill>
                <a:latin typeface="Arial"/>
                <a:cs typeface="Arial"/>
                <a:sym typeface="Wingdings" pitchFamily="2" charset="2"/>
              </a:rPr>
              <a:t>, ZOH, </a:t>
            </a:r>
            <a:r>
              <a:rPr lang="en-US" sz="2100" dirty="0" err="1">
                <a:solidFill>
                  <a:srgbClr val="000066"/>
                </a:solidFill>
                <a:latin typeface="Arial"/>
                <a:cs typeface="Arial"/>
                <a:sym typeface="Wingdings" pitchFamily="2" charset="2"/>
              </a:rPr>
              <a:t>nội</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suy</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lý</a:t>
            </a:r>
            <a:r>
              <a:rPr lang="en-US" sz="2100" dirty="0">
                <a:solidFill>
                  <a:srgbClr val="000066"/>
                </a:solidFill>
                <a:latin typeface="Arial"/>
                <a:cs typeface="Arial"/>
                <a:sym typeface="Wingdings" pitchFamily="2" charset="2"/>
              </a:rPr>
              <a:t> </a:t>
            </a:r>
            <a:r>
              <a:rPr lang="en-US" sz="2100" dirty="0" err="1">
                <a:solidFill>
                  <a:srgbClr val="000066"/>
                </a:solidFill>
                <a:latin typeface="Arial"/>
                <a:cs typeface="Arial"/>
                <a:sym typeface="Wingdings" pitchFamily="2" charset="2"/>
              </a:rPr>
              <a:t>tưởng</a:t>
            </a:r>
            <a:r>
              <a:rPr lang="en-US" sz="2100" dirty="0">
                <a:solidFill>
                  <a:srgbClr val="000066"/>
                </a:solidFill>
                <a:latin typeface="Arial"/>
                <a:cs typeface="Arial"/>
                <a:sym typeface="Wingdings" pitchFamily="2" charset="2"/>
              </a:rPr>
              <a:t>,…</a:t>
            </a:r>
            <a:endParaRPr lang="en-US" sz="2100" dirty="0">
              <a:solidFill>
                <a:srgbClr val="000066"/>
              </a:solidFill>
              <a:latin typeface="Arial"/>
              <a:cs typeface="Arial"/>
            </a:endParaRPr>
          </a:p>
        </p:txBody>
      </p:sp>
      <mc:AlternateContent xmlns:mc="http://schemas.openxmlformats.org/markup-compatibility/2006" xmlns:a14="http://schemas.microsoft.com/office/drawing/2010/main">
        <mc:Choice Requires="a14">
          <p:sp>
            <p:nvSpPr>
              <p:cNvPr id="19" name="Text Box 5">
                <a:extLst>
                  <a:ext uri="{FF2B5EF4-FFF2-40B4-BE49-F238E27FC236}">
                    <a16:creationId xmlns:a16="http://schemas.microsoft.com/office/drawing/2014/main" id="{EE2AABB8-38DC-F54F-9599-9F11BE2D6F28}"/>
                  </a:ext>
                </a:extLst>
              </p:cNvPr>
              <p:cNvSpPr txBox="1">
                <a:spLocks noChangeArrowheads="1"/>
              </p:cNvSpPr>
              <p:nvPr/>
            </p:nvSpPr>
            <p:spPr bwMode="auto">
              <a:xfrm>
                <a:off x="3429000" y="1211718"/>
                <a:ext cx="2514600" cy="1226682"/>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sSub>
                        <m:sSubPr>
                          <m:ctrlPr>
                            <a:rPr lang="vi-VN" sz="3600" b="1" i="1" dirty="0" smtClean="0">
                              <a:solidFill>
                                <a:srgbClr val="000066"/>
                              </a:solidFill>
                              <a:latin typeface="Cambria Math" panose="02040503050406030204" pitchFamily="18" charset="0"/>
                              <a:cs typeface="Arial"/>
                            </a:rPr>
                          </m:ctrlPr>
                        </m:sSubPr>
                        <m:e>
                          <m:r>
                            <m:rPr>
                              <m:sty m:val="p"/>
                            </m:rPr>
                            <a:rPr lang="vi-VN" sz="3600" b="1" i="1" dirty="0">
                              <a:solidFill>
                                <a:srgbClr val="000066"/>
                              </a:solidFill>
                              <a:latin typeface="Cambria Math" panose="02040503050406030204" pitchFamily="18" charset="0"/>
                              <a:cs typeface="Arial"/>
                            </a:rPr>
                            <m:t>T</m:t>
                          </m:r>
                        </m:e>
                        <m:sub>
                          <m:r>
                            <m:rPr>
                              <m:sty m:val="p"/>
                            </m:rPr>
                            <a:rPr lang="vi-VN" sz="3600" b="1" i="1" dirty="0">
                              <a:solidFill>
                                <a:srgbClr val="000066"/>
                              </a:solidFill>
                              <a:latin typeface="Cambria Math" panose="02040503050406030204" pitchFamily="18" charset="0"/>
                              <a:cs typeface="Arial"/>
                            </a:rPr>
                            <m:t>s</m:t>
                          </m:r>
                        </m:sub>
                      </m:sSub>
                      <m:r>
                        <a:rPr lang="vi-VN" sz="3600" b="1" i="1" dirty="0" smtClean="0">
                          <a:solidFill>
                            <a:srgbClr val="000066"/>
                          </a:solidFill>
                          <a:latin typeface="Cambria Math" panose="02040503050406030204" pitchFamily="18" charset="0"/>
                          <a:cs typeface="Arial"/>
                        </a:rPr>
                        <m:t>= </m:t>
                      </m:r>
                      <m:f>
                        <m:fPr>
                          <m:ctrlPr>
                            <a:rPr lang="vi-VN" sz="3600" b="1" i="1" dirty="0" smtClean="0">
                              <a:solidFill>
                                <a:srgbClr val="000066"/>
                              </a:solidFill>
                              <a:latin typeface="Cambria Math" panose="02040503050406030204" pitchFamily="18" charset="0"/>
                              <a:cs typeface="Arial"/>
                            </a:rPr>
                          </m:ctrlPr>
                        </m:fPr>
                        <m:num>
                          <m:r>
                            <a:rPr lang="vi-VN" sz="3600" b="1" i="1" dirty="0" smtClean="0">
                              <a:solidFill>
                                <a:srgbClr val="000066"/>
                              </a:solidFill>
                              <a:latin typeface="Cambria Math" panose="02040503050406030204" pitchFamily="18" charset="0"/>
                              <a:cs typeface="Arial"/>
                            </a:rPr>
                            <m:t>𝟏</m:t>
                          </m:r>
                        </m:num>
                        <m:den>
                          <m:sSub>
                            <m:sSubPr>
                              <m:ctrlPr>
                                <a:rPr lang="vi-VN" sz="3600" b="1" i="1" dirty="0" smtClean="0">
                                  <a:solidFill>
                                    <a:srgbClr val="000066"/>
                                  </a:solidFill>
                                  <a:latin typeface="Cambria Math" panose="02040503050406030204" pitchFamily="18" charset="0"/>
                                  <a:cs typeface="Arial"/>
                                </a:rPr>
                              </m:ctrlPr>
                            </m:sSubPr>
                            <m:e>
                              <m:r>
                                <m:rPr>
                                  <m:sty m:val="p"/>
                                </m:rPr>
                                <a:rPr lang="vi-VN" sz="3600" b="1" i="1" dirty="0">
                                  <a:solidFill>
                                    <a:srgbClr val="000066"/>
                                  </a:solidFill>
                                  <a:latin typeface="Cambria Math" panose="02040503050406030204" pitchFamily="18" charset="0"/>
                                  <a:cs typeface="Arial"/>
                                </a:rPr>
                                <m:t>f</m:t>
                              </m:r>
                            </m:e>
                            <m:sub>
                              <m:r>
                                <m:rPr>
                                  <m:sty m:val="p"/>
                                </m:rPr>
                                <a:rPr lang="vi-VN" sz="3600" b="1" i="1" dirty="0">
                                  <a:solidFill>
                                    <a:srgbClr val="000066"/>
                                  </a:solidFill>
                                  <a:latin typeface="Cambria Math" panose="02040503050406030204" pitchFamily="18" charset="0"/>
                                  <a:cs typeface="Arial"/>
                                </a:rPr>
                                <m:t>s</m:t>
                              </m:r>
                            </m:sub>
                          </m:sSub>
                        </m:den>
                      </m:f>
                    </m:oMath>
                  </m:oMathPara>
                </a14:m>
                <a:endParaRPr lang="en-US" sz="3600" b="1" dirty="0">
                  <a:solidFill>
                    <a:srgbClr val="000066"/>
                  </a:solidFill>
                  <a:latin typeface="Arial"/>
                  <a:cs typeface="Arial"/>
                </a:endParaRPr>
              </a:p>
            </p:txBody>
          </p:sp>
        </mc:Choice>
        <mc:Fallback xmlns="">
          <p:sp>
            <p:nvSpPr>
              <p:cNvPr id="19" name="Text Box 5">
                <a:extLst>
                  <a:ext uri="{FF2B5EF4-FFF2-40B4-BE49-F238E27FC236}">
                    <a16:creationId xmlns:a16="http://schemas.microsoft.com/office/drawing/2014/main" id="{EE2AABB8-38DC-F54F-9599-9F11BE2D6F28}"/>
                  </a:ext>
                </a:extLst>
              </p:cNvPr>
              <p:cNvSpPr txBox="1">
                <a:spLocks noRot="1" noChangeAspect="1" noMove="1" noResize="1" noEditPoints="1" noAdjustHandles="1" noChangeArrowheads="1" noChangeShapeType="1" noTextEdit="1"/>
              </p:cNvSpPr>
              <p:nvPr/>
            </p:nvSpPr>
            <p:spPr bwMode="auto">
              <a:xfrm>
                <a:off x="3429000" y="1211718"/>
                <a:ext cx="2514600" cy="1226682"/>
              </a:xfrm>
              <a:prstGeom prst="rect">
                <a:avLst/>
              </a:prstGeom>
              <a:blipFill>
                <a:blip r:embed="rId4"/>
                <a:stretch>
                  <a:fillRect b="-3093"/>
                </a:stretch>
              </a:blipFill>
              <a:ln w="9525">
                <a:noFill/>
                <a:miter lim="800000"/>
                <a:headEnd/>
                <a:tailEnd/>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1" name="Text Box 5">
                <a:extLst>
                  <a:ext uri="{FF2B5EF4-FFF2-40B4-BE49-F238E27FC236}">
                    <a16:creationId xmlns:a16="http://schemas.microsoft.com/office/drawing/2014/main" id="{3E56718C-E280-F94D-AFBA-E6E4077B39BB}"/>
                  </a:ext>
                </a:extLst>
              </p:cNvPr>
              <p:cNvSpPr txBox="1">
                <a:spLocks noChangeArrowheads="1"/>
              </p:cNvSpPr>
              <p:nvPr/>
            </p:nvSpPr>
            <p:spPr bwMode="auto">
              <a:xfrm>
                <a:off x="1620220" y="4920733"/>
                <a:ext cx="3809999" cy="430887"/>
              </a:xfrm>
              <a:prstGeom prst="rect">
                <a:avLst/>
              </a:prstGeom>
              <a:solidFill>
                <a:schemeClr val="bg1"/>
              </a:solidFill>
              <a:ln w="9525">
                <a:noFill/>
                <a:miter lim="800000"/>
                <a:headEnd/>
                <a:tailEnd/>
              </a:ln>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vi-VN" sz="2200" b="1" i="1" smtClean="0">
                          <a:solidFill>
                            <a:srgbClr val="000066"/>
                          </a:solidFill>
                          <a:latin typeface="Cambria Math" panose="02040503050406030204" pitchFamily="18" charset="0"/>
                          <a:cs typeface="Arial"/>
                        </a:rPr>
                        <m:t>𝟎</m:t>
                      </m:r>
                      <m:r>
                        <a:rPr lang="vi-VN" sz="2200" b="1" i="1" smtClean="0">
                          <a:solidFill>
                            <a:srgbClr val="000066"/>
                          </a:solidFill>
                          <a:latin typeface="Cambria Math" panose="02040503050406030204" pitchFamily="18" charset="0"/>
                          <a:cs typeface="Arial"/>
                        </a:rPr>
                        <m:t> </m:t>
                      </m:r>
                      <m:sSub>
                        <m:sSubPr>
                          <m:ctrlPr>
                            <a:rPr lang="vi-VN" sz="2200" b="1" i="1" smtClean="0">
                              <a:solidFill>
                                <a:srgbClr val="000066"/>
                              </a:solidFill>
                              <a:latin typeface="Cambria Math" panose="02040503050406030204" pitchFamily="18" charset="0"/>
                              <a:cs typeface="Arial"/>
                            </a:rPr>
                          </m:ctrlPr>
                        </m:sSubPr>
                        <m:e>
                          <m:r>
                            <a:rPr lang="vi-VN" sz="2200" b="1" i="1" smtClean="0">
                              <a:solidFill>
                                <a:srgbClr val="000066"/>
                              </a:solidFill>
                              <a:latin typeface="Cambria Math" panose="02040503050406030204" pitchFamily="18" charset="0"/>
                              <a:cs typeface="Arial"/>
                            </a:rPr>
                            <m:t>     </m:t>
                          </m:r>
                          <m:r>
                            <m:rPr>
                              <m:sty m:val="p"/>
                            </m:rPr>
                            <a:rPr lang="vi-VN" sz="2200" b="1" i="1">
                              <a:solidFill>
                                <a:srgbClr val="000066"/>
                              </a:solidFill>
                              <a:latin typeface="Cambria Math" panose="02040503050406030204" pitchFamily="18" charset="0"/>
                              <a:cs typeface="Arial"/>
                            </a:rPr>
                            <m:t>T</m:t>
                          </m:r>
                        </m:e>
                        <m:sub>
                          <m:r>
                            <m:rPr>
                              <m:sty m:val="p"/>
                            </m:rPr>
                            <a:rPr lang="vi-VN" sz="2200" b="1" i="1">
                              <a:solidFill>
                                <a:srgbClr val="000066"/>
                              </a:solidFill>
                              <a:latin typeface="Cambria Math" panose="02040503050406030204" pitchFamily="18" charset="0"/>
                              <a:cs typeface="Arial"/>
                            </a:rPr>
                            <m:t>s</m:t>
                          </m:r>
                        </m:sub>
                      </m:sSub>
                      <m:r>
                        <a:rPr lang="vi-VN" sz="2200" b="1" i="1" smtClean="0">
                          <a:solidFill>
                            <a:srgbClr val="000066"/>
                          </a:solidFill>
                          <a:latin typeface="Cambria Math" panose="02040503050406030204" pitchFamily="18" charset="0"/>
                          <a:cs typeface="Arial"/>
                        </a:rPr>
                        <m:t>     </m:t>
                      </m:r>
                      <m:r>
                        <a:rPr lang="vi-VN" sz="2200" b="1" i="1" dirty="0" smtClean="0">
                          <a:solidFill>
                            <a:srgbClr val="000066"/>
                          </a:solidFill>
                          <a:latin typeface="Cambria Math" panose="02040503050406030204" pitchFamily="18" charset="0"/>
                          <a:cs typeface="Arial"/>
                        </a:rPr>
                        <m:t>𝟐</m:t>
                      </m:r>
                      <m:sSub>
                        <m:sSubPr>
                          <m:ctrlPr>
                            <a:rPr lang="vi-VN" sz="2200" b="1" i="1" dirty="0" smtClean="0">
                              <a:solidFill>
                                <a:srgbClr val="000066"/>
                              </a:solidFill>
                              <a:latin typeface="Cambria Math" panose="02040503050406030204" pitchFamily="18" charset="0"/>
                              <a:cs typeface="Arial"/>
                            </a:rPr>
                          </m:ctrlPr>
                        </m:sSubPr>
                        <m:e>
                          <m:r>
                            <m:rPr>
                              <m:sty m:val="p"/>
                            </m:rPr>
                            <a:rPr lang="vi-VN" sz="2200" b="1" i="1" dirty="0">
                              <a:solidFill>
                                <a:srgbClr val="000066"/>
                              </a:solidFill>
                              <a:latin typeface="Cambria Math" panose="02040503050406030204" pitchFamily="18" charset="0"/>
                              <a:cs typeface="Arial"/>
                            </a:rPr>
                            <m:t>T</m:t>
                          </m:r>
                        </m:e>
                        <m:sub>
                          <m:r>
                            <m:rPr>
                              <m:sty m:val="p"/>
                            </m:rPr>
                            <a:rPr lang="vi-VN" sz="2200" b="1" i="1" dirty="0">
                              <a:solidFill>
                                <a:srgbClr val="000066"/>
                              </a:solidFill>
                              <a:latin typeface="Cambria Math" panose="02040503050406030204" pitchFamily="18" charset="0"/>
                              <a:cs typeface="Arial"/>
                            </a:rPr>
                            <m:t>s</m:t>
                          </m:r>
                        </m:sub>
                      </m:sSub>
                    </m:oMath>
                  </m:oMathPara>
                </a14:m>
                <a:endParaRPr lang="en-US" sz="2200" b="1" dirty="0">
                  <a:solidFill>
                    <a:srgbClr val="000066"/>
                  </a:solidFill>
                  <a:latin typeface="Arial"/>
                  <a:cs typeface="Arial"/>
                </a:endParaRPr>
              </a:p>
            </p:txBody>
          </p:sp>
        </mc:Choice>
        <mc:Fallback xmlns="">
          <p:sp>
            <p:nvSpPr>
              <p:cNvPr id="21" name="Text Box 5">
                <a:extLst>
                  <a:ext uri="{FF2B5EF4-FFF2-40B4-BE49-F238E27FC236}">
                    <a16:creationId xmlns:a16="http://schemas.microsoft.com/office/drawing/2014/main" id="{3E56718C-E280-F94D-AFBA-E6E4077B39BB}"/>
                  </a:ext>
                </a:extLst>
              </p:cNvPr>
              <p:cNvSpPr txBox="1">
                <a:spLocks noRot="1" noChangeAspect="1" noMove="1" noResize="1" noEditPoints="1" noAdjustHandles="1" noChangeArrowheads="1" noChangeShapeType="1" noTextEdit="1"/>
              </p:cNvSpPr>
              <p:nvPr/>
            </p:nvSpPr>
            <p:spPr bwMode="auto">
              <a:xfrm>
                <a:off x="1620220" y="4920733"/>
                <a:ext cx="3809999" cy="430887"/>
              </a:xfrm>
              <a:prstGeom prst="rect">
                <a:avLst/>
              </a:prstGeom>
              <a:blipFill>
                <a:blip r:embed="rId5"/>
                <a:stretch>
                  <a:fillRect b="-20000"/>
                </a:stretch>
              </a:blipFill>
              <a:ln w="9525">
                <a:noFill/>
                <a:miter lim="800000"/>
                <a:headEnd/>
                <a:tailEnd/>
              </a:ln>
            </p:spPr>
            <p:txBody>
              <a:bodyPr/>
              <a:lstStyle/>
              <a:p>
                <a:r>
                  <a:rPr lang="en-VN">
                    <a:noFill/>
                  </a:rPr>
                  <a:t> </a:t>
                </a:r>
              </a:p>
            </p:txBody>
          </p:sp>
        </mc:Fallback>
      </mc:AlternateContent>
      <p:sp>
        <p:nvSpPr>
          <p:cNvPr id="22" name="Text Box 5">
            <a:extLst>
              <a:ext uri="{FF2B5EF4-FFF2-40B4-BE49-F238E27FC236}">
                <a16:creationId xmlns:a16="http://schemas.microsoft.com/office/drawing/2014/main" id="{09D47D05-324D-D74D-81D9-8C1460C60744}"/>
              </a:ext>
            </a:extLst>
          </p:cNvPr>
          <p:cNvSpPr txBox="1">
            <a:spLocks noChangeArrowheads="1"/>
          </p:cNvSpPr>
          <p:nvPr/>
        </p:nvSpPr>
        <p:spPr bwMode="auto">
          <a:xfrm>
            <a:off x="2162175" y="2496919"/>
            <a:ext cx="1323652" cy="430887"/>
          </a:xfrm>
          <a:prstGeom prst="rect">
            <a:avLst/>
          </a:prstGeom>
          <a:solidFill>
            <a:schemeClr val="bg1"/>
          </a:solidFill>
          <a:ln w="9525">
            <a:noFill/>
            <a:miter lim="800000"/>
            <a:headEnd/>
            <a:tailEnd/>
          </a:ln>
        </p:spPr>
        <p:txBody>
          <a:bodyPr wrap="square">
            <a:spAutoFit/>
          </a:bodyPr>
          <a:lstStyle/>
          <a:p>
            <a:pPr eaLnBrk="0" hangingPunct="0">
              <a:spcBef>
                <a:spcPct val="50000"/>
              </a:spcBef>
            </a:pPr>
            <a:endParaRPr lang="en-US" sz="2200" b="1" dirty="0">
              <a:solidFill>
                <a:srgbClr val="000066"/>
              </a:solidFill>
              <a:latin typeface="Arial"/>
              <a:cs typeface="Arial"/>
            </a:endParaRPr>
          </a:p>
        </p:txBody>
      </p:sp>
    </p:spTree>
    <p:extLst>
      <p:ext uri="{BB962C8B-B14F-4D97-AF65-F5344CB8AC3E}">
        <p14:creationId xmlns:p14="http://schemas.microsoft.com/office/powerpoint/2010/main" val="3005100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pPr>
              <a:defRPr/>
            </a:pPr>
            <a:fld id="{DFB58337-583B-4FC1-A3E6-9690B4E74D46}" type="slidenum">
              <a:rPr lang="vi-VN"/>
              <a:pPr>
                <a:defRPr/>
              </a:pPr>
              <a:t>14</a:t>
            </a:fld>
            <a:endParaRPr lang="vi-VN"/>
          </a:p>
        </p:txBody>
      </p:sp>
      <p:sp>
        <p:nvSpPr>
          <p:cNvPr id="20" name="Title 19"/>
          <p:cNvSpPr>
            <a:spLocks noGrp="1"/>
          </p:cNvSpPr>
          <p:nvPr>
            <p:ph type="title"/>
          </p:nvPr>
        </p:nvSpPr>
        <p:spPr/>
        <p:txBody>
          <a:bodyPr>
            <a:normAutofit/>
          </a:bodyPr>
          <a:lstStyle/>
          <a:p>
            <a:r>
              <a:rPr lang="en-US" sz="3400" dirty="0" err="1">
                <a:latin typeface="Arial"/>
                <a:cs typeface="Arial"/>
              </a:rPr>
              <a:t>Chọn</a:t>
            </a:r>
            <a:r>
              <a:rPr lang="en-US" sz="3400" dirty="0">
                <a:latin typeface="Arial"/>
                <a:cs typeface="Arial"/>
              </a:rPr>
              <a:t> chu </a:t>
            </a:r>
            <a:r>
              <a:rPr lang="en-US" sz="3400" dirty="0" err="1">
                <a:latin typeface="Arial"/>
                <a:cs typeface="Arial"/>
              </a:rPr>
              <a:t>kỳ</a:t>
            </a:r>
            <a:r>
              <a:rPr lang="en-US" sz="3400" dirty="0">
                <a:latin typeface="Arial"/>
                <a:cs typeface="Arial"/>
              </a:rPr>
              <a:t> </a:t>
            </a:r>
            <a:r>
              <a:rPr lang="en-US" sz="3400" dirty="0" err="1">
                <a:latin typeface="Arial"/>
                <a:cs typeface="Arial"/>
              </a:rPr>
              <a:t>lấy</a:t>
            </a:r>
            <a:r>
              <a:rPr lang="en-US" sz="3400" dirty="0">
                <a:latin typeface="Arial"/>
                <a:cs typeface="Arial"/>
              </a:rPr>
              <a:t> </a:t>
            </a:r>
            <a:r>
              <a:rPr lang="en-US" sz="3400" dirty="0" err="1">
                <a:latin typeface="Arial"/>
                <a:cs typeface="Arial"/>
              </a:rPr>
              <a:t>mẫu</a:t>
            </a:r>
            <a:r>
              <a:rPr lang="en-US" sz="3400" dirty="0">
                <a:latin typeface="Arial"/>
                <a:cs typeface="Arial"/>
              </a:rPr>
              <a:t>?</a:t>
            </a:r>
          </a:p>
        </p:txBody>
      </p:sp>
      <p:pic>
        <p:nvPicPr>
          <p:cNvPr id="4" name="Picture 3">
            <a:extLst>
              <a:ext uri="{FF2B5EF4-FFF2-40B4-BE49-F238E27FC236}">
                <a16:creationId xmlns:a16="http://schemas.microsoft.com/office/drawing/2014/main" id="{AE536B0D-1BA6-7843-900E-60297E70BCE1}"/>
              </a:ext>
            </a:extLst>
          </p:cNvPr>
          <p:cNvPicPr>
            <a:picLocks noChangeAspect="1"/>
          </p:cNvPicPr>
          <p:nvPr/>
        </p:nvPicPr>
        <p:blipFill>
          <a:blip r:embed="rId3"/>
          <a:stretch>
            <a:fillRect/>
          </a:stretch>
        </p:blipFill>
        <p:spPr>
          <a:xfrm>
            <a:off x="0" y="1509712"/>
            <a:ext cx="9144000" cy="3838575"/>
          </a:xfrm>
          <a:prstGeom prst="rect">
            <a:avLst/>
          </a:prstGeom>
        </p:spPr>
      </p:pic>
      <p:sp>
        <p:nvSpPr>
          <p:cNvPr id="5" name="Oval 4">
            <a:extLst>
              <a:ext uri="{FF2B5EF4-FFF2-40B4-BE49-F238E27FC236}">
                <a16:creationId xmlns:a16="http://schemas.microsoft.com/office/drawing/2014/main" id="{F6D5CE92-99FA-3548-B46A-2063BA63FBA6}"/>
              </a:ext>
            </a:extLst>
          </p:cNvPr>
          <p:cNvSpPr/>
          <p:nvPr/>
        </p:nvSpPr>
        <p:spPr>
          <a:xfrm>
            <a:off x="1524000" y="3307081"/>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D8A66074-A258-FB4B-AEFE-F5AB5F6449D2}"/>
              </a:ext>
            </a:extLst>
          </p:cNvPr>
          <p:cNvSpPr/>
          <p:nvPr/>
        </p:nvSpPr>
        <p:spPr>
          <a:xfrm>
            <a:off x="990600" y="27432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56141847-4478-3447-84D8-23A3E041E302}"/>
              </a:ext>
            </a:extLst>
          </p:cNvPr>
          <p:cNvSpPr/>
          <p:nvPr/>
        </p:nvSpPr>
        <p:spPr>
          <a:xfrm>
            <a:off x="1219200" y="3002281"/>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7AE4F3FA-AE6C-EF4E-B9ED-9B3872A603DF}"/>
              </a:ext>
            </a:extLst>
          </p:cNvPr>
          <p:cNvSpPr/>
          <p:nvPr/>
        </p:nvSpPr>
        <p:spPr>
          <a:xfrm>
            <a:off x="5410200" y="28956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05352BC0-5BAA-E142-9B81-491983FBFEE0}"/>
              </a:ext>
            </a:extLst>
          </p:cNvPr>
          <p:cNvSpPr/>
          <p:nvPr/>
        </p:nvSpPr>
        <p:spPr>
          <a:xfrm>
            <a:off x="6248400" y="29718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37A2D113-DDDC-A24F-99C7-77390886DAF7}"/>
              </a:ext>
            </a:extLst>
          </p:cNvPr>
          <p:cNvSpPr/>
          <p:nvPr/>
        </p:nvSpPr>
        <p:spPr>
          <a:xfrm>
            <a:off x="7162800" y="27432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Oval 27">
            <a:extLst>
              <a:ext uri="{FF2B5EF4-FFF2-40B4-BE49-F238E27FC236}">
                <a16:creationId xmlns:a16="http://schemas.microsoft.com/office/drawing/2014/main" id="{B28FD335-2E3E-8647-960D-201B14B7E413}"/>
              </a:ext>
            </a:extLst>
          </p:cNvPr>
          <p:cNvSpPr/>
          <p:nvPr/>
        </p:nvSpPr>
        <p:spPr>
          <a:xfrm>
            <a:off x="1828800" y="29718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Oval 28">
            <a:extLst>
              <a:ext uri="{FF2B5EF4-FFF2-40B4-BE49-F238E27FC236}">
                <a16:creationId xmlns:a16="http://schemas.microsoft.com/office/drawing/2014/main" id="{23B97B1C-FE10-6044-82F6-5B6A2F7A2789}"/>
              </a:ext>
            </a:extLst>
          </p:cNvPr>
          <p:cNvSpPr/>
          <p:nvPr/>
        </p:nvSpPr>
        <p:spPr>
          <a:xfrm>
            <a:off x="2057400" y="29718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Oval 29">
            <a:extLst>
              <a:ext uri="{FF2B5EF4-FFF2-40B4-BE49-F238E27FC236}">
                <a16:creationId xmlns:a16="http://schemas.microsoft.com/office/drawing/2014/main" id="{F86E4894-73D7-5143-85D5-A6F6CDFCE463}"/>
              </a:ext>
            </a:extLst>
          </p:cNvPr>
          <p:cNvSpPr/>
          <p:nvPr/>
        </p:nvSpPr>
        <p:spPr>
          <a:xfrm>
            <a:off x="2362200" y="28956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Oval 30">
            <a:extLst>
              <a:ext uri="{FF2B5EF4-FFF2-40B4-BE49-F238E27FC236}">
                <a16:creationId xmlns:a16="http://schemas.microsoft.com/office/drawing/2014/main" id="{F1B46103-55A1-EA41-A9DA-AC468894139F}"/>
              </a:ext>
            </a:extLst>
          </p:cNvPr>
          <p:cNvSpPr/>
          <p:nvPr/>
        </p:nvSpPr>
        <p:spPr>
          <a:xfrm>
            <a:off x="2667000" y="27432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Oval 31">
            <a:extLst>
              <a:ext uri="{FF2B5EF4-FFF2-40B4-BE49-F238E27FC236}">
                <a16:creationId xmlns:a16="http://schemas.microsoft.com/office/drawing/2014/main" id="{FF5DD3AB-8B78-9447-8B69-0EDD061B8060}"/>
              </a:ext>
            </a:extLst>
          </p:cNvPr>
          <p:cNvSpPr/>
          <p:nvPr/>
        </p:nvSpPr>
        <p:spPr>
          <a:xfrm>
            <a:off x="2895600" y="2621281"/>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Oval 32">
            <a:extLst>
              <a:ext uri="{FF2B5EF4-FFF2-40B4-BE49-F238E27FC236}">
                <a16:creationId xmlns:a16="http://schemas.microsoft.com/office/drawing/2014/main" id="{37FE3EF3-5209-8044-9472-3E72163A52E9}"/>
              </a:ext>
            </a:extLst>
          </p:cNvPr>
          <p:cNvSpPr/>
          <p:nvPr/>
        </p:nvSpPr>
        <p:spPr>
          <a:xfrm>
            <a:off x="3200400" y="2514600"/>
            <a:ext cx="228600" cy="1981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34610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rrowheads="1"/>
          </p:cNvSpPr>
          <p:nvPr>
            <p:ph type="title"/>
          </p:nvPr>
        </p:nvSpPr>
        <p:spPr>
          <a:xfrm>
            <a:off x="457200" y="76200"/>
            <a:ext cx="8229600" cy="457200"/>
          </a:xfrm>
        </p:spPr>
        <p:txBody>
          <a:bodyPr rtlCol="0">
            <a:normAutofit fontScale="90000"/>
          </a:bodyPr>
          <a:lstStyle/>
          <a:p>
            <a:pPr eaLnBrk="1" fontAlgn="auto" hangingPunct="1">
              <a:spcAft>
                <a:spcPts val="0"/>
              </a:spcAft>
              <a:defRPr/>
            </a:pPr>
            <a:r>
              <a:rPr lang="en-US" sz="4000">
                <a:solidFill>
                  <a:schemeClr val="accent2"/>
                </a:solidFill>
                <a:effectLst>
                  <a:outerShdw blurRad="38100" dist="38100" dir="2700000" algn="tl">
                    <a:srgbClr val="000000"/>
                  </a:outerShdw>
                </a:effectLst>
              </a:rPr>
              <a:t>                  </a:t>
            </a:r>
            <a:endParaRPr lang="en-US" sz="2800">
              <a:solidFill>
                <a:srgbClr val="003399"/>
              </a:solidFill>
              <a:effectLst>
                <a:outerShdw blurRad="38100" dist="38100" dir="2700000" algn="tl">
                  <a:srgbClr val="000000"/>
                </a:outerShdw>
              </a:effectLst>
            </a:endParaRPr>
          </a:p>
        </p:txBody>
      </p:sp>
      <p:sp>
        <p:nvSpPr>
          <p:cNvPr id="31747" name="Rectangle 3"/>
          <p:cNvSpPr>
            <a:spLocks noGrp="1" noRot="1" noChangeArrowheads="1"/>
          </p:cNvSpPr>
          <p:nvPr>
            <p:ph idx="1"/>
          </p:nvPr>
        </p:nvSpPr>
        <p:spPr/>
        <p:txBody>
          <a:bodyPr/>
          <a:lstStyle/>
          <a:p>
            <a:pPr eaLnBrk="1" hangingPunct="1"/>
            <a:endParaRPr lang="vi-VN"/>
          </a:p>
        </p:txBody>
      </p:sp>
      <p:sp>
        <p:nvSpPr>
          <p:cNvPr id="27" name="Slide Number Placeholder 5"/>
          <p:cNvSpPr>
            <a:spLocks noGrp="1"/>
          </p:cNvSpPr>
          <p:nvPr>
            <p:ph type="sldNum" sz="quarter" idx="12"/>
          </p:nvPr>
        </p:nvSpPr>
        <p:spPr>
          <a:xfrm>
            <a:off x="-76200" y="685800"/>
            <a:ext cx="533400" cy="244476"/>
          </a:xfrm>
        </p:spPr>
        <p:txBody>
          <a:bodyPr/>
          <a:lstStyle/>
          <a:p>
            <a:pPr>
              <a:defRPr/>
            </a:pPr>
            <a:fld id="{F36C0512-5E6E-4FA7-AFD0-F237669CEBDD}" type="slidenum">
              <a:rPr lang="vi-VN"/>
              <a:pPr>
                <a:defRPr/>
              </a:pPr>
              <a:t>15</a:t>
            </a:fld>
            <a:endParaRPr lang="vi-VN"/>
          </a:p>
        </p:txBody>
      </p:sp>
      <p:pic>
        <p:nvPicPr>
          <p:cNvPr id="31750" name="Picture 4"/>
          <p:cNvPicPr>
            <a:picLocks noChangeAspect="1" noChangeArrowheads="1"/>
          </p:cNvPicPr>
          <p:nvPr/>
        </p:nvPicPr>
        <p:blipFill>
          <a:blip r:embed="rId2"/>
          <a:srcRect/>
          <a:stretch>
            <a:fillRect/>
          </a:stretch>
        </p:blipFill>
        <p:spPr bwMode="auto">
          <a:xfrm>
            <a:off x="76200" y="152400"/>
            <a:ext cx="8915400" cy="6373813"/>
          </a:xfrm>
          <a:prstGeom prst="rect">
            <a:avLst/>
          </a:prstGeom>
          <a:noFill/>
          <a:ln w="9525">
            <a:noFill/>
            <a:miter lim="800000"/>
            <a:headEnd/>
            <a:tailEnd/>
          </a:ln>
        </p:spPr>
      </p:pic>
      <p:sp>
        <p:nvSpPr>
          <p:cNvPr id="31751" name="Oval 5"/>
          <p:cNvSpPr>
            <a:spLocks noChangeArrowheads="1"/>
          </p:cNvSpPr>
          <p:nvPr/>
        </p:nvSpPr>
        <p:spPr bwMode="auto">
          <a:xfrm>
            <a:off x="660400" y="49657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2" name="Oval 6"/>
          <p:cNvSpPr>
            <a:spLocks noChangeArrowheads="1"/>
          </p:cNvSpPr>
          <p:nvPr/>
        </p:nvSpPr>
        <p:spPr bwMode="auto">
          <a:xfrm>
            <a:off x="647700" y="17145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3" name="Oval 7"/>
          <p:cNvSpPr>
            <a:spLocks noChangeArrowheads="1"/>
          </p:cNvSpPr>
          <p:nvPr/>
        </p:nvSpPr>
        <p:spPr bwMode="auto">
          <a:xfrm>
            <a:off x="3390900" y="17272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4" name="Oval 8"/>
          <p:cNvSpPr>
            <a:spLocks noChangeArrowheads="1"/>
          </p:cNvSpPr>
          <p:nvPr/>
        </p:nvSpPr>
        <p:spPr bwMode="auto">
          <a:xfrm>
            <a:off x="2755900" y="24892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5" name="Oval 9"/>
          <p:cNvSpPr>
            <a:spLocks noChangeArrowheads="1"/>
          </p:cNvSpPr>
          <p:nvPr/>
        </p:nvSpPr>
        <p:spPr bwMode="auto">
          <a:xfrm>
            <a:off x="3403600" y="4978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6" name="Oval 10"/>
          <p:cNvSpPr>
            <a:spLocks noChangeArrowheads="1"/>
          </p:cNvSpPr>
          <p:nvPr/>
        </p:nvSpPr>
        <p:spPr bwMode="auto">
          <a:xfrm>
            <a:off x="2044700" y="17399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7" name="Oval 11"/>
          <p:cNvSpPr>
            <a:spLocks noChangeArrowheads="1"/>
          </p:cNvSpPr>
          <p:nvPr/>
        </p:nvSpPr>
        <p:spPr bwMode="auto">
          <a:xfrm>
            <a:off x="1346200" y="9652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8" name="Oval 12"/>
          <p:cNvSpPr>
            <a:spLocks noChangeArrowheads="1"/>
          </p:cNvSpPr>
          <p:nvPr/>
        </p:nvSpPr>
        <p:spPr bwMode="auto">
          <a:xfrm>
            <a:off x="2781300" y="57277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59" name="Oval 13"/>
          <p:cNvSpPr>
            <a:spLocks noChangeArrowheads="1"/>
          </p:cNvSpPr>
          <p:nvPr/>
        </p:nvSpPr>
        <p:spPr bwMode="auto">
          <a:xfrm>
            <a:off x="2032000" y="4978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0" name="Oval 14"/>
          <p:cNvSpPr>
            <a:spLocks noChangeArrowheads="1"/>
          </p:cNvSpPr>
          <p:nvPr/>
        </p:nvSpPr>
        <p:spPr bwMode="auto">
          <a:xfrm>
            <a:off x="4978400" y="17272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1" name="Oval 15"/>
          <p:cNvSpPr>
            <a:spLocks noChangeArrowheads="1"/>
          </p:cNvSpPr>
          <p:nvPr/>
        </p:nvSpPr>
        <p:spPr bwMode="auto">
          <a:xfrm>
            <a:off x="5867400" y="8382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2" name="Oval 16"/>
          <p:cNvSpPr>
            <a:spLocks noChangeArrowheads="1"/>
          </p:cNvSpPr>
          <p:nvPr/>
        </p:nvSpPr>
        <p:spPr bwMode="auto">
          <a:xfrm>
            <a:off x="1358900" y="42037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3" name="Oval 17"/>
          <p:cNvSpPr>
            <a:spLocks noChangeArrowheads="1"/>
          </p:cNvSpPr>
          <p:nvPr/>
        </p:nvSpPr>
        <p:spPr bwMode="auto">
          <a:xfrm>
            <a:off x="5842000" y="41148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4" name="Oval 18"/>
          <p:cNvSpPr>
            <a:spLocks noChangeArrowheads="1"/>
          </p:cNvSpPr>
          <p:nvPr/>
        </p:nvSpPr>
        <p:spPr bwMode="auto">
          <a:xfrm>
            <a:off x="4991100" y="4978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5" name="Oval 19"/>
          <p:cNvSpPr>
            <a:spLocks noChangeArrowheads="1"/>
          </p:cNvSpPr>
          <p:nvPr/>
        </p:nvSpPr>
        <p:spPr bwMode="auto">
          <a:xfrm>
            <a:off x="6769100" y="4978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6" name="Oval 20"/>
          <p:cNvSpPr>
            <a:spLocks noChangeArrowheads="1"/>
          </p:cNvSpPr>
          <p:nvPr/>
        </p:nvSpPr>
        <p:spPr bwMode="auto">
          <a:xfrm>
            <a:off x="8458200" y="4978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7" name="Oval 21"/>
          <p:cNvSpPr>
            <a:spLocks noChangeArrowheads="1"/>
          </p:cNvSpPr>
          <p:nvPr/>
        </p:nvSpPr>
        <p:spPr bwMode="auto">
          <a:xfrm>
            <a:off x="7607300" y="57404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8" name="Oval 22"/>
          <p:cNvSpPr>
            <a:spLocks noChangeArrowheads="1"/>
          </p:cNvSpPr>
          <p:nvPr/>
        </p:nvSpPr>
        <p:spPr bwMode="auto">
          <a:xfrm>
            <a:off x="6731000" y="17145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69" name="Oval 23"/>
          <p:cNvSpPr>
            <a:spLocks noChangeArrowheads="1"/>
          </p:cNvSpPr>
          <p:nvPr/>
        </p:nvSpPr>
        <p:spPr bwMode="auto">
          <a:xfrm>
            <a:off x="7594600" y="25019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31770" name="Oval 24"/>
          <p:cNvSpPr>
            <a:spLocks noChangeArrowheads="1"/>
          </p:cNvSpPr>
          <p:nvPr/>
        </p:nvSpPr>
        <p:spPr bwMode="auto">
          <a:xfrm>
            <a:off x="8458200" y="1714500"/>
            <a:ext cx="152400" cy="15240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6" name="Text Box 5">
            <a:extLst>
              <a:ext uri="{FF2B5EF4-FFF2-40B4-BE49-F238E27FC236}">
                <a16:creationId xmlns:a16="http://schemas.microsoft.com/office/drawing/2014/main" id="{281D81D0-6819-7E49-9AA8-8E8C466C611B}"/>
              </a:ext>
            </a:extLst>
          </p:cNvPr>
          <p:cNvSpPr txBox="1">
            <a:spLocks noChangeArrowheads="1"/>
          </p:cNvSpPr>
          <p:nvPr/>
        </p:nvSpPr>
        <p:spPr bwMode="auto">
          <a:xfrm>
            <a:off x="1676400" y="0"/>
            <a:ext cx="2514600" cy="517193"/>
          </a:xfrm>
          <a:prstGeom prst="rect">
            <a:avLst/>
          </a:prstGeom>
          <a:noFill/>
          <a:ln w="9525">
            <a:noFill/>
            <a:miter lim="800000"/>
            <a:headEnd/>
            <a:tailEnd/>
          </a:ln>
        </p:spPr>
        <p:txBody>
          <a:bodyPr wrap="square">
            <a:spAutoFit/>
          </a:bodyPr>
          <a:lstStyle/>
          <a:p>
            <a:pPr algn="ctr" eaLnBrk="0" hangingPunct="0">
              <a:lnSpc>
                <a:spcPct val="150000"/>
              </a:lnSpc>
              <a:spcBef>
                <a:spcPct val="50000"/>
              </a:spcBef>
            </a:pPr>
            <a:r>
              <a:rPr lang="en-US" sz="2100" b="1" dirty="0" err="1">
                <a:solidFill>
                  <a:srgbClr val="FF0000"/>
                </a:solidFill>
                <a:latin typeface="Arial"/>
                <a:cs typeface="Arial"/>
                <a:sym typeface="Wingdings" pitchFamily="2" charset="2"/>
              </a:rPr>
              <a:t>Nội</a:t>
            </a:r>
            <a:r>
              <a:rPr lang="en-US" sz="2100" b="1" dirty="0">
                <a:solidFill>
                  <a:srgbClr val="FF0000"/>
                </a:solidFill>
                <a:latin typeface="Arial"/>
                <a:cs typeface="Arial"/>
                <a:sym typeface="Wingdings" pitchFamily="2" charset="2"/>
              </a:rPr>
              <a:t> </a:t>
            </a:r>
            <a:r>
              <a:rPr lang="en-US" sz="2100" b="1" dirty="0" err="1">
                <a:solidFill>
                  <a:srgbClr val="FF0000"/>
                </a:solidFill>
                <a:latin typeface="Arial"/>
                <a:cs typeface="Arial"/>
                <a:sym typeface="Wingdings" pitchFamily="2" charset="2"/>
              </a:rPr>
              <a:t>suy</a:t>
            </a:r>
            <a:r>
              <a:rPr lang="en-US" sz="2100" b="1" dirty="0">
                <a:solidFill>
                  <a:srgbClr val="FF0000"/>
                </a:solidFill>
                <a:latin typeface="Arial"/>
                <a:cs typeface="Arial"/>
                <a:sym typeface="Wingdings" pitchFamily="2" charset="2"/>
              </a:rPr>
              <a:t> </a:t>
            </a:r>
            <a:r>
              <a:rPr lang="en-US" sz="2100" b="1" dirty="0" err="1">
                <a:solidFill>
                  <a:srgbClr val="FF0000"/>
                </a:solidFill>
                <a:latin typeface="Arial"/>
                <a:cs typeface="Arial"/>
                <a:sym typeface="Wingdings" pitchFamily="2" charset="2"/>
              </a:rPr>
              <a:t>lý</a:t>
            </a:r>
            <a:r>
              <a:rPr lang="en-US" sz="2100" b="1" dirty="0">
                <a:solidFill>
                  <a:srgbClr val="FF0000"/>
                </a:solidFill>
                <a:latin typeface="Arial"/>
                <a:cs typeface="Arial"/>
                <a:sym typeface="Wingdings" pitchFamily="2" charset="2"/>
              </a:rPr>
              <a:t> </a:t>
            </a:r>
            <a:r>
              <a:rPr lang="en-US" sz="2100" b="1" dirty="0" err="1">
                <a:solidFill>
                  <a:srgbClr val="FF0000"/>
                </a:solidFill>
                <a:latin typeface="Arial"/>
                <a:cs typeface="Arial"/>
                <a:sym typeface="Wingdings" pitchFamily="2" charset="2"/>
              </a:rPr>
              <a:t>tưởng</a:t>
            </a:r>
            <a:endParaRPr lang="en-US" sz="2100" b="1" dirty="0">
              <a:solidFill>
                <a:srgbClr val="FF0000"/>
              </a:solidFill>
              <a:latin typeface="Arial"/>
              <a:cs typeface="Arial"/>
            </a:endParaRPr>
          </a:p>
        </p:txBody>
      </p:sp>
    </p:spTree>
    <p:extLst>
      <p:ext uri="{BB962C8B-B14F-4D97-AF65-F5344CB8AC3E}">
        <p14:creationId xmlns:p14="http://schemas.microsoft.com/office/powerpoint/2010/main" val="171340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8" name="Rectangle 3"/>
              <p:cNvSpPr>
                <a:spLocks noGrp="1" noRot="1" noChangeArrowheads="1"/>
              </p:cNvSpPr>
              <p:nvPr>
                <p:ph type="body" sz="half" idx="1"/>
              </p:nvPr>
            </p:nvSpPr>
            <p:spPr>
              <a:xfrm>
                <a:off x="76200" y="1143000"/>
                <a:ext cx="8915400" cy="5029200"/>
              </a:xfrm>
            </p:spPr>
            <p:txBody>
              <a:bodyPr>
                <a:noAutofit/>
              </a:bodyPr>
              <a:lstStyle/>
              <a:p>
                <a:pPr marL="107950" indent="465138">
                  <a:lnSpc>
                    <a:spcPct val="150000"/>
                  </a:lnSpc>
                </a:pPr>
                <a:r>
                  <a:rPr lang="en-US" sz="2400" b="1" dirty="0" err="1">
                    <a:solidFill>
                      <a:srgbClr val="0000FF"/>
                    </a:solidFill>
                    <a:latin typeface="Arial"/>
                    <a:cs typeface="Arial"/>
                  </a:rPr>
                  <a:t>Tín</a:t>
                </a:r>
                <a:r>
                  <a:rPr lang="en-US" sz="2400" b="1" dirty="0">
                    <a:solidFill>
                      <a:srgbClr val="0000FF"/>
                    </a:solidFill>
                    <a:latin typeface="Arial"/>
                    <a:cs typeface="Arial"/>
                  </a:rPr>
                  <a:t> </a:t>
                </a:r>
                <a:r>
                  <a:rPr lang="en-US" sz="2400" b="1" dirty="0" err="1">
                    <a:solidFill>
                      <a:srgbClr val="0000FF"/>
                    </a:solidFill>
                    <a:latin typeface="Arial"/>
                    <a:cs typeface="Arial"/>
                  </a:rPr>
                  <a:t>hiệu</a:t>
                </a:r>
                <a:r>
                  <a:rPr lang="en-US" sz="2400" b="1" dirty="0">
                    <a:solidFill>
                      <a:srgbClr val="0000FF"/>
                    </a:solidFill>
                    <a:latin typeface="Arial"/>
                    <a:cs typeface="Arial"/>
                  </a:rPr>
                  <a:t> </a:t>
                </a:r>
                <a:r>
                  <a:rPr lang="en-US" sz="2400" b="1" dirty="0" err="1">
                    <a:solidFill>
                      <a:srgbClr val="0000FF"/>
                    </a:solidFill>
                    <a:latin typeface="Arial"/>
                    <a:cs typeface="Arial"/>
                  </a:rPr>
                  <a:t>rời</a:t>
                </a:r>
                <a:r>
                  <a:rPr lang="en-US" sz="2400" b="1" dirty="0">
                    <a:solidFill>
                      <a:srgbClr val="0000FF"/>
                    </a:solidFill>
                    <a:latin typeface="Arial"/>
                    <a:cs typeface="Arial"/>
                  </a:rPr>
                  <a:t> </a:t>
                </a:r>
                <a:r>
                  <a:rPr lang="en-US" sz="2400" b="1" dirty="0" err="1">
                    <a:solidFill>
                      <a:srgbClr val="0000FF"/>
                    </a:solidFill>
                    <a:latin typeface="Arial"/>
                    <a:cs typeface="Arial"/>
                  </a:rPr>
                  <a:t>rạc</a:t>
                </a:r>
                <a:r>
                  <a:rPr lang="en-US" sz="2400" b="1" dirty="0">
                    <a:solidFill>
                      <a:srgbClr val="0000FF"/>
                    </a:solidFill>
                    <a:latin typeface="Arial"/>
                    <a:cs typeface="Arial"/>
                  </a:rPr>
                  <a:t>:</a:t>
                </a:r>
                <a:endParaRPr lang="vi-VN" sz="2400" dirty="0">
                  <a:latin typeface="Arial"/>
                  <a:cs typeface="Arial"/>
                </a:endParaRPr>
              </a:p>
              <a:p>
                <a:pPr marL="107950" indent="0">
                  <a:lnSpc>
                    <a:spcPct val="150000"/>
                  </a:lnSpc>
                  <a:buNone/>
                </a:pPr>
                <a14:m>
                  <m:oMathPara xmlns:m="http://schemas.openxmlformats.org/officeDocument/2006/math">
                    <m:oMathParaPr>
                      <m:jc m:val="centerGroup"/>
                    </m:oMathParaPr>
                    <m:oMath xmlns:m="http://schemas.openxmlformats.org/officeDocument/2006/math">
                      <m:r>
                        <m:rPr>
                          <m:sty m:val="p"/>
                        </m:rPr>
                        <a:rPr lang="vi-VN" sz="2400" i="1" dirty="0">
                          <a:latin typeface="Cambria Math" panose="02040503050406030204" pitchFamily="18" charset="0"/>
                          <a:cs typeface="Arial"/>
                        </a:rPr>
                        <m:t>y</m:t>
                      </m:r>
                      <m:d>
                        <m:dPr>
                          <m:ctrlPr>
                            <a:rPr lang="vi-VN" sz="2400" b="0" i="1" dirty="0" smtClean="0">
                              <a:latin typeface="Cambria Math" panose="02040503050406030204" pitchFamily="18" charset="0"/>
                              <a:cs typeface="Arial"/>
                            </a:rPr>
                          </m:ctrlPr>
                        </m:dPr>
                        <m:e>
                          <m:r>
                            <m:rPr>
                              <m:sty m:val="p"/>
                            </m:rPr>
                            <a:rPr lang="vi-VN" sz="2400" i="1" dirty="0">
                              <a:latin typeface="Cambria Math" panose="02040503050406030204" pitchFamily="18" charset="0"/>
                              <a:cs typeface="Arial"/>
                            </a:rPr>
                            <m:t>t</m:t>
                          </m:r>
                        </m:e>
                      </m:d>
                      <m:r>
                        <a:rPr lang="vi-VN" sz="2400" b="0" i="1" dirty="0" smtClean="0">
                          <a:latin typeface="Cambria Math" panose="02040503050406030204" pitchFamily="18" charset="0"/>
                          <a:cs typeface="Arial"/>
                        </a:rPr>
                        <m:t>= </m:t>
                      </m:r>
                      <m:r>
                        <m:rPr>
                          <m:sty m:val="p"/>
                        </m:rPr>
                        <a:rPr lang="vi-VN" sz="2400" i="1" dirty="0">
                          <a:latin typeface="Cambria Math" panose="02040503050406030204" pitchFamily="18" charset="0"/>
                          <a:cs typeface="Arial"/>
                        </a:rPr>
                        <m:t>x</m:t>
                      </m:r>
                      <m:d>
                        <m:dPr>
                          <m:ctrlPr>
                            <a:rPr lang="vi-VN" sz="2400" b="0" i="1" dirty="0" smtClean="0">
                              <a:latin typeface="Cambria Math" panose="02040503050406030204" pitchFamily="18" charset="0"/>
                              <a:cs typeface="Arial"/>
                            </a:rPr>
                          </m:ctrlPr>
                        </m:dPr>
                        <m:e>
                          <m:r>
                            <m:rPr>
                              <m:sty m:val="p"/>
                            </m:rPr>
                            <a:rPr lang="vi-VN" sz="2400" i="1" dirty="0">
                              <a:latin typeface="Cambria Math" panose="02040503050406030204" pitchFamily="18" charset="0"/>
                              <a:cs typeface="Arial"/>
                            </a:rPr>
                            <m:t>t</m:t>
                          </m:r>
                        </m:e>
                      </m:d>
                      <m:r>
                        <m:rPr>
                          <m:sty m:val="p"/>
                        </m:rPr>
                        <a:rPr lang="vi-VN" sz="2400" i="1" dirty="0">
                          <a:latin typeface="Cambria Math" panose="02040503050406030204" pitchFamily="18" charset="0"/>
                          <a:cs typeface="Arial"/>
                        </a:rPr>
                        <m:t>s</m:t>
                      </m:r>
                      <m:d>
                        <m:dPr>
                          <m:ctrlPr>
                            <a:rPr lang="vi-VN" sz="2400" b="0" i="1" dirty="0" smtClean="0">
                              <a:latin typeface="Cambria Math" panose="02040503050406030204" pitchFamily="18" charset="0"/>
                              <a:cs typeface="Arial"/>
                            </a:rPr>
                          </m:ctrlPr>
                        </m:dPr>
                        <m:e>
                          <m:r>
                            <m:rPr>
                              <m:sty m:val="p"/>
                            </m:rPr>
                            <a:rPr lang="vi-VN" sz="2400" i="1" dirty="0">
                              <a:latin typeface="Cambria Math" panose="02040503050406030204" pitchFamily="18" charset="0"/>
                              <a:cs typeface="Arial"/>
                            </a:rPr>
                            <m:t>t</m:t>
                          </m:r>
                        </m:e>
                      </m:d>
                      <m:r>
                        <a:rPr lang="vi-VN" sz="2400" b="0" i="1" dirty="0" smtClean="0">
                          <a:latin typeface="Cambria Math" panose="02040503050406030204" pitchFamily="18" charset="0"/>
                          <a:cs typeface="Arial"/>
                        </a:rPr>
                        <m:t>=</m:t>
                      </m:r>
                      <m:r>
                        <m:rPr>
                          <m:sty m:val="p"/>
                        </m:rPr>
                        <a:rPr lang="vi-VN" sz="2400" i="1" dirty="0">
                          <a:latin typeface="Cambria Math" panose="02040503050406030204" pitchFamily="18" charset="0"/>
                          <a:cs typeface="Arial"/>
                        </a:rPr>
                        <m:t>x</m:t>
                      </m:r>
                      <m:r>
                        <a:rPr lang="vi-VN" sz="2400" b="0" i="1" dirty="0" smtClean="0">
                          <a:latin typeface="Cambria Math" panose="02040503050406030204" pitchFamily="18" charset="0"/>
                          <a:cs typeface="Arial"/>
                        </a:rPr>
                        <m:t>(</m:t>
                      </m:r>
                      <m:r>
                        <m:rPr>
                          <m:sty m:val="p"/>
                        </m:rPr>
                        <a:rPr lang="vi-VN" sz="2400" i="1" dirty="0">
                          <a:latin typeface="Cambria Math" panose="02040503050406030204" pitchFamily="18" charset="0"/>
                          <a:cs typeface="Arial"/>
                        </a:rPr>
                        <m:t>t</m:t>
                      </m:r>
                      <m:r>
                        <a:rPr lang="vi-VN" sz="2400" b="0" i="1" dirty="0" smtClean="0">
                          <a:latin typeface="Cambria Math" panose="02040503050406030204" pitchFamily="18" charset="0"/>
                          <a:cs typeface="Arial"/>
                        </a:rPr>
                        <m:t>)</m:t>
                      </m:r>
                      <m:nary>
                        <m:naryPr>
                          <m:chr m:val="∑"/>
                          <m:ctrlPr>
                            <a:rPr lang="vi-VN" sz="2400" b="0" i="1" dirty="0" smtClean="0">
                              <a:latin typeface="Cambria Math" panose="02040503050406030204" pitchFamily="18" charset="0"/>
                              <a:cs typeface="Arial"/>
                            </a:rPr>
                          </m:ctrlPr>
                        </m:naryPr>
                        <m:sub>
                          <m:r>
                            <m:rPr>
                              <m:sty m:val="p"/>
                              <m:brk m:alnAt="23"/>
                            </m:rPr>
                            <a:rPr lang="vi-VN" sz="2400" i="1" dirty="0">
                              <a:latin typeface="Cambria Math" panose="02040503050406030204" pitchFamily="18" charset="0"/>
                              <a:cs typeface="Arial"/>
                            </a:rPr>
                            <m:t>k</m:t>
                          </m:r>
                          <m:r>
                            <a:rPr lang="vi-VN" sz="2400" b="0" i="1" dirty="0" smtClean="0">
                              <a:latin typeface="Cambria Math" panose="02040503050406030204" pitchFamily="18" charset="0"/>
                              <a:cs typeface="Arial"/>
                            </a:rPr>
                            <m:t>=−</m:t>
                          </m:r>
                          <m:r>
                            <a:rPr lang="vi-VN" sz="2400" b="0" i="1" dirty="0" smtClean="0">
                              <a:latin typeface="Cambria Math" panose="02040503050406030204" pitchFamily="18" charset="0"/>
                              <a:ea typeface="Cambria Math" panose="02040503050406030204" pitchFamily="18" charset="0"/>
                              <a:cs typeface="Arial"/>
                            </a:rPr>
                            <m:t>∞</m:t>
                          </m:r>
                        </m:sub>
                        <m:sup>
                          <m:r>
                            <a:rPr lang="vi-VN" sz="2400" b="0" i="1" dirty="0" smtClean="0">
                              <a:latin typeface="Cambria Math" panose="02040503050406030204" pitchFamily="18" charset="0"/>
                              <a:ea typeface="Cambria Math" panose="02040503050406030204" pitchFamily="18" charset="0"/>
                              <a:cs typeface="Arial"/>
                            </a:rPr>
                            <m:t>∞</m:t>
                          </m:r>
                        </m:sup>
                        <m:e>
                          <m:r>
                            <a:rPr lang="vi-VN" sz="2400" b="0" i="1" dirty="0" smtClean="0">
                              <a:latin typeface="Cambria Math" panose="02040503050406030204" pitchFamily="18" charset="0"/>
                              <a:ea typeface="Cambria Math" panose="02040503050406030204" pitchFamily="18" charset="0"/>
                              <a:cs typeface="Arial"/>
                            </a:rPr>
                            <m:t>𝛿</m:t>
                          </m:r>
                          <m:r>
                            <a:rPr lang="vi-VN" sz="2400" b="0" i="1" dirty="0" smtClean="0">
                              <a:latin typeface="Cambria Math" panose="02040503050406030204" pitchFamily="18" charset="0"/>
                              <a:ea typeface="Cambria Math" panose="02040503050406030204" pitchFamily="18" charset="0"/>
                              <a:cs typeface="Arial"/>
                            </a:rPr>
                            <m:t>(</m:t>
                          </m:r>
                          <m:r>
                            <m:rPr>
                              <m:sty m:val="p"/>
                            </m:rPr>
                            <a:rPr lang="vi-VN" sz="2400" i="1" dirty="0">
                              <a:latin typeface="Cambria Math" panose="02040503050406030204" pitchFamily="18" charset="0"/>
                              <a:ea typeface="Cambria Math" panose="02040503050406030204" pitchFamily="18" charset="0"/>
                              <a:cs typeface="Arial"/>
                            </a:rPr>
                            <m:t>t</m:t>
                          </m:r>
                          <m:r>
                            <a:rPr lang="vi-VN" sz="2400" b="0" i="1" dirty="0" smtClean="0">
                              <a:latin typeface="Cambria Math" panose="02040503050406030204" pitchFamily="18" charset="0"/>
                              <a:ea typeface="Cambria Math" panose="02040503050406030204" pitchFamily="18" charset="0"/>
                              <a:cs typeface="Arial"/>
                            </a:rPr>
                            <m:t>−</m:t>
                          </m:r>
                          <m:r>
                            <m:rPr>
                              <m:sty m:val="p"/>
                            </m:rPr>
                            <a:rPr lang="vi-VN" sz="2400" i="1" dirty="0">
                              <a:latin typeface="Cambria Math" panose="02040503050406030204" pitchFamily="18" charset="0"/>
                              <a:ea typeface="Cambria Math" panose="02040503050406030204" pitchFamily="18" charset="0"/>
                              <a:cs typeface="Arial"/>
                            </a:rPr>
                            <m:t>k</m:t>
                          </m:r>
                          <m:sSub>
                            <m:sSubPr>
                              <m:ctrlPr>
                                <a:rPr lang="vi-VN" sz="2400" i="1" dirty="0" smtClean="0">
                                  <a:latin typeface="Cambria Math" panose="02040503050406030204" pitchFamily="18" charset="0"/>
                                  <a:ea typeface="Cambria Math" panose="02040503050406030204" pitchFamily="18" charset="0"/>
                                  <a:cs typeface="Arial"/>
                                </a:rPr>
                              </m:ctrlPr>
                            </m:sSubPr>
                            <m:e>
                              <m:r>
                                <m:rPr>
                                  <m:sty m:val="p"/>
                                </m:rPr>
                                <a:rPr lang="vi-VN" sz="2400" i="1" dirty="0">
                                  <a:latin typeface="Cambria Math" panose="02040503050406030204" pitchFamily="18" charset="0"/>
                                  <a:ea typeface="Cambria Math" panose="02040503050406030204" pitchFamily="18" charset="0"/>
                                  <a:cs typeface="Arial"/>
                                </a:rPr>
                                <m:t>T</m:t>
                              </m:r>
                            </m:e>
                            <m:sub>
                              <m:r>
                                <m:rPr>
                                  <m:sty m:val="p"/>
                                </m:rPr>
                                <a:rPr lang="vi-VN" sz="2400" i="1" dirty="0">
                                  <a:latin typeface="Cambria Math" panose="02040503050406030204" pitchFamily="18" charset="0"/>
                                  <a:ea typeface="Cambria Math" panose="02040503050406030204" pitchFamily="18" charset="0"/>
                                  <a:cs typeface="Arial"/>
                                </a:rPr>
                                <m:t>s</m:t>
                              </m:r>
                            </m:sub>
                          </m:sSub>
                          <m:r>
                            <a:rPr lang="vi-VN" sz="2400" b="0" i="1" dirty="0" smtClean="0">
                              <a:latin typeface="Cambria Math" panose="02040503050406030204" pitchFamily="18" charset="0"/>
                              <a:ea typeface="Cambria Math" panose="02040503050406030204" pitchFamily="18" charset="0"/>
                              <a:cs typeface="Arial"/>
                            </a:rPr>
                            <m:t>)</m:t>
                          </m:r>
                        </m:e>
                      </m:nary>
                    </m:oMath>
                  </m:oMathPara>
                </a14:m>
                <a:endParaRPr lang="vi-VN" sz="2400" dirty="0">
                  <a:latin typeface="Arial"/>
                  <a:cs typeface="Arial"/>
                </a:endParaRPr>
              </a:p>
              <a:p>
                <a:pPr marL="107950" indent="465138">
                  <a:lnSpc>
                    <a:spcPct val="150000"/>
                  </a:lnSpc>
                </a:pPr>
                <a:r>
                  <a:rPr lang="vi-VN" sz="2400" b="1" dirty="0">
                    <a:solidFill>
                      <a:srgbClr val="0432FF"/>
                    </a:solidFill>
                    <a:latin typeface="Arial"/>
                    <a:cs typeface="Arial"/>
                  </a:rPr>
                  <a:t>Phổ tín hiệu rời rạc:</a:t>
                </a:r>
                <a:endParaRPr lang="vi-VN" sz="2400" dirty="0">
                  <a:latin typeface="Arial"/>
                  <a:cs typeface="Arial"/>
                </a:endParaRPr>
              </a:p>
              <a:p>
                <a:pPr marL="107950" indent="0">
                  <a:lnSpc>
                    <a:spcPct val="150000"/>
                  </a:lnSpc>
                  <a:buNone/>
                </a:pPr>
                <a:endParaRPr lang="vi-VN" sz="2400" dirty="0">
                  <a:cs typeface="Arial"/>
                </a:endParaRPr>
              </a:p>
              <a:p>
                <a:pPr marL="107950" indent="0">
                  <a:lnSpc>
                    <a:spcPct val="150000"/>
                  </a:lnSpc>
                  <a:buNone/>
                </a:pPr>
                <a:r>
                  <a:rPr lang="vi-VN" sz="2400" dirty="0">
                    <a:cs typeface="Arial"/>
                  </a:rPr>
                  <a:t>       Y</a:t>
                </a:r>
                <a14:m>
                  <m:oMath xmlns:m="http://schemas.openxmlformats.org/officeDocument/2006/math">
                    <m:d>
                      <m:dPr>
                        <m:ctrlPr>
                          <a:rPr lang="vi-VN" sz="2400" i="1" dirty="0">
                            <a:latin typeface="Cambria Math" panose="02040503050406030204" pitchFamily="18" charset="0"/>
                            <a:cs typeface="Arial"/>
                          </a:rPr>
                        </m:ctrlPr>
                      </m:dPr>
                      <m:e>
                        <m:r>
                          <m:rPr>
                            <m:sty m:val="p"/>
                          </m:rPr>
                          <a:rPr lang="vi-VN" sz="2400" i="1" dirty="0" smtClean="0">
                            <a:latin typeface="Cambria Math" panose="02040503050406030204" pitchFamily="18" charset="0"/>
                            <a:cs typeface="Arial"/>
                          </a:rPr>
                          <m:t>f</m:t>
                        </m:r>
                      </m:e>
                    </m:d>
                    <m:r>
                      <a:rPr lang="vi-VN" sz="2400" i="1" dirty="0">
                        <a:latin typeface="Cambria Math" panose="02040503050406030204" pitchFamily="18" charset="0"/>
                        <a:cs typeface="Arial"/>
                      </a:rPr>
                      <m:t>= </m:t>
                    </m:r>
                    <m:r>
                      <m:rPr>
                        <m:sty m:val="p"/>
                      </m:rPr>
                      <a:rPr lang="vi-VN" sz="2400" i="1" dirty="0" smtClean="0">
                        <a:latin typeface="Cambria Math" panose="02040503050406030204" pitchFamily="18" charset="0"/>
                        <a:cs typeface="Arial"/>
                      </a:rPr>
                      <m:t>X</m:t>
                    </m:r>
                    <m:d>
                      <m:dPr>
                        <m:ctrlPr>
                          <a:rPr lang="vi-VN" sz="2400" i="1" dirty="0">
                            <a:latin typeface="Cambria Math" panose="02040503050406030204" pitchFamily="18" charset="0"/>
                            <a:cs typeface="Arial"/>
                          </a:rPr>
                        </m:ctrlPr>
                      </m:dPr>
                      <m:e>
                        <m:r>
                          <m:rPr>
                            <m:sty m:val="p"/>
                          </m:rPr>
                          <a:rPr lang="vi-VN" sz="2400" i="1" dirty="0" smtClean="0">
                            <a:latin typeface="Cambria Math" panose="02040503050406030204" pitchFamily="18" charset="0"/>
                            <a:cs typeface="Arial"/>
                          </a:rPr>
                          <m:t>f</m:t>
                        </m:r>
                      </m:e>
                    </m:d>
                    <m:r>
                      <a:rPr lang="vi-VN" sz="2400" b="0" i="1" dirty="0" smtClean="0">
                        <a:latin typeface="Cambria Math" panose="02040503050406030204" pitchFamily="18" charset="0"/>
                        <a:cs typeface="Arial"/>
                      </a:rPr>
                      <m:t>∗</m:t>
                    </m:r>
                    <m:r>
                      <m:rPr>
                        <m:sty m:val="p"/>
                      </m:rPr>
                      <a:rPr lang="vi-VN" sz="2400" i="1" dirty="0">
                        <a:latin typeface="Cambria Math" panose="02040503050406030204" pitchFamily="18" charset="0"/>
                        <a:cs typeface="Arial"/>
                      </a:rPr>
                      <m:t>S</m:t>
                    </m:r>
                    <m:d>
                      <m:dPr>
                        <m:ctrlPr>
                          <a:rPr lang="vi-VN" sz="2400" i="1" dirty="0">
                            <a:latin typeface="Cambria Math" panose="02040503050406030204" pitchFamily="18" charset="0"/>
                            <a:cs typeface="Arial"/>
                          </a:rPr>
                        </m:ctrlPr>
                      </m:dPr>
                      <m:e>
                        <m:r>
                          <m:rPr>
                            <m:sty m:val="p"/>
                          </m:rPr>
                          <a:rPr lang="vi-VN" sz="2400" i="1" dirty="0" smtClean="0">
                            <a:latin typeface="Cambria Math" panose="02040503050406030204" pitchFamily="18" charset="0"/>
                            <a:cs typeface="Arial"/>
                          </a:rPr>
                          <m:t>f</m:t>
                        </m:r>
                      </m:e>
                    </m:d>
                  </m:oMath>
                </a14:m>
                <a:endParaRPr lang="vi-VN" sz="2400" dirty="0">
                  <a:latin typeface="Arial"/>
                  <a:cs typeface="Arial"/>
                </a:endParaRPr>
              </a:p>
              <a:p>
                <a:pPr marL="107950" indent="465138">
                  <a:lnSpc>
                    <a:spcPct val="150000"/>
                  </a:lnSpc>
                </a:pPr>
                <a:endParaRPr lang="en-US" sz="2400" dirty="0">
                  <a:latin typeface="Arial"/>
                  <a:cs typeface="Arial"/>
                </a:endParaRPr>
              </a:p>
            </p:txBody>
          </p:sp>
        </mc:Choice>
        <mc:Fallback xmlns="">
          <p:sp>
            <p:nvSpPr>
              <p:cNvPr id="1028" name="Rectangle 3"/>
              <p:cNvSpPr>
                <a:spLocks noGrp="1" noRot="1" noChangeAspect="1" noMove="1" noResize="1" noEditPoints="1" noAdjustHandles="1" noChangeArrowheads="1" noChangeShapeType="1" noTextEdit="1"/>
              </p:cNvSpPr>
              <p:nvPr>
                <p:ph type="body" sz="half" idx="1"/>
              </p:nvPr>
            </p:nvSpPr>
            <p:spPr>
              <a:xfrm>
                <a:off x="76200" y="1143000"/>
                <a:ext cx="8915400" cy="5029200"/>
              </a:xfrm>
              <a:blipFill>
                <a:blip r:embed="rId2"/>
                <a:stretch>
                  <a:fillRect t="-3023"/>
                </a:stretch>
              </a:blipFill>
            </p:spPr>
            <p:txBody>
              <a:bodyPr/>
              <a:lstStyle/>
              <a:p>
                <a:r>
                  <a:rPr lang="en-VN">
                    <a:noFill/>
                  </a:rPr>
                  <a:t> </a:t>
                </a:r>
              </a:p>
            </p:txBody>
          </p:sp>
        </mc:Fallback>
      </mc:AlternateContent>
      <p:sp>
        <p:nvSpPr>
          <p:cNvPr id="10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3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4" name="Title 19"/>
          <p:cNvSpPr txBox="1">
            <a:spLocks/>
          </p:cNvSpPr>
          <p:nvPr/>
        </p:nvSpPr>
        <p:spPr>
          <a:xfrm>
            <a:off x="0" y="76200"/>
            <a:ext cx="9144000" cy="762000"/>
          </a:xfrm>
          <a:prstGeom prst="rect">
            <a:avLst/>
          </a:prstGeom>
        </p:spPr>
        <p:txBody>
          <a:bodyPr vert="horz" anchor="ctr">
            <a:normAutofit/>
          </a:bodyPr>
          <a:lstStyle/>
          <a:p>
            <a:pPr lvl="0" algn="ctr">
              <a:spcBef>
                <a:spcPct val="0"/>
              </a:spcBef>
            </a:pPr>
            <a:r>
              <a:rPr lang="en-US" sz="3000" b="1" dirty="0">
                <a:solidFill>
                  <a:schemeClr val="tx2"/>
                </a:solidFill>
                <a:latin typeface="Arial"/>
                <a:ea typeface="+mj-ea"/>
                <a:cs typeface="Arial"/>
              </a:rPr>
              <a:t>Quan </a:t>
            </a:r>
            <a:r>
              <a:rPr lang="en-US" sz="3000" b="1" dirty="0" err="1">
                <a:solidFill>
                  <a:schemeClr val="tx2"/>
                </a:solidFill>
                <a:latin typeface="Arial"/>
                <a:ea typeface="+mj-ea"/>
                <a:cs typeface="Arial"/>
              </a:rPr>
              <a:t>hệ</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giữa</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tín</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hiệu</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rời</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rạc</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và</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tín</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hiệu</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liên</a:t>
            </a:r>
            <a:r>
              <a:rPr lang="en-US" sz="3000" b="1" dirty="0">
                <a:solidFill>
                  <a:schemeClr val="tx2"/>
                </a:solidFill>
                <a:latin typeface="Arial"/>
                <a:ea typeface="+mj-ea"/>
                <a:cs typeface="Arial"/>
              </a:rPr>
              <a:t> </a:t>
            </a:r>
            <a:r>
              <a:rPr lang="en-US" sz="3000" b="1" dirty="0" err="1">
                <a:solidFill>
                  <a:schemeClr val="tx2"/>
                </a:solidFill>
                <a:latin typeface="Arial"/>
                <a:ea typeface="+mj-ea"/>
                <a:cs typeface="Arial"/>
              </a:rPr>
              <a:t>tục</a:t>
            </a:r>
            <a:endParaRPr lang="en-US" sz="3000" b="1" dirty="0">
              <a:solidFill>
                <a:schemeClr val="tx2"/>
              </a:solidFill>
              <a:latin typeface="Arial"/>
              <a:ea typeface="+mj-ea"/>
              <a:cs typeface="Arial"/>
            </a:endParaRPr>
          </a:p>
        </p:txBody>
      </p:sp>
      <p:pic>
        <p:nvPicPr>
          <p:cNvPr id="8" name="Picture 3">
            <a:extLst>
              <a:ext uri="{FF2B5EF4-FFF2-40B4-BE49-F238E27FC236}">
                <a16:creationId xmlns:a16="http://schemas.microsoft.com/office/drawing/2014/main" id="{40DB203D-9D1D-E047-A46F-DB761506EA0C}"/>
              </a:ext>
            </a:extLst>
          </p:cNvPr>
          <p:cNvPicPr>
            <a:picLocks noChangeAspect="1" noChangeArrowheads="1"/>
          </p:cNvPicPr>
          <p:nvPr/>
        </p:nvPicPr>
        <p:blipFill>
          <a:blip r:embed="rId3"/>
          <a:srcRect/>
          <a:stretch>
            <a:fillRect/>
          </a:stretch>
        </p:blipFill>
        <p:spPr>
          <a:xfrm>
            <a:off x="3790950" y="3887630"/>
            <a:ext cx="4819650" cy="2811463"/>
          </a:xfrm>
          <a:prstGeom prst="rect">
            <a:avLst/>
          </a:prstGeom>
          <a:noFill/>
        </p:spPr>
      </p:pic>
      <p:sp>
        <p:nvSpPr>
          <p:cNvPr id="9" name="Oval 9">
            <a:extLst>
              <a:ext uri="{FF2B5EF4-FFF2-40B4-BE49-F238E27FC236}">
                <a16:creationId xmlns:a16="http://schemas.microsoft.com/office/drawing/2014/main" id="{1E354DFE-C41A-4F48-95F1-ABACE67DDCE3}"/>
              </a:ext>
            </a:extLst>
          </p:cNvPr>
          <p:cNvSpPr>
            <a:spLocks noChangeArrowheads="1"/>
          </p:cNvSpPr>
          <p:nvPr/>
        </p:nvSpPr>
        <p:spPr bwMode="auto">
          <a:xfrm>
            <a:off x="4295775" y="548148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10" name="Oval 10">
            <a:extLst>
              <a:ext uri="{FF2B5EF4-FFF2-40B4-BE49-F238E27FC236}">
                <a16:creationId xmlns:a16="http://schemas.microsoft.com/office/drawing/2014/main" id="{7A68F320-3B62-3E4D-AB45-49158563FDA2}"/>
              </a:ext>
            </a:extLst>
          </p:cNvPr>
          <p:cNvSpPr>
            <a:spLocks noChangeArrowheads="1"/>
          </p:cNvSpPr>
          <p:nvPr/>
        </p:nvSpPr>
        <p:spPr bwMode="auto">
          <a:xfrm>
            <a:off x="4905375" y="478298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11" name="Oval 11">
            <a:extLst>
              <a:ext uri="{FF2B5EF4-FFF2-40B4-BE49-F238E27FC236}">
                <a16:creationId xmlns:a16="http://schemas.microsoft.com/office/drawing/2014/main" id="{97868BD3-4D8E-724E-ADAC-2EDAD8D0CE41}"/>
              </a:ext>
            </a:extLst>
          </p:cNvPr>
          <p:cNvSpPr>
            <a:spLocks noChangeArrowheads="1"/>
          </p:cNvSpPr>
          <p:nvPr/>
        </p:nvSpPr>
        <p:spPr bwMode="auto">
          <a:xfrm>
            <a:off x="5464175" y="440198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12" name="Oval 12">
            <a:extLst>
              <a:ext uri="{FF2B5EF4-FFF2-40B4-BE49-F238E27FC236}">
                <a16:creationId xmlns:a16="http://schemas.microsoft.com/office/drawing/2014/main" id="{54D9F7FE-DBAC-7F4A-9B30-D8FD13B0B3CE}"/>
              </a:ext>
            </a:extLst>
          </p:cNvPr>
          <p:cNvSpPr>
            <a:spLocks noChangeArrowheads="1"/>
          </p:cNvSpPr>
          <p:nvPr/>
        </p:nvSpPr>
        <p:spPr bwMode="auto">
          <a:xfrm>
            <a:off x="6048375" y="463058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p:sp>
        <p:nvSpPr>
          <p:cNvPr id="13" name="Oval 13">
            <a:extLst>
              <a:ext uri="{FF2B5EF4-FFF2-40B4-BE49-F238E27FC236}">
                <a16:creationId xmlns:a16="http://schemas.microsoft.com/office/drawing/2014/main" id="{27BCC8C8-594C-8347-A46D-0F67B752CECA}"/>
              </a:ext>
            </a:extLst>
          </p:cNvPr>
          <p:cNvSpPr>
            <a:spLocks noChangeArrowheads="1"/>
          </p:cNvSpPr>
          <p:nvPr/>
        </p:nvSpPr>
        <p:spPr bwMode="auto">
          <a:xfrm>
            <a:off x="6581775" y="4973480"/>
            <a:ext cx="152400" cy="152400"/>
          </a:xfrm>
          <a:prstGeom prst="ellipse">
            <a:avLst/>
          </a:prstGeom>
          <a:solidFill>
            <a:srgbClr val="FF0000"/>
          </a:solidFill>
          <a:ln w="9525">
            <a:solidFill>
              <a:srgbClr val="FF0000"/>
            </a:solidFill>
            <a:round/>
            <a:headEnd/>
            <a:tailEnd/>
          </a:ln>
        </p:spPr>
        <p:txBody>
          <a:bodyPr wrap="none" anchor="ctr"/>
          <a:lstStyle/>
          <a:p>
            <a:endParaRPr lang="en-US" sz="200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 Box 5">
                <a:extLst>
                  <a:ext uri="{FF2B5EF4-FFF2-40B4-BE49-F238E27FC236}">
                    <a16:creationId xmlns:a16="http://schemas.microsoft.com/office/drawing/2014/main" id="{ABD0FB44-B429-2746-8C2F-9F1534CC0399}"/>
                  </a:ext>
                </a:extLst>
              </p:cNvPr>
              <p:cNvSpPr txBox="1">
                <a:spLocks noChangeArrowheads="1"/>
              </p:cNvSpPr>
              <p:nvPr/>
            </p:nvSpPr>
            <p:spPr bwMode="auto">
              <a:xfrm>
                <a:off x="3248995" y="6350913"/>
                <a:ext cx="3809999" cy="430887"/>
              </a:xfrm>
              <a:prstGeom prst="rect">
                <a:avLst/>
              </a:prstGeom>
              <a:solidFill>
                <a:schemeClr val="bg1"/>
              </a:solidFill>
              <a:ln w="9525">
                <a:noFill/>
                <a:miter lim="800000"/>
                <a:headEnd/>
                <a:tailEnd/>
              </a:ln>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vi-VN" sz="2200" b="1" i="1" smtClean="0">
                          <a:solidFill>
                            <a:srgbClr val="000066"/>
                          </a:solidFill>
                          <a:latin typeface="Cambria Math" panose="02040503050406030204" pitchFamily="18" charset="0"/>
                          <a:cs typeface="Arial"/>
                        </a:rPr>
                        <m:t>𝟎</m:t>
                      </m:r>
                      <m:r>
                        <a:rPr lang="vi-VN" sz="2200" b="1" i="1" smtClean="0">
                          <a:solidFill>
                            <a:srgbClr val="000066"/>
                          </a:solidFill>
                          <a:latin typeface="Cambria Math" panose="02040503050406030204" pitchFamily="18" charset="0"/>
                          <a:cs typeface="Arial"/>
                        </a:rPr>
                        <m:t> </m:t>
                      </m:r>
                      <m:sSub>
                        <m:sSubPr>
                          <m:ctrlPr>
                            <a:rPr lang="vi-VN" sz="2200" b="1" i="1" smtClean="0">
                              <a:solidFill>
                                <a:srgbClr val="000066"/>
                              </a:solidFill>
                              <a:latin typeface="Cambria Math" panose="02040503050406030204" pitchFamily="18" charset="0"/>
                              <a:cs typeface="Arial"/>
                            </a:rPr>
                          </m:ctrlPr>
                        </m:sSubPr>
                        <m:e>
                          <m:r>
                            <a:rPr lang="vi-VN" sz="2200" b="1" i="1" smtClean="0">
                              <a:solidFill>
                                <a:srgbClr val="000066"/>
                              </a:solidFill>
                              <a:latin typeface="Cambria Math" panose="02040503050406030204" pitchFamily="18" charset="0"/>
                              <a:cs typeface="Arial"/>
                            </a:rPr>
                            <m:t>     </m:t>
                          </m:r>
                          <m:r>
                            <m:rPr>
                              <m:sty m:val="p"/>
                            </m:rPr>
                            <a:rPr lang="vi-VN" sz="2200" b="1" i="1">
                              <a:solidFill>
                                <a:srgbClr val="000066"/>
                              </a:solidFill>
                              <a:latin typeface="Cambria Math" panose="02040503050406030204" pitchFamily="18" charset="0"/>
                              <a:cs typeface="Arial"/>
                            </a:rPr>
                            <m:t>T</m:t>
                          </m:r>
                        </m:e>
                        <m:sub>
                          <m:r>
                            <m:rPr>
                              <m:sty m:val="p"/>
                            </m:rPr>
                            <a:rPr lang="vi-VN" sz="2200" b="1" i="1">
                              <a:solidFill>
                                <a:srgbClr val="000066"/>
                              </a:solidFill>
                              <a:latin typeface="Cambria Math" panose="02040503050406030204" pitchFamily="18" charset="0"/>
                              <a:cs typeface="Arial"/>
                            </a:rPr>
                            <m:t>s</m:t>
                          </m:r>
                        </m:sub>
                      </m:sSub>
                      <m:r>
                        <a:rPr lang="vi-VN" sz="2200" b="1" i="1" smtClean="0">
                          <a:solidFill>
                            <a:srgbClr val="000066"/>
                          </a:solidFill>
                          <a:latin typeface="Cambria Math" panose="02040503050406030204" pitchFamily="18" charset="0"/>
                          <a:cs typeface="Arial"/>
                        </a:rPr>
                        <m:t>     </m:t>
                      </m:r>
                      <m:r>
                        <a:rPr lang="vi-VN" sz="2200" b="1" i="1" dirty="0" smtClean="0">
                          <a:solidFill>
                            <a:srgbClr val="000066"/>
                          </a:solidFill>
                          <a:latin typeface="Cambria Math" panose="02040503050406030204" pitchFamily="18" charset="0"/>
                          <a:cs typeface="Arial"/>
                        </a:rPr>
                        <m:t>𝟐</m:t>
                      </m:r>
                      <m:sSub>
                        <m:sSubPr>
                          <m:ctrlPr>
                            <a:rPr lang="vi-VN" sz="2200" b="1" i="1" dirty="0" smtClean="0">
                              <a:solidFill>
                                <a:srgbClr val="000066"/>
                              </a:solidFill>
                              <a:latin typeface="Cambria Math" panose="02040503050406030204" pitchFamily="18" charset="0"/>
                              <a:cs typeface="Arial"/>
                            </a:rPr>
                          </m:ctrlPr>
                        </m:sSubPr>
                        <m:e>
                          <m:r>
                            <m:rPr>
                              <m:sty m:val="p"/>
                            </m:rPr>
                            <a:rPr lang="vi-VN" sz="2200" b="1" i="1" dirty="0">
                              <a:solidFill>
                                <a:srgbClr val="000066"/>
                              </a:solidFill>
                              <a:latin typeface="Cambria Math" panose="02040503050406030204" pitchFamily="18" charset="0"/>
                              <a:cs typeface="Arial"/>
                            </a:rPr>
                            <m:t>T</m:t>
                          </m:r>
                        </m:e>
                        <m:sub>
                          <m:r>
                            <m:rPr>
                              <m:sty m:val="p"/>
                            </m:rPr>
                            <a:rPr lang="vi-VN" sz="2200" b="1" i="1" dirty="0">
                              <a:solidFill>
                                <a:srgbClr val="000066"/>
                              </a:solidFill>
                              <a:latin typeface="Cambria Math" panose="02040503050406030204" pitchFamily="18" charset="0"/>
                              <a:cs typeface="Arial"/>
                            </a:rPr>
                            <m:t>s</m:t>
                          </m:r>
                        </m:sub>
                      </m:sSub>
                    </m:oMath>
                  </m:oMathPara>
                </a14:m>
                <a:endParaRPr lang="en-US" sz="2200" b="1" dirty="0">
                  <a:solidFill>
                    <a:srgbClr val="000066"/>
                  </a:solidFill>
                  <a:latin typeface="Arial"/>
                  <a:cs typeface="Arial"/>
                </a:endParaRPr>
              </a:p>
            </p:txBody>
          </p:sp>
        </mc:Choice>
        <mc:Fallback xmlns="">
          <p:sp>
            <p:nvSpPr>
              <p:cNvPr id="14" name="Text Box 5">
                <a:extLst>
                  <a:ext uri="{FF2B5EF4-FFF2-40B4-BE49-F238E27FC236}">
                    <a16:creationId xmlns:a16="http://schemas.microsoft.com/office/drawing/2014/main" id="{ABD0FB44-B429-2746-8C2F-9F1534CC0399}"/>
                  </a:ext>
                </a:extLst>
              </p:cNvPr>
              <p:cNvSpPr txBox="1">
                <a:spLocks noRot="1" noChangeAspect="1" noMove="1" noResize="1" noEditPoints="1" noAdjustHandles="1" noChangeArrowheads="1" noChangeShapeType="1" noTextEdit="1"/>
              </p:cNvSpPr>
              <p:nvPr/>
            </p:nvSpPr>
            <p:spPr bwMode="auto">
              <a:xfrm>
                <a:off x="3248995" y="6350913"/>
                <a:ext cx="3809999" cy="430887"/>
              </a:xfrm>
              <a:prstGeom prst="rect">
                <a:avLst/>
              </a:prstGeom>
              <a:blipFill>
                <a:blip r:embed="rId4"/>
                <a:stretch>
                  <a:fillRect b="-17143"/>
                </a:stretch>
              </a:blipFill>
              <a:ln w="9525">
                <a:noFill/>
                <a:miter lim="800000"/>
                <a:headEnd/>
                <a:tailEnd/>
              </a:ln>
            </p:spPr>
            <p:txBody>
              <a:bodyPr/>
              <a:lstStyle/>
              <a:p>
                <a:r>
                  <a:rPr lang="en-VN">
                    <a:noFill/>
                  </a:rPr>
                  <a:t> </a:t>
                </a:r>
              </a:p>
            </p:txBody>
          </p:sp>
        </mc:Fallback>
      </mc:AlternateContent>
      <p:sp>
        <p:nvSpPr>
          <p:cNvPr id="15" name="Text Box 5">
            <a:extLst>
              <a:ext uri="{FF2B5EF4-FFF2-40B4-BE49-F238E27FC236}">
                <a16:creationId xmlns:a16="http://schemas.microsoft.com/office/drawing/2014/main" id="{FADF6E59-8223-C447-8E3F-D7CBD54BA1A6}"/>
              </a:ext>
            </a:extLst>
          </p:cNvPr>
          <p:cNvSpPr txBox="1">
            <a:spLocks noChangeArrowheads="1"/>
          </p:cNvSpPr>
          <p:nvPr/>
        </p:nvSpPr>
        <p:spPr bwMode="auto">
          <a:xfrm>
            <a:off x="3790950" y="3927099"/>
            <a:ext cx="1323652" cy="430887"/>
          </a:xfrm>
          <a:prstGeom prst="rect">
            <a:avLst/>
          </a:prstGeom>
          <a:solidFill>
            <a:schemeClr val="bg1"/>
          </a:solidFill>
          <a:ln w="9525">
            <a:noFill/>
            <a:miter lim="800000"/>
            <a:headEnd/>
            <a:tailEnd/>
          </a:ln>
        </p:spPr>
        <p:txBody>
          <a:bodyPr wrap="square">
            <a:spAutoFit/>
          </a:bodyPr>
          <a:lstStyle/>
          <a:p>
            <a:pPr eaLnBrk="0" hangingPunct="0">
              <a:spcBef>
                <a:spcPct val="50000"/>
              </a:spcBef>
            </a:pPr>
            <a:endParaRPr lang="en-US" sz="2200" b="1" dirty="0">
              <a:solidFill>
                <a:srgbClr val="000066"/>
              </a:solidFill>
              <a:latin typeface="Arial"/>
              <a:cs typeface="Arial"/>
            </a:endParaRPr>
          </a:p>
        </p:txBody>
      </p:sp>
    </p:spTree>
    <p:extLst>
      <p:ext uri="{BB962C8B-B14F-4D97-AF65-F5344CB8AC3E}">
        <p14:creationId xmlns:p14="http://schemas.microsoft.com/office/powerpoint/2010/main" val="3881991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3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4" name="Title 19"/>
          <p:cNvSpPr txBox="1">
            <a:spLocks/>
          </p:cNvSpPr>
          <p:nvPr/>
        </p:nvSpPr>
        <p:spPr>
          <a:xfrm>
            <a:off x="0" y="76200"/>
            <a:ext cx="9144000" cy="762000"/>
          </a:xfrm>
          <a:prstGeom prst="rect">
            <a:avLst/>
          </a:prstGeom>
        </p:spPr>
        <p:txBody>
          <a:bodyPr vert="horz" anchor="ctr">
            <a:normAutofit/>
          </a:bodyPr>
          <a:lstStyle/>
          <a:p>
            <a:pPr lvl="0" algn="ctr">
              <a:spcBef>
                <a:spcPct val="0"/>
              </a:spcBef>
            </a:pPr>
            <a:r>
              <a:rPr lang="en-US" sz="3600" b="1" dirty="0" err="1">
                <a:solidFill>
                  <a:schemeClr val="tx2"/>
                </a:solidFill>
                <a:latin typeface="Arial"/>
                <a:ea typeface="+mj-ea"/>
                <a:cs typeface="Arial"/>
              </a:rPr>
              <a:t>Phổ</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của</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tín</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hiệu</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liên</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tục</a:t>
            </a:r>
            <a:endParaRPr lang="en-US" sz="3600" b="1" dirty="0">
              <a:solidFill>
                <a:schemeClr val="tx2"/>
              </a:solidFill>
              <a:latin typeface="Arial"/>
              <a:ea typeface="+mj-ea"/>
              <a:cs typeface="Arial"/>
            </a:endParaRPr>
          </a:p>
        </p:txBody>
      </p:sp>
      <p:pic>
        <p:nvPicPr>
          <p:cNvPr id="24" name="Picture 23">
            <a:extLst>
              <a:ext uri="{FF2B5EF4-FFF2-40B4-BE49-F238E27FC236}">
                <a16:creationId xmlns:a16="http://schemas.microsoft.com/office/drawing/2014/main" id="{045D734E-DC46-8443-B471-37A642448C3D}"/>
              </a:ext>
            </a:extLst>
          </p:cNvPr>
          <p:cNvPicPr>
            <a:picLocks noChangeAspect="1"/>
          </p:cNvPicPr>
          <p:nvPr/>
        </p:nvPicPr>
        <p:blipFill>
          <a:blip r:embed="rId2"/>
          <a:stretch>
            <a:fillRect/>
          </a:stretch>
        </p:blipFill>
        <p:spPr>
          <a:xfrm>
            <a:off x="1752601" y="1905000"/>
            <a:ext cx="5702300" cy="1651000"/>
          </a:xfrm>
          <a:prstGeom prst="rect">
            <a:avLst/>
          </a:prstGeom>
        </p:spPr>
      </p:pic>
      <mc:AlternateContent xmlns:mc="http://schemas.openxmlformats.org/markup-compatibility/2006" xmlns:a14="http://schemas.microsoft.com/office/drawing/2010/main">
        <mc:Choice Requires="a14">
          <p:sp>
            <p:nvSpPr>
              <p:cNvPr id="25" name="Rectangle 3">
                <a:extLst>
                  <a:ext uri="{FF2B5EF4-FFF2-40B4-BE49-F238E27FC236}">
                    <a16:creationId xmlns:a16="http://schemas.microsoft.com/office/drawing/2014/main" id="{1FC05FC5-7494-F44E-9FEE-85D6B45B8C04}"/>
                  </a:ext>
                </a:extLst>
              </p:cNvPr>
              <p:cNvSpPr txBox="1">
                <a:spLocks noRot="1" noChangeArrowheads="1"/>
              </p:cNvSpPr>
              <p:nvPr/>
            </p:nvSpPr>
            <p:spPr>
              <a:xfrm>
                <a:off x="3003552" y="3352800"/>
                <a:ext cx="3764155" cy="605439"/>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vi-VN" sz="2400" b="0" dirty="0">
                    <a:solidFill>
                      <a:srgbClr val="0000FF"/>
                    </a:solidFill>
                    <a:cs typeface="Arial"/>
                  </a:rPr>
                  <a:t>     </a:t>
                </a:r>
                <a14:m>
                  <m:oMath xmlns:m="http://schemas.openxmlformats.org/officeDocument/2006/math">
                    <m:r>
                      <a:rPr lang="vi-VN" sz="2400" b="0" i="1" smtClean="0">
                        <a:solidFill>
                          <a:srgbClr val="0000FF"/>
                        </a:solidFill>
                        <a:latin typeface="Cambria Math" panose="02040503050406030204" pitchFamily="18" charset="0"/>
                        <a:cs typeface="Arial"/>
                      </a:rPr>
                      <m:t>−</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smtClean="0">
                            <a:solidFill>
                              <a:srgbClr val="0000FF"/>
                            </a:solidFill>
                            <a:latin typeface="Cambria Math" panose="02040503050406030204" pitchFamily="18" charset="0"/>
                            <a:cs typeface="Arial"/>
                          </a:rPr>
                          <m:t>M</m:t>
                        </m:r>
                        <m:r>
                          <a:rPr lang="vi-VN" sz="2400" i="1">
                            <a:solidFill>
                              <a:srgbClr val="0000FF"/>
                            </a:solidFill>
                            <a:latin typeface="Cambria Math" panose="02040503050406030204" pitchFamily="18" charset="0"/>
                            <a:cs typeface="Arial"/>
                          </a:rPr>
                          <m:t>     </m:t>
                        </m:r>
                      </m:sub>
                    </m:sSub>
                    <m:r>
                      <a:rPr lang="vi-VN" sz="2400" b="0" i="1" smtClean="0">
                        <a:solidFill>
                          <a:srgbClr val="0000FF"/>
                        </a:solidFill>
                        <a:latin typeface="Cambria Math" panose="02040503050406030204" pitchFamily="18" charset="0"/>
                        <a:cs typeface="Arial"/>
                      </a:rPr>
                      <m:t>   +</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M</m:t>
                        </m:r>
                        <m:r>
                          <a:rPr lang="vi-VN" sz="2400" i="1">
                            <a:solidFill>
                              <a:srgbClr val="0000FF"/>
                            </a:solidFill>
                            <a:latin typeface="Cambria Math" panose="02040503050406030204" pitchFamily="18" charset="0"/>
                            <a:cs typeface="Arial"/>
                          </a:rPr>
                          <m:t>                       </m:t>
                        </m:r>
                      </m:sub>
                    </m:sSub>
                  </m:oMath>
                </a14:m>
                <a:endParaRPr lang="en-US" sz="2400" dirty="0">
                  <a:latin typeface="Arial"/>
                  <a:cs typeface="Arial"/>
                </a:endParaRPr>
              </a:p>
            </p:txBody>
          </p:sp>
        </mc:Choice>
        <mc:Fallback xmlns="">
          <p:sp>
            <p:nvSpPr>
              <p:cNvPr id="25" name="Rectangle 3">
                <a:extLst>
                  <a:ext uri="{FF2B5EF4-FFF2-40B4-BE49-F238E27FC236}">
                    <a16:creationId xmlns:a16="http://schemas.microsoft.com/office/drawing/2014/main" id="{1FC05FC5-7494-F44E-9FEE-85D6B45B8C04}"/>
                  </a:ext>
                </a:extLst>
              </p:cNvPr>
              <p:cNvSpPr txBox="1">
                <a:spLocks noRot="1" noChangeAspect="1" noMove="1" noResize="1" noEditPoints="1" noAdjustHandles="1" noChangeArrowheads="1" noChangeShapeType="1" noTextEdit="1"/>
              </p:cNvSpPr>
              <p:nvPr/>
            </p:nvSpPr>
            <p:spPr>
              <a:xfrm>
                <a:off x="3003552" y="3352800"/>
                <a:ext cx="3764155" cy="605439"/>
              </a:xfrm>
              <a:prstGeom prst="rect">
                <a:avLst/>
              </a:prstGeom>
              <a:blipFill>
                <a:blip r:embed="rId3"/>
                <a:stretch>
                  <a:fillRect b="-12500"/>
                </a:stretch>
              </a:blipFill>
            </p:spPr>
            <p:txBody>
              <a:bodyPr/>
              <a:lstStyle/>
              <a:p>
                <a:r>
                  <a:rPr lang="en-VN">
                    <a:noFill/>
                  </a:rPr>
                  <a:t> </a:t>
                </a:r>
              </a:p>
            </p:txBody>
          </p:sp>
        </mc:Fallback>
      </mc:AlternateContent>
    </p:spTree>
    <p:extLst>
      <p:ext uri="{BB962C8B-B14F-4D97-AF65-F5344CB8AC3E}">
        <p14:creationId xmlns:p14="http://schemas.microsoft.com/office/powerpoint/2010/main" val="150905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3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4" name="Title 19"/>
          <p:cNvSpPr txBox="1">
            <a:spLocks/>
          </p:cNvSpPr>
          <p:nvPr/>
        </p:nvSpPr>
        <p:spPr>
          <a:xfrm>
            <a:off x="0" y="76200"/>
            <a:ext cx="9144000" cy="762000"/>
          </a:xfrm>
          <a:prstGeom prst="rect">
            <a:avLst/>
          </a:prstGeom>
        </p:spPr>
        <p:txBody>
          <a:bodyPr vert="horz" anchor="ctr">
            <a:normAutofit/>
          </a:bodyPr>
          <a:lstStyle/>
          <a:p>
            <a:pPr lvl="0" algn="ctr">
              <a:spcBef>
                <a:spcPct val="0"/>
              </a:spcBef>
            </a:pPr>
            <a:r>
              <a:rPr lang="en-US" sz="3600" b="1" dirty="0" err="1">
                <a:solidFill>
                  <a:schemeClr val="tx2"/>
                </a:solidFill>
                <a:latin typeface="Arial"/>
                <a:ea typeface="+mj-ea"/>
                <a:cs typeface="Arial"/>
              </a:rPr>
              <a:t>Phổ</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của</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chuỗi</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xung</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lấy</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mẫu</a:t>
            </a:r>
            <a:endParaRPr lang="en-US" sz="3600" b="1" dirty="0">
              <a:solidFill>
                <a:schemeClr val="tx2"/>
              </a:solidFill>
              <a:latin typeface="Arial"/>
              <a:ea typeface="+mj-ea"/>
              <a:cs typeface="Arial"/>
            </a:endParaRPr>
          </a:p>
        </p:txBody>
      </p:sp>
      <mc:AlternateContent xmlns:mc="http://schemas.openxmlformats.org/markup-compatibility/2006" xmlns:a14="http://schemas.microsoft.com/office/drawing/2010/main">
        <mc:Choice Requires="a14">
          <p:sp>
            <p:nvSpPr>
              <p:cNvPr id="25" name="Rectangle 3">
                <a:extLst>
                  <a:ext uri="{FF2B5EF4-FFF2-40B4-BE49-F238E27FC236}">
                    <a16:creationId xmlns:a16="http://schemas.microsoft.com/office/drawing/2014/main" id="{1FC05FC5-7494-F44E-9FEE-85D6B45B8C04}"/>
                  </a:ext>
                </a:extLst>
              </p:cNvPr>
              <p:cNvSpPr txBox="1">
                <a:spLocks noRot="1" noChangeArrowheads="1"/>
              </p:cNvSpPr>
              <p:nvPr/>
            </p:nvSpPr>
            <p:spPr>
              <a:xfrm>
                <a:off x="720671" y="4038600"/>
                <a:ext cx="4156127" cy="605439"/>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vi-VN" sz="2400" b="0" dirty="0">
                    <a:solidFill>
                      <a:srgbClr val="0000FF"/>
                    </a:solidFill>
                    <a:cs typeface="Arial"/>
                  </a:rPr>
                  <a:t>     </a:t>
                </a:r>
                <a14:m>
                  <m:oMath xmlns:m="http://schemas.openxmlformats.org/officeDocument/2006/math">
                    <m:r>
                      <a:rPr lang="vi-VN" sz="2400" b="0" i="1" smtClean="0">
                        <a:solidFill>
                          <a:srgbClr val="0000FF"/>
                        </a:solidFill>
                        <a:latin typeface="Cambria Math" panose="02040503050406030204" pitchFamily="18" charset="0"/>
                        <a:cs typeface="Arial"/>
                      </a:rPr>
                      <m:t>−2</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a:solidFill>
                              <a:srgbClr val="0000FF"/>
                            </a:solidFill>
                            <a:latin typeface="Cambria Math" panose="02040503050406030204" pitchFamily="18" charset="0"/>
                            <a:cs typeface="Arial"/>
                          </a:rPr>
                          <m:t>     </m:t>
                        </m:r>
                      </m:sub>
                    </m:sSub>
                    <m:r>
                      <a:rPr lang="vi-VN" sz="2400" b="0" i="1" smtClean="0">
                        <a:solidFill>
                          <a:srgbClr val="0000FF"/>
                        </a:solidFill>
                        <a:latin typeface="Cambria Math" panose="02040503050406030204" pitchFamily="18" charset="0"/>
                        <a:cs typeface="Arial"/>
                      </a:rPr>
                      <m:t>        −</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smtClean="0">
                            <a:solidFill>
                              <a:srgbClr val="0000FF"/>
                            </a:solidFill>
                            <a:latin typeface="Cambria Math" panose="02040503050406030204" pitchFamily="18" charset="0"/>
                            <a:cs typeface="Arial"/>
                          </a:rPr>
                          <m:t> </m:t>
                        </m:r>
                        <m:r>
                          <a:rPr lang="vi-VN" sz="2400" i="1">
                            <a:solidFill>
                              <a:srgbClr val="0000FF"/>
                            </a:solidFill>
                            <a:latin typeface="Cambria Math" panose="02040503050406030204" pitchFamily="18" charset="0"/>
                            <a:cs typeface="Arial"/>
                          </a:rPr>
                          <m:t>                      </m:t>
                        </m:r>
                      </m:sub>
                    </m:sSub>
                  </m:oMath>
                </a14:m>
                <a:endParaRPr lang="en-US" sz="2400" dirty="0">
                  <a:latin typeface="Arial"/>
                  <a:cs typeface="Arial"/>
                </a:endParaRPr>
              </a:p>
            </p:txBody>
          </p:sp>
        </mc:Choice>
        <mc:Fallback xmlns="">
          <p:sp>
            <p:nvSpPr>
              <p:cNvPr id="25" name="Rectangle 3">
                <a:extLst>
                  <a:ext uri="{FF2B5EF4-FFF2-40B4-BE49-F238E27FC236}">
                    <a16:creationId xmlns:a16="http://schemas.microsoft.com/office/drawing/2014/main" id="{1FC05FC5-7494-F44E-9FEE-85D6B45B8C04}"/>
                  </a:ext>
                </a:extLst>
              </p:cNvPr>
              <p:cNvSpPr txBox="1">
                <a:spLocks noRot="1" noChangeAspect="1" noMove="1" noResize="1" noEditPoints="1" noAdjustHandles="1" noChangeArrowheads="1" noChangeShapeType="1" noTextEdit="1"/>
              </p:cNvSpPr>
              <p:nvPr/>
            </p:nvSpPr>
            <p:spPr>
              <a:xfrm>
                <a:off x="720671" y="4038600"/>
                <a:ext cx="4156127" cy="605439"/>
              </a:xfrm>
              <a:prstGeom prst="rect">
                <a:avLst/>
              </a:prstGeom>
              <a:blipFill>
                <a:blip r:embed="rId2"/>
                <a:stretch>
                  <a:fillRect b="-12500"/>
                </a:stretch>
              </a:blipFill>
            </p:spPr>
            <p:txBody>
              <a:bodyPr/>
              <a:lstStyle/>
              <a:p>
                <a:r>
                  <a:rPr lang="en-VN">
                    <a:noFill/>
                  </a:rPr>
                  <a:t> </a:t>
                </a:r>
              </a:p>
            </p:txBody>
          </p:sp>
        </mc:Fallback>
      </mc:AlternateContent>
      <p:cxnSp>
        <p:nvCxnSpPr>
          <p:cNvPr id="3" name="Straight Arrow Connector 2">
            <a:extLst>
              <a:ext uri="{FF2B5EF4-FFF2-40B4-BE49-F238E27FC236}">
                <a16:creationId xmlns:a16="http://schemas.microsoft.com/office/drawing/2014/main" id="{C202B87C-9C59-7346-8371-99A95526B7D8}"/>
              </a:ext>
            </a:extLst>
          </p:cNvPr>
          <p:cNvCxnSpPr/>
          <p:nvPr/>
        </p:nvCxnSpPr>
        <p:spPr>
          <a:xfrm>
            <a:off x="838200" y="4038600"/>
            <a:ext cx="762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ADA5AD0-7BFA-984A-A3C0-3BBE1944EA9F}"/>
              </a:ext>
            </a:extLst>
          </p:cNvPr>
          <p:cNvCxnSpPr/>
          <p:nvPr/>
        </p:nvCxnSpPr>
        <p:spPr>
          <a:xfrm flipV="1">
            <a:off x="4572000" y="2667000"/>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DC4E2D-CA61-344D-80D1-48FFCA947654}"/>
              </a:ext>
            </a:extLst>
          </p:cNvPr>
          <p:cNvCxnSpPr/>
          <p:nvPr/>
        </p:nvCxnSpPr>
        <p:spPr>
          <a:xfrm flipV="1">
            <a:off x="6096000" y="2667000"/>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4B914D-2B70-6E4E-9139-CF3D66EB1644}"/>
              </a:ext>
            </a:extLst>
          </p:cNvPr>
          <p:cNvCxnSpPr/>
          <p:nvPr/>
        </p:nvCxnSpPr>
        <p:spPr>
          <a:xfrm flipV="1">
            <a:off x="7620000" y="2667000"/>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236ACE-8930-8347-BC76-D816C69EC574}"/>
              </a:ext>
            </a:extLst>
          </p:cNvPr>
          <p:cNvCxnSpPr/>
          <p:nvPr/>
        </p:nvCxnSpPr>
        <p:spPr>
          <a:xfrm flipV="1">
            <a:off x="3124200" y="2667000"/>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40D864A-B393-F94B-BC6F-5B36BE0FCFA4}"/>
              </a:ext>
            </a:extLst>
          </p:cNvPr>
          <p:cNvCxnSpPr/>
          <p:nvPr/>
        </p:nvCxnSpPr>
        <p:spPr>
          <a:xfrm flipV="1">
            <a:off x="1600200" y="2667000"/>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1459A978-B3B4-144C-952A-5156F26A4162}"/>
                  </a:ext>
                </a:extLst>
              </p:cNvPr>
              <p:cNvSpPr txBox="1">
                <a:spLocks noRot="1" noChangeArrowheads="1"/>
              </p:cNvSpPr>
              <p:nvPr/>
            </p:nvSpPr>
            <p:spPr>
              <a:xfrm>
                <a:off x="3941737" y="4030562"/>
                <a:ext cx="5202261" cy="605439"/>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vi-VN" sz="2400" b="0" dirty="0">
                    <a:solidFill>
                      <a:srgbClr val="0000FF"/>
                    </a:solidFill>
                    <a:cs typeface="Arial"/>
                  </a:rPr>
                  <a:t>     </a:t>
                </a:r>
                <a14:m>
                  <m:oMath xmlns:m="http://schemas.openxmlformats.org/officeDocument/2006/math">
                    <m:r>
                      <a:rPr lang="vi-VN" sz="2400" b="0" i="0" smtClean="0">
                        <a:solidFill>
                          <a:srgbClr val="0000FF"/>
                        </a:solidFill>
                        <a:latin typeface="Cambria Math" panose="02040503050406030204" pitchFamily="18" charset="0"/>
                        <a:cs typeface="Arial"/>
                      </a:rPr>
                      <m:t>0            </m:t>
                    </m:r>
                    <m:r>
                      <a:rPr lang="vi-VN" sz="2400" b="0" i="1" smtClean="0">
                        <a:solidFill>
                          <a:srgbClr val="0000FF"/>
                        </a:solidFill>
                        <a:latin typeface="Cambria Math" panose="02040503050406030204" pitchFamily="18" charset="0"/>
                        <a:cs typeface="Arial"/>
                      </a:rPr>
                      <m:t>        </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a:solidFill>
                              <a:srgbClr val="0000FF"/>
                            </a:solidFill>
                            <a:latin typeface="Cambria Math" panose="02040503050406030204" pitchFamily="18" charset="0"/>
                            <a:cs typeface="Arial"/>
                          </a:rPr>
                          <m:t>     </m:t>
                        </m:r>
                      </m:sub>
                    </m:sSub>
                    <m:r>
                      <a:rPr lang="vi-VN" sz="2400" b="0" i="1" smtClean="0">
                        <a:solidFill>
                          <a:srgbClr val="0000FF"/>
                        </a:solidFill>
                        <a:latin typeface="Cambria Math" panose="02040503050406030204" pitchFamily="18" charset="0"/>
                        <a:cs typeface="Arial"/>
                      </a:rPr>
                      <m:t>             2</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smtClean="0">
                            <a:solidFill>
                              <a:srgbClr val="0000FF"/>
                            </a:solidFill>
                            <a:latin typeface="Cambria Math" panose="02040503050406030204" pitchFamily="18" charset="0"/>
                            <a:cs typeface="Arial"/>
                          </a:rPr>
                          <m:t> </m:t>
                        </m:r>
                        <m:r>
                          <a:rPr lang="vi-VN" sz="2400" i="1">
                            <a:solidFill>
                              <a:srgbClr val="0000FF"/>
                            </a:solidFill>
                            <a:latin typeface="Cambria Math" panose="02040503050406030204" pitchFamily="18" charset="0"/>
                            <a:cs typeface="Arial"/>
                          </a:rPr>
                          <m:t>                      </m:t>
                        </m:r>
                      </m:sub>
                    </m:sSub>
                  </m:oMath>
                </a14:m>
                <a:endParaRPr lang="en-US" sz="2400" dirty="0">
                  <a:latin typeface="Arial"/>
                  <a:cs typeface="Arial"/>
                </a:endParaRPr>
              </a:p>
            </p:txBody>
          </p:sp>
        </mc:Choice>
        <mc:Fallback xmlns="">
          <p:sp>
            <p:nvSpPr>
              <p:cNvPr id="15" name="Rectangle 3">
                <a:extLst>
                  <a:ext uri="{FF2B5EF4-FFF2-40B4-BE49-F238E27FC236}">
                    <a16:creationId xmlns:a16="http://schemas.microsoft.com/office/drawing/2014/main" id="{1459A978-B3B4-144C-952A-5156F26A4162}"/>
                  </a:ext>
                </a:extLst>
              </p:cNvPr>
              <p:cNvSpPr txBox="1">
                <a:spLocks noRot="1" noChangeAspect="1" noMove="1" noResize="1" noEditPoints="1" noAdjustHandles="1" noChangeArrowheads="1" noChangeShapeType="1" noTextEdit="1"/>
              </p:cNvSpPr>
              <p:nvPr/>
            </p:nvSpPr>
            <p:spPr>
              <a:xfrm>
                <a:off x="3941737" y="4030562"/>
                <a:ext cx="5202261" cy="605439"/>
              </a:xfrm>
              <a:prstGeom prst="rect">
                <a:avLst/>
              </a:prstGeom>
              <a:blipFill>
                <a:blip r:embed="rId3"/>
                <a:stretch>
                  <a:fillRect b="-14583"/>
                </a:stretch>
              </a:blipFill>
            </p:spPr>
            <p:txBody>
              <a:bodyPr/>
              <a:lstStyle/>
              <a:p>
                <a:r>
                  <a:rPr lang="en-VN">
                    <a:noFill/>
                  </a:rPr>
                  <a:t> </a:t>
                </a:r>
              </a:p>
            </p:txBody>
          </p:sp>
        </mc:Fallback>
      </mc:AlternateContent>
    </p:spTree>
    <p:extLst>
      <p:ext uri="{BB962C8B-B14F-4D97-AF65-F5344CB8AC3E}">
        <p14:creationId xmlns:p14="http://schemas.microsoft.com/office/powerpoint/2010/main" val="31682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F22CBD-2E2F-6147-B906-79E0C87F7DCB}"/>
              </a:ext>
            </a:extLst>
          </p:cNvPr>
          <p:cNvSpPr>
            <a:spLocks noGrp="1"/>
          </p:cNvSpPr>
          <p:nvPr>
            <p:ph type="sldNum" sz="quarter" idx="12"/>
          </p:nvPr>
        </p:nvSpPr>
        <p:spPr/>
        <p:txBody>
          <a:bodyPr/>
          <a:lstStyle/>
          <a:p>
            <a:pPr>
              <a:defRPr/>
            </a:pPr>
            <a:fld id="{8F79B56F-414F-497C-A173-5E18EF009D13}" type="slidenum">
              <a:rPr lang="vi-VN" smtClean="0"/>
              <a:pPr>
                <a:defRPr/>
              </a:pPr>
              <a:t>19</a:t>
            </a:fld>
            <a:endParaRPr lang="vi-VN"/>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66510E60-88F8-8D45-89A4-9100BCDC3C30}"/>
                  </a:ext>
                </a:extLst>
              </p:cNvPr>
              <p:cNvSpPr txBox="1">
                <a:spLocks noRot="1" noChangeArrowheads="1"/>
              </p:cNvSpPr>
              <p:nvPr/>
            </p:nvSpPr>
            <p:spPr>
              <a:xfrm>
                <a:off x="720671" y="3494359"/>
                <a:ext cx="4156127" cy="605439"/>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vi-VN" sz="2400" b="0" dirty="0">
                    <a:solidFill>
                      <a:srgbClr val="0000FF"/>
                    </a:solidFill>
                    <a:cs typeface="Arial"/>
                  </a:rPr>
                  <a:t>     </a:t>
                </a:r>
                <a14:m>
                  <m:oMath xmlns:m="http://schemas.openxmlformats.org/officeDocument/2006/math">
                    <m:r>
                      <a:rPr lang="vi-VN" sz="2400" b="0" i="1" smtClean="0">
                        <a:solidFill>
                          <a:srgbClr val="0000FF"/>
                        </a:solidFill>
                        <a:latin typeface="Cambria Math" panose="02040503050406030204" pitchFamily="18" charset="0"/>
                        <a:cs typeface="Arial"/>
                      </a:rPr>
                      <m:t>−2</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a:solidFill>
                              <a:srgbClr val="0000FF"/>
                            </a:solidFill>
                            <a:latin typeface="Cambria Math" panose="02040503050406030204" pitchFamily="18" charset="0"/>
                            <a:cs typeface="Arial"/>
                          </a:rPr>
                          <m:t>     </m:t>
                        </m:r>
                      </m:sub>
                    </m:sSub>
                    <m:r>
                      <a:rPr lang="vi-VN" sz="2400" b="0" i="1" smtClean="0">
                        <a:solidFill>
                          <a:srgbClr val="0000FF"/>
                        </a:solidFill>
                        <a:latin typeface="Cambria Math" panose="02040503050406030204" pitchFamily="18" charset="0"/>
                        <a:cs typeface="Arial"/>
                      </a:rPr>
                      <m:t>        −</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smtClean="0">
                            <a:solidFill>
                              <a:srgbClr val="0000FF"/>
                            </a:solidFill>
                            <a:latin typeface="Cambria Math" panose="02040503050406030204" pitchFamily="18" charset="0"/>
                            <a:cs typeface="Arial"/>
                          </a:rPr>
                          <m:t> </m:t>
                        </m:r>
                        <m:r>
                          <a:rPr lang="vi-VN" sz="2400" i="1">
                            <a:solidFill>
                              <a:srgbClr val="0000FF"/>
                            </a:solidFill>
                            <a:latin typeface="Cambria Math" panose="02040503050406030204" pitchFamily="18" charset="0"/>
                            <a:cs typeface="Arial"/>
                          </a:rPr>
                          <m:t>                      </m:t>
                        </m:r>
                      </m:sub>
                    </m:sSub>
                  </m:oMath>
                </a14:m>
                <a:endParaRPr lang="en-US" sz="2400" dirty="0">
                  <a:latin typeface="Arial"/>
                  <a:cs typeface="Arial"/>
                </a:endParaRPr>
              </a:p>
            </p:txBody>
          </p:sp>
        </mc:Choice>
        <mc:Fallback xmlns="">
          <p:sp>
            <p:nvSpPr>
              <p:cNvPr id="7" name="Rectangle 3">
                <a:extLst>
                  <a:ext uri="{FF2B5EF4-FFF2-40B4-BE49-F238E27FC236}">
                    <a16:creationId xmlns:a16="http://schemas.microsoft.com/office/drawing/2014/main" id="{66510E60-88F8-8D45-89A4-9100BCDC3C30}"/>
                  </a:ext>
                </a:extLst>
              </p:cNvPr>
              <p:cNvSpPr txBox="1">
                <a:spLocks noRot="1" noChangeAspect="1" noMove="1" noResize="1" noEditPoints="1" noAdjustHandles="1" noChangeArrowheads="1" noChangeShapeType="1" noTextEdit="1"/>
              </p:cNvSpPr>
              <p:nvPr/>
            </p:nvSpPr>
            <p:spPr>
              <a:xfrm>
                <a:off x="720671" y="3494359"/>
                <a:ext cx="4156127" cy="605439"/>
              </a:xfrm>
              <a:prstGeom prst="rect">
                <a:avLst/>
              </a:prstGeom>
              <a:blipFill>
                <a:blip r:embed="rId2"/>
                <a:stretch>
                  <a:fillRect b="-10204"/>
                </a:stretch>
              </a:blipFill>
            </p:spPr>
            <p:txBody>
              <a:bodyPr/>
              <a:lstStyle/>
              <a:p>
                <a:r>
                  <a:rPr lang="en-VN">
                    <a:noFill/>
                  </a:rPr>
                  <a:t> </a:t>
                </a:r>
              </a:p>
            </p:txBody>
          </p:sp>
        </mc:Fallback>
      </mc:AlternateContent>
      <p:cxnSp>
        <p:nvCxnSpPr>
          <p:cNvPr id="8" name="Straight Arrow Connector 7">
            <a:extLst>
              <a:ext uri="{FF2B5EF4-FFF2-40B4-BE49-F238E27FC236}">
                <a16:creationId xmlns:a16="http://schemas.microsoft.com/office/drawing/2014/main" id="{1473C16E-FE8D-AF4E-ADDA-ACCB4807176D}"/>
              </a:ext>
            </a:extLst>
          </p:cNvPr>
          <p:cNvCxnSpPr/>
          <p:nvPr/>
        </p:nvCxnSpPr>
        <p:spPr>
          <a:xfrm>
            <a:off x="838200" y="3494359"/>
            <a:ext cx="762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F9C6631-0B5A-CE40-929F-73617E4F43A5}"/>
              </a:ext>
            </a:extLst>
          </p:cNvPr>
          <p:cNvCxnSpPr/>
          <p:nvPr/>
        </p:nvCxnSpPr>
        <p:spPr>
          <a:xfrm flipV="1">
            <a:off x="4572000" y="2122759"/>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0700AD-C8B1-9F4E-AB16-B137D3B0EDBA}"/>
              </a:ext>
            </a:extLst>
          </p:cNvPr>
          <p:cNvCxnSpPr/>
          <p:nvPr/>
        </p:nvCxnSpPr>
        <p:spPr>
          <a:xfrm flipV="1">
            <a:off x="6096000" y="2122759"/>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88BDCC-1F78-7647-BA84-406037BF624E}"/>
              </a:ext>
            </a:extLst>
          </p:cNvPr>
          <p:cNvCxnSpPr/>
          <p:nvPr/>
        </p:nvCxnSpPr>
        <p:spPr>
          <a:xfrm flipV="1">
            <a:off x="7620000" y="2122759"/>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0E3699-FEF0-7244-9F97-36B960BDD58E}"/>
              </a:ext>
            </a:extLst>
          </p:cNvPr>
          <p:cNvCxnSpPr/>
          <p:nvPr/>
        </p:nvCxnSpPr>
        <p:spPr>
          <a:xfrm flipV="1">
            <a:off x="3124200" y="2122759"/>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D63A20-0EC1-564F-B297-7A97AEC3438E}"/>
              </a:ext>
            </a:extLst>
          </p:cNvPr>
          <p:cNvCxnSpPr/>
          <p:nvPr/>
        </p:nvCxnSpPr>
        <p:spPr>
          <a:xfrm flipV="1">
            <a:off x="1600200" y="2122759"/>
            <a:ext cx="0" cy="137160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1F290432-A570-884C-B615-ADDD7F2C78BF}"/>
                  </a:ext>
                </a:extLst>
              </p:cNvPr>
              <p:cNvSpPr txBox="1">
                <a:spLocks noRot="1" noChangeArrowheads="1"/>
              </p:cNvSpPr>
              <p:nvPr/>
            </p:nvSpPr>
            <p:spPr>
              <a:xfrm>
                <a:off x="3941737" y="3486321"/>
                <a:ext cx="5202261" cy="605439"/>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vi-VN" sz="2400" b="0" dirty="0">
                    <a:solidFill>
                      <a:srgbClr val="0000FF"/>
                    </a:solidFill>
                    <a:cs typeface="Arial"/>
                  </a:rPr>
                  <a:t>     </a:t>
                </a:r>
                <a14:m>
                  <m:oMath xmlns:m="http://schemas.openxmlformats.org/officeDocument/2006/math">
                    <m:r>
                      <a:rPr lang="vi-VN" sz="2400" b="0" i="0" smtClean="0">
                        <a:solidFill>
                          <a:srgbClr val="0000FF"/>
                        </a:solidFill>
                        <a:latin typeface="Cambria Math" panose="02040503050406030204" pitchFamily="18" charset="0"/>
                        <a:cs typeface="Arial"/>
                      </a:rPr>
                      <m:t>0            </m:t>
                    </m:r>
                    <m:r>
                      <a:rPr lang="vi-VN" sz="2400" b="0" i="1" smtClean="0">
                        <a:solidFill>
                          <a:srgbClr val="0000FF"/>
                        </a:solidFill>
                        <a:latin typeface="Cambria Math" panose="02040503050406030204" pitchFamily="18" charset="0"/>
                        <a:cs typeface="Arial"/>
                      </a:rPr>
                      <m:t>        </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a:solidFill>
                              <a:srgbClr val="0000FF"/>
                            </a:solidFill>
                            <a:latin typeface="Cambria Math" panose="02040503050406030204" pitchFamily="18" charset="0"/>
                            <a:cs typeface="Arial"/>
                          </a:rPr>
                          <m:t>     </m:t>
                        </m:r>
                      </m:sub>
                    </m:sSub>
                    <m:r>
                      <a:rPr lang="vi-VN" sz="2400" b="0" i="1" smtClean="0">
                        <a:solidFill>
                          <a:srgbClr val="0000FF"/>
                        </a:solidFill>
                        <a:latin typeface="Cambria Math" panose="02040503050406030204" pitchFamily="18" charset="0"/>
                        <a:cs typeface="Arial"/>
                      </a:rPr>
                      <m:t>             2</m:t>
                    </m:r>
                    <m:sSub>
                      <m:sSubPr>
                        <m:ctrlPr>
                          <a:rPr lang="vi-VN" sz="2400" i="1">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s</m:t>
                        </m:r>
                        <m:r>
                          <a:rPr lang="vi-VN" sz="2400" i="1" smtClean="0">
                            <a:solidFill>
                              <a:srgbClr val="0000FF"/>
                            </a:solidFill>
                            <a:latin typeface="Cambria Math" panose="02040503050406030204" pitchFamily="18" charset="0"/>
                            <a:cs typeface="Arial"/>
                          </a:rPr>
                          <m:t> </m:t>
                        </m:r>
                        <m:r>
                          <a:rPr lang="vi-VN" sz="2400" i="1">
                            <a:solidFill>
                              <a:srgbClr val="0000FF"/>
                            </a:solidFill>
                            <a:latin typeface="Cambria Math" panose="02040503050406030204" pitchFamily="18" charset="0"/>
                            <a:cs typeface="Arial"/>
                          </a:rPr>
                          <m:t>                      </m:t>
                        </m:r>
                      </m:sub>
                    </m:sSub>
                  </m:oMath>
                </a14:m>
                <a:endParaRPr lang="en-US" sz="2400" dirty="0">
                  <a:latin typeface="Arial"/>
                  <a:cs typeface="Arial"/>
                </a:endParaRPr>
              </a:p>
            </p:txBody>
          </p:sp>
        </mc:Choice>
        <mc:Fallback xmlns="">
          <p:sp>
            <p:nvSpPr>
              <p:cNvPr id="14" name="Rectangle 3">
                <a:extLst>
                  <a:ext uri="{FF2B5EF4-FFF2-40B4-BE49-F238E27FC236}">
                    <a16:creationId xmlns:a16="http://schemas.microsoft.com/office/drawing/2014/main" id="{1F290432-A570-884C-B615-ADDD7F2C78BF}"/>
                  </a:ext>
                </a:extLst>
              </p:cNvPr>
              <p:cNvSpPr txBox="1">
                <a:spLocks noRot="1" noChangeAspect="1" noMove="1" noResize="1" noEditPoints="1" noAdjustHandles="1" noChangeArrowheads="1" noChangeShapeType="1" noTextEdit="1"/>
              </p:cNvSpPr>
              <p:nvPr/>
            </p:nvSpPr>
            <p:spPr>
              <a:xfrm>
                <a:off x="3941737" y="3486321"/>
                <a:ext cx="5202261" cy="605439"/>
              </a:xfrm>
              <a:prstGeom prst="rect">
                <a:avLst/>
              </a:prstGeom>
              <a:blipFill>
                <a:blip r:embed="rId3"/>
                <a:stretch>
                  <a:fillRect b="-12245"/>
                </a:stretch>
              </a:blipFill>
            </p:spPr>
            <p:txBody>
              <a:bodyPr/>
              <a:lstStyle/>
              <a:p>
                <a:r>
                  <a:rPr lang="en-VN">
                    <a:noFill/>
                  </a:rPr>
                  <a:t> </a:t>
                </a:r>
              </a:p>
            </p:txBody>
          </p:sp>
        </mc:Fallback>
      </mc:AlternateContent>
      <p:pic>
        <p:nvPicPr>
          <p:cNvPr id="15" name="Picture 14">
            <a:extLst>
              <a:ext uri="{FF2B5EF4-FFF2-40B4-BE49-F238E27FC236}">
                <a16:creationId xmlns:a16="http://schemas.microsoft.com/office/drawing/2014/main" id="{C139A473-191B-2F4D-8BB0-65D3B53460DF}"/>
              </a:ext>
            </a:extLst>
          </p:cNvPr>
          <p:cNvPicPr>
            <a:picLocks noChangeAspect="1"/>
          </p:cNvPicPr>
          <p:nvPr/>
        </p:nvPicPr>
        <p:blipFill>
          <a:blip r:embed="rId4"/>
          <a:stretch>
            <a:fillRect/>
          </a:stretch>
        </p:blipFill>
        <p:spPr>
          <a:xfrm>
            <a:off x="1938144" y="381000"/>
            <a:ext cx="5702300" cy="1651000"/>
          </a:xfrm>
          <a:prstGeom prst="rect">
            <a:avLst/>
          </a:prstGeom>
        </p:spPr>
      </p:pic>
    </p:spTree>
    <p:extLst>
      <p:ext uri="{BB962C8B-B14F-4D97-AF65-F5344CB8AC3E}">
        <p14:creationId xmlns:p14="http://schemas.microsoft.com/office/powerpoint/2010/main" val="267396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a:xfrm>
            <a:off x="301625" y="0"/>
            <a:ext cx="8613775" cy="914400"/>
          </a:xfrm>
        </p:spPr>
        <p:txBody>
          <a:bodyPr rtlCol="0">
            <a:normAutofit/>
          </a:bodyPr>
          <a:lstStyle/>
          <a:p>
            <a:pPr eaLnBrk="1" fontAlgn="auto" hangingPunct="1">
              <a:spcAft>
                <a:spcPts val="0"/>
              </a:spcAft>
              <a:defRPr/>
            </a:pPr>
            <a:r>
              <a:rPr lang="vi-VN" sz="3400" dirty="0">
                <a:solidFill>
                  <a:schemeClr val="tx1"/>
                </a:solidFill>
                <a:latin typeface="Arial"/>
                <a:cs typeface="Arial"/>
              </a:rPr>
              <a:t>Nhắc lại hệ thống thông tin số điển hình</a:t>
            </a:r>
          </a:p>
        </p:txBody>
      </p:sp>
      <p:sp>
        <p:nvSpPr>
          <p:cNvPr id="66563" name="Text Box 4"/>
          <p:cNvSpPr txBox="1">
            <a:spLocks noChangeArrowheads="1"/>
          </p:cNvSpPr>
          <p:nvPr/>
        </p:nvSpPr>
        <p:spPr bwMode="auto">
          <a:xfrm>
            <a:off x="8382000" y="3048000"/>
            <a:ext cx="685800" cy="1676400"/>
          </a:xfrm>
          <a:prstGeom prst="rect">
            <a:avLst/>
          </a:prstGeom>
          <a:noFill/>
          <a:ln w="28575">
            <a:noFill/>
            <a:miter lim="800000"/>
            <a:headEnd/>
            <a:tailEnd/>
          </a:ln>
        </p:spPr>
        <p:txBody>
          <a:bodyPr lIns="36000" rIns="36000"/>
          <a:lstStyle/>
          <a:p>
            <a:pPr algn="ctr"/>
            <a:r>
              <a:rPr lang="vi-VN" sz="2000">
                <a:latin typeface="Times New Roman" pitchFamily="18" charset="0"/>
                <a:cs typeface="Times New Roman" pitchFamily="18" charset="0"/>
              </a:rPr>
              <a:t>Kênh</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thông</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tin</a:t>
            </a:r>
          </a:p>
        </p:txBody>
      </p:sp>
      <p:sp>
        <p:nvSpPr>
          <p:cNvPr id="66564" name="Line 35"/>
          <p:cNvSpPr>
            <a:spLocks noChangeShapeType="1"/>
          </p:cNvSpPr>
          <p:nvPr/>
        </p:nvSpPr>
        <p:spPr bwMode="auto">
          <a:xfrm>
            <a:off x="8229600" y="2895600"/>
            <a:ext cx="0" cy="1925638"/>
          </a:xfrm>
          <a:prstGeom prst="line">
            <a:avLst/>
          </a:prstGeom>
          <a:noFill/>
          <a:ln w="28575">
            <a:solidFill>
              <a:srgbClr val="FF0000"/>
            </a:solidFill>
            <a:round/>
            <a:headEnd/>
            <a:tailEnd/>
          </a:ln>
        </p:spPr>
        <p:txBody>
          <a:bodyPr lIns="36000" rIns="36000"/>
          <a:lstStyle/>
          <a:p>
            <a:endParaRPr lang="en-US">
              <a:latin typeface="Times New Roman" pitchFamily="18" charset="0"/>
              <a:cs typeface="Times New Roman" pitchFamily="18" charset="0"/>
            </a:endParaRPr>
          </a:p>
        </p:txBody>
      </p:sp>
      <p:sp>
        <p:nvSpPr>
          <p:cNvPr id="66565" name="AutoShape 46"/>
          <p:cNvSpPr>
            <a:spLocks noChangeArrowheads="1"/>
          </p:cNvSpPr>
          <p:nvPr/>
        </p:nvSpPr>
        <p:spPr bwMode="auto">
          <a:xfrm>
            <a:off x="8115300" y="3429000"/>
            <a:ext cx="228600" cy="838200"/>
          </a:xfrm>
          <a:prstGeom prst="downArrow">
            <a:avLst>
              <a:gd name="adj1" fmla="val 50000"/>
              <a:gd name="adj2" fmla="val 91667"/>
            </a:avLst>
          </a:prstGeom>
          <a:solidFill>
            <a:srgbClr val="FF0000"/>
          </a:solidFill>
          <a:ln w="28575">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grpSp>
        <p:nvGrpSpPr>
          <p:cNvPr id="2" name="Group 78"/>
          <p:cNvGrpSpPr>
            <a:grpSpLocks/>
          </p:cNvGrpSpPr>
          <p:nvPr/>
        </p:nvGrpSpPr>
        <p:grpSpPr bwMode="auto">
          <a:xfrm>
            <a:off x="152400" y="1814513"/>
            <a:ext cx="8293100" cy="1122363"/>
            <a:chOff x="96" y="1143"/>
            <a:chExt cx="5224" cy="707"/>
          </a:xfrm>
        </p:grpSpPr>
        <p:sp>
          <p:nvSpPr>
            <p:cNvPr id="66608" name="Line 5"/>
            <p:cNvSpPr>
              <a:spLocks noChangeShapeType="1"/>
            </p:cNvSpPr>
            <p:nvPr/>
          </p:nvSpPr>
          <p:spPr bwMode="auto">
            <a:xfrm>
              <a:off x="96" y="1527"/>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9" name="Text Box 6"/>
            <p:cNvSpPr txBox="1">
              <a:spLocks noChangeArrowheads="1"/>
            </p:cNvSpPr>
            <p:nvPr/>
          </p:nvSpPr>
          <p:spPr bwMode="auto">
            <a:xfrm>
              <a:off x="480" y="1247"/>
              <a:ext cx="448" cy="576"/>
            </a:xfrm>
            <a:prstGeom prst="rect">
              <a:avLst/>
            </a:prstGeom>
            <a:solidFill>
              <a:srgbClr val="FFFF00"/>
            </a:solidFill>
            <a:ln w="28575">
              <a:solidFill>
                <a:srgbClr val="FF0000"/>
              </a:solidFill>
              <a:miter lim="800000"/>
              <a:headEnd/>
              <a:tailEnd/>
            </a:ln>
          </p:spPr>
          <p:txBody>
            <a:bodyPr lIns="36000" rIns="36000"/>
            <a:lstStyle/>
            <a:p>
              <a:pPr algn="ctr"/>
              <a:r>
                <a:rPr lang="vi-VN" sz="2300" dirty="0">
                  <a:latin typeface="Times New Roman" pitchFamily="18" charset="0"/>
                  <a:cs typeface="Times New Roman" pitchFamily="18" charset="0"/>
                </a:rPr>
                <a:t>Định dạng</a:t>
              </a:r>
            </a:p>
          </p:txBody>
        </p:sp>
        <p:sp>
          <p:nvSpPr>
            <p:cNvPr id="66610" name="Text Box 7"/>
            <p:cNvSpPr txBox="1">
              <a:spLocks noChangeArrowheads="1"/>
            </p:cNvSpPr>
            <p:nvPr/>
          </p:nvSpPr>
          <p:spPr bwMode="auto">
            <a:xfrm>
              <a:off x="1096" y="1143"/>
              <a:ext cx="539" cy="707"/>
            </a:xfrm>
            <a:prstGeom prst="rect">
              <a:avLst/>
            </a:prstGeom>
            <a:noFill/>
            <a:ln w="28575">
              <a:solidFill>
                <a:srgbClr val="FF0000"/>
              </a:solidFill>
              <a:miter lim="800000"/>
              <a:headEnd/>
              <a:tailEnd/>
            </a:ln>
          </p:spPr>
          <p:txBody>
            <a:bodyPr lIns="36000" rIns="36000"/>
            <a:lstStyle/>
            <a:p>
              <a:pPr algn="ctr"/>
              <a:r>
                <a:rPr lang="vi-VN" sz="2300" dirty="0">
                  <a:latin typeface="Times New Roman" pitchFamily="18" charset="0"/>
                  <a:cs typeface="Times New Roman" pitchFamily="18" charset="0"/>
                </a:rPr>
                <a:t>Mã hóa nguồn</a:t>
              </a:r>
            </a:p>
          </p:txBody>
        </p:sp>
        <p:sp>
          <p:nvSpPr>
            <p:cNvPr id="66611" name="Text Box 8"/>
            <p:cNvSpPr txBox="1">
              <a:spLocks noChangeArrowheads="1"/>
            </p:cNvSpPr>
            <p:nvPr/>
          </p:nvSpPr>
          <p:spPr bwMode="auto">
            <a:xfrm>
              <a:off x="1814" y="1143"/>
              <a:ext cx="449" cy="707"/>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Mật mã hóa</a:t>
              </a:r>
            </a:p>
          </p:txBody>
        </p:sp>
        <p:sp>
          <p:nvSpPr>
            <p:cNvPr id="66612" name="Text Box 9"/>
            <p:cNvSpPr txBox="1">
              <a:spLocks noChangeArrowheads="1"/>
            </p:cNvSpPr>
            <p:nvPr/>
          </p:nvSpPr>
          <p:spPr bwMode="auto">
            <a:xfrm>
              <a:off x="2443" y="1143"/>
              <a:ext cx="449" cy="707"/>
            </a:xfrm>
            <a:prstGeom prst="rect">
              <a:avLst/>
            </a:prstGeom>
            <a:noFill/>
            <a:ln w="28575">
              <a:solidFill>
                <a:srgbClr val="FF0000"/>
              </a:solidFill>
              <a:miter lim="800000"/>
              <a:headEnd/>
              <a:tailEnd/>
            </a:ln>
          </p:spPr>
          <p:txBody>
            <a:bodyPr lIns="36000" rIns="36000"/>
            <a:lstStyle>
              <a:defPPr>
                <a:defRPr lang="en-US"/>
              </a:defPPr>
              <a:lvl1pPr algn="ctr">
                <a:defRPr sz="2400">
                  <a:latin typeface="Times New Roman" pitchFamily="18" charset="0"/>
                  <a:cs typeface="Times New Roman" pitchFamily="18" charset="0"/>
                </a:defRPr>
              </a:lvl1pPr>
            </a:lstStyle>
            <a:p>
              <a:r>
                <a:rPr lang="vi-VN" dirty="0"/>
                <a:t>Mã hóa kênh</a:t>
              </a:r>
            </a:p>
          </p:txBody>
        </p:sp>
        <p:sp>
          <p:nvSpPr>
            <p:cNvPr id="66613" name="Text Box 10"/>
            <p:cNvSpPr txBox="1">
              <a:spLocks noChangeArrowheads="1"/>
            </p:cNvSpPr>
            <p:nvPr/>
          </p:nvSpPr>
          <p:spPr bwMode="auto">
            <a:xfrm>
              <a:off x="3072" y="1248"/>
              <a:ext cx="539" cy="505"/>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Ghép kênh</a:t>
              </a:r>
            </a:p>
          </p:txBody>
        </p:sp>
        <p:sp>
          <p:nvSpPr>
            <p:cNvPr id="66614" name="Text Box 11"/>
            <p:cNvSpPr txBox="1">
              <a:spLocks noChangeArrowheads="1"/>
            </p:cNvSpPr>
            <p:nvPr/>
          </p:nvSpPr>
          <p:spPr bwMode="auto">
            <a:xfrm>
              <a:off x="3792" y="1239"/>
              <a:ext cx="449" cy="505"/>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Điều chế</a:t>
              </a:r>
            </a:p>
          </p:txBody>
        </p:sp>
        <p:sp>
          <p:nvSpPr>
            <p:cNvPr id="66615" name="Text Box 12"/>
            <p:cNvSpPr txBox="1">
              <a:spLocks noChangeArrowheads="1"/>
            </p:cNvSpPr>
            <p:nvPr/>
          </p:nvSpPr>
          <p:spPr bwMode="auto">
            <a:xfrm>
              <a:off x="4416" y="1143"/>
              <a:ext cx="449" cy="707"/>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Đa truy cập</a:t>
              </a:r>
            </a:p>
          </p:txBody>
        </p:sp>
        <p:sp>
          <p:nvSpPr>
            <p:cNvPr id="66616" name="Line 13"/>
            <p:cNvSpPr>
              <a:spLocks noChangeShapeType="1"/>
            </p:cNvSpPr>
            <p:nvPr/>
          </p:nvSpPr>
          <p:spPr bwMode="auto">
            <a:xfrm>
              <a:off x="916"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7" name="Line 14"/>
            <p:cNvSpPr>
              <a:spLocks noChangeShapeType="1"/>
            </p:cNvSpPr>
            <p:nvPr/>
          </p:nvSpPr>
          <p:spPr bwMode="auto">
            <a:xfrm>
              <a:off x="1635" y="154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8" name="Line 15"/>
            <p:cNvSpPr>
              <a:spLocks noChangeShapeType="1"/>
            </p:cNvSpPr>
            <p:nvPr/>
          </p:nvSpPr>
          <p:spPr bwMode="auto">
            <a:xfrm>
              <a:off x="2263"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9" name="Line 16"/>
            <p:cNvSpPr>
              <a:spLocks noChangeShapeType="1"/>
            </p:cNvSpPr>
            <p:nvPr/>
          </p:nvSpPr>
          <p:spPr bwMode="auto">
            <a:xfrm>
              <a:off x="2892" y="1345"/>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0" name="Line 17"/>
            <p:cNvSpPr>
              <a:spLocks noChangeShapeType="1"/>
            </p:cNvSpPr>
            <p:nvPr/>
          </p:nvSpPr>
          <p:spPr bwMode="auto">
            <a:xfrm>
              <a:off x="3610" y="150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1" name="Line 18"/>
            <p:cNvSpPr>
              <a:spLocks noChangeShapeType="1"/>
            </p:cNvSpPr>
            <p:nvPr/>
          </p:nvSpPr>
          <p:spPr bwMode="auto">
            <a:xfrm>
              <a:off x="4238" y="150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2" name="Line 19"/>
            <p:cNvSpPr>
              <a:spLocks noChangeShapeType="1"/>
            </p:cNvSpPr>
            <p:nvPr/>
          </p:nvSpPr>
          <p:spPr bwMode="auto">
            <a:xfrm>
              <a:off x="4856" y="1519"/>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3" name="Line 20"/>
            <p:cNvSpPr>
              <a:spLocks noChangeShapeType="1"/>
            </p:cNvSpPr>
            <p:nvPr/>
          </p:nvSpPr>
          <p:spPr bwMode="auto">
            <a:xfrm>
              <a:off x="2976" y="151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4" name="Line 21"/>
            <p:cNvSpPr>
              <a:spLocks noChangeShapeType="1"/>
            </p:cNvSpPr>
            <p:nvPr/>
          </p:nvSpPr>
          <p:spPr bwMode="auto">
            <a:xfrm>
              <a:off x="2976" y="167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8" name="Text Box 57"/>
            <p:cNvSpPr txBox="1">
              <a:spLocks noChangeArrowheads="1"/>
            </p:cNvSpPr>
            <p:nvPr/>
          </p:nvSpPr>
          <p:spPr bwMode="auto">
            <a:xfrm>
              <a:off x="5032" y="1199"/>
              <a:ext cx="288" cy="624"/>
            </a:xfrm>
            <a:prstGeom prst="rect">
              <a:avLst/>
            </a:prstGeom>
            <a:noFill/>
            <a:ln w="28575">
              <a:solidFill>
                <a:srgbClr val="FF0000"/>
              </a:solidFill>
              <a:miter lim="800000"/>
              <a:headEnd/>
              <a:tailEnd/>
            </a:ln>
          </p:spPr>
          <p:txBody>
            <a:bodyPr lIns="36000" rIns="36000"/>
            <a:lstStyle/>
            <a:p>
              <a:pPr algn="ctr"/>
              <a:r>
                <a:rPr lang="vi-VN" sz="2000" dirty="0">
                  <a:latin typeface="Times New Roman" pitchFamily="18" charset="0"/>
                  <a:cs typeface="Times New Roman" pitchFamily="18" charset="0"/>
                </a:rPr>
                <a:t>X</a:t>
              </a:r>
            </a:p>
            <a:p>
              <a:pPr algn="ctr"/>
              <a:r>
                <a:rPr lang="vi-VN" sz="2000" dirty="0">
                  <a:latin typeface="Times New Roman" pitchFamily="18" charset="0"/>
                  <a:cs typeface="Times New Roman" pitchFamily="18" charset="0"/>
                </a:rPr>
                <a:t>M</a:t>
              </a:r>
            </a:p>
            <a:p>
              <a:pPr algn="ctr"/>
              <a:r>
                <a:rPr lang="vi-VN" sz="2000" dirty="0">
                  <a:latin typeface="Times New Roman" pitchFamily="18" charset="0"/>
                  <a:cs typeface="Times New Roman" pitchFamily="18" charset="0"/>
                </a:rPr>
                <a:t>T</a:t>
              </a:r>
            </a:p>
          </p:txBody>
        </p:sp>
      </p:grpSp>
      <p:grpSp>
        <p:nvGrpSpPr>
          <p:cNvPr id="3" name="Group 79"/>
          <p:cNvGrpSpPr>
            <a:grpSpLocks/>
          </p:cNvGrpSpPr>
          <p:nvPr/>
        </p:nvGrpSpPr>
        <p:grpSpPr bwMode="auto">
          <a:xfrm>
            <a:off x="146050" y="4733927"/>
            <a:ext cx="8312150" cy="1122363"/>
            <a:chOff x="92" y="2982"/>
            <a:chExt cx="5236" cy="707"/>
          </a:xfrm>
        </p:grpSpPr>
        <p:sp>
          <p:nvSpPr>
            <p:cNvPr id="66587" name="Text Box 23"/>
            <p:cNvSpPr txBox="1">
              <a:spLocks noChangeArrowheads="1"/>
            </p:cNvSpPr>
            <p:nvPr/>
          </p:nvSpPr>
          <p:spPr bwMode="auto">
            <a:xfrm>
              <a:off x="472" y="3065"/>
              <a:ext cx="448" cy="576"/>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Định dạng</a:t>
              </a:r>
            </a:p>
          </p:txBody>
        </p:sp>
        <p:sp>
          <p:nvSpPr>
            <p:cNvPr id="66588" name="Text Box 24"/>
            <p:cNvSpPr txBox="1">
              <a:spLocks noChangeArrowheads="1"/>
            </p:cNvSpPr>
            <p:nvPr/>
          </p:nvSpPr>
          <p:spPr bwMode="auto">
            <a:xfrm>
              <a:off x="1096" y="2982"/>
              <a:ext cx="539" cy="707"/>
            </a:xfrm>
            <a:prstGeom prst="rect">
              <a:avLst/>
            </a:prstGeom>
            <a:noFill/>
            <a:ln w="28575">
              <a:solidFill>
                <a:srgbClr val="FF0000"/>
              </a:solidFill>
              <a:miter lim="800000"/>
              <a:headEnd/>
              <a:tailEnd/>
            </a:ln>
          </p:spPr>
          <p:txBody>
            <a:bodyPr lIns="36000" rIns="36000"/>
            <a:lstStyle/>
            <a:p>
              <a:pPr algn="ctr"/>
              <a:r>
                <a:rPr lang="vi-VN" sz="2300">
                  <a:latin typeface="Times New Roman" pitchFamily="18" charset="0"/>
                  <a:cs typeface="Times New Roman" pitchFamily="18" charset="0"/>
                </a:rPr>
                <a:t>Giải mã nguồn</a:t>
              </a:r>
            </a:p>
          </p:txBody>
        </p:sp>
        <p:sp>
          <p:nvSpPr>
            <p:cNvPr id="66589" name="Text Box 25"/>
            <p:cNvSpPr txBox="1">
              <a:spLocks noChangeArrowheads="1"/>
            </p:cNvSpPr>
            <p:nvPr/>
          </p:nvSpPr>
          <p:spPr bwMode="auto">
            <a:xfrm>
              <a:off x="1814"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Giảimật mã</a:t>
              </a:r>
            </a:p>
          </p:txBody>
        </p:sp>
        <p:sp>
          <p:nvSpPr>
            <p:cNvPr id="66590" name="Text Box 26"/>
            <p:cNvSpPr txBox="1">
              <a:spLocks noChangeArrowheads="1"/>
            </p:cNvSpPr>
            <p:nvPr/>
          </p:nvSpPr>
          <p:spPr bwMode="auto">
            <a:xfrm>
              <a:off x="2443"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Giảimã kênh</a:t>
              </a:r>
            </a:p>
          </p:txBody>
        </p:sp>
        <p:sp>
          <p:nvSpPr>
            <p:cNvPr id="66591" name="Text Box 27"/>
            <p:cNvSpPr txBox="1">
              <a:spLocks noChangeArrowheads="1"/>
            </p:cNvSpPr>
            <p:nvPr/>
          </p:nvSpPr>
          <p:spPr bwMode="auto">
            <a:xfrm>
              <a:off x="3071" y="3083"/>
              <a:ext cx="539" cy="505"/>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Tách kênh</a:t>
              </a:r>
            </a:p>
          </p:txBody>
        </p:sp>
        <p:sp>
          <p:nvSpPr>
            <p:cNvPr id="66592" name="Text Box 28"/>
            <p:cNvSpPr txBox="1">
              <a:spLocks noChangeArrowheads="1"/>
            </p:cNvSpPr>
            <p:nvPr/>
          </p:nvSpPr>
          <p:spPr bwMode="auto">
            <a:xfrm>
              <a:off x="3789"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 điều chế</a:t>
              </a:r>
            </a:p>
          </p:txBody>
        </p:sp>
        <p:sp>
          <p:nvSpPr>
            <p:cNvPr id="66593" name="Text Box 29"/>
            <p:cNvSpPr txBox="1">
              <a:spLocks noChangeArrowheads="1"/>
            </p:cNvSpPr>
            <p:nvPr/>
          </p:nvSpPr>
          <p:spPr bwMode="auto">
            <a:xfrm>
              <a:off x="4427"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 truy cập</a:t>
              </a:r>
            </a:p>
          </p:txBody>
        </p:sp>
        <p:sp>
          <p:nvSpPr>
            <p:cNvPr id="66594" name="Line 30"/>
            <p:cNvSpPr>
              <a:spLocks noChangeShapeType="1"/>
            </p:cNvSpPr>
            <p:nvPr/>
          </p:nvSpPr>
          <p:spPr bwMode="auto">
            <a:xfrm rot="10800000">
              <a:off x="4880"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5" name="Line 31"/>
            <p:cNvSpPr>
              <a:spLocks noChangeShapeType="1"/>
            </p:cNvSpPr>
            <p:nvPr/>
          </p:nvSpPr>
          <p:spPr bwMode="auto">
            <a:xfrm flipH="1">
              <a:off x="2976" y="3353"/>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6" name="Line 32"/>
            <p:cNvSpPr>
              <a:spLocks noChangeShapeType="1"/>
            </p:cNvSpPr>
            <p:nvPr/>
          </p:nvSpPr>
          <p:spPr bwMode="auto">
            <a:xfrm rot="10800000">
              <a:off x="4238" y="3346"/>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7" name="Line 33"/>
            <p:cNvSpPr>
              <a:spLocks noChangeShapeType="1"/>
            </p:cNvSpPr>
            <p:nvPr/>
          </p:nvSpPr>
          <p:spPr bwMode="auto">
            <a:xfrm rot="10800000">
              <a:off x="1632"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8" name="Line 34"/>
            <p:cNvSpPr>
              <a:spLocks noChangeShapeType="1"/>
            </p:cNvSpPr>
            <p:nvPr/>
          </p:nvSpPr>
          <p:spPr bwMode="auto">
            <a:xfrm rot="10800000">
              <a:off x="2256"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9" name="Line 36"/>
            <p:cNvSpPr>
              <a:spLocks noChangeShapeType="1"/>
            </p:cNvSpPr>
            <p:nvPr/>
          </p:nvSpPr>
          <p:spPr bwMode="auto">
            <a:xfrm rot="10800000">
              <a:off x="2892" y="3184"/>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0" name="Line 38"/>
            <p:cNvSpPr>
              <a:spLocks noChangeShapeType="1"/>
            </p:cNvSpPr>
            <p:nvPr/>
          </p:nvSpPr>
          <p:spPr bwMode="auto">
            <a:xfrm flipH="1">
              <a:off x="2976" y="3497"/>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1" name="Line 39"/>
            <p:cNvSpPr>
              <a:spLocks noChangeShapeType="1"/>
            </p:cNvSpPr>
            <p:nvPr/>
          </p:nvSpPr>
          <p:spPr bwMode="auto">
            <a:xfrm rot="10800000">
              <a:off x="912"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2" name="Line 40"/>
            <p:cNvSpPr>
              <a:spLocks noChangeShapeType="1"/>
            </p:cNvSpPr>
            <p:nvPr/>
          </p:nvSpPr>
          <p:spPr bwMode="auto">
            <a:xfrm rot="10800000">
              <a:off x="92" y="3353"/>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3" name="Line 41"/>
            <p:cNvSpPr>
              <a:spLocks noChangeShapeType="1"/>
            </p:cNvSpPr>
            <p:nvPr/>
          </p:nvSpPr>
          <p:spPr bwMode="auto">
            <a:xfrm rot="10800000">
              <a:off x="3610" y="3346"/>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7" name="Text Box 58"/>
            <p:cNvSpPr txBox="1">
              <a:spLocks noChangeArrowheads="1"/>
            </p:cNvSpPr>
            <p:nvPr/>
          </p:nvSpPr>
          <p:spPr bwMode="auto">
            <a:xfrm>
              <a:off x="5040" y="3033"/>
              <a:ext cx="288" cy="624"/>
            </a:xfrm>
            <a:prstGeom prst="rect">
              <a:avLst/>
            </a:prstGeom>
            <a:noFill/>
            <a:ln w="28575">
              <a:solidFill>
                <a:srgbClr val="FF0000"/>
              </a:solidFill>
              <a:miter lim="800000"/>
              <a:headEnd/>
              <a:tailEnd/>
            </a:ln>
          </p:spPr>
          <p:txBody>
            <a:bodyPr lIns="36000" rIns="36000"/>
            <a:lstStyle/>
            <a:p>
              <a:pPr algn="ctr"/>
              <a:r>
                <a:rPr lang="vi-VN" sz="2000">
                  <a:latin typeface="Times New Roman" pitchFamily="18" charset="0"/>
                  <a:cs typeface="Times New Roman" pitchFamily="18" charset="0"/>
                </a:rPr>
                <a:t>R</a:t>
              </a:r>
            </a:p>
            <a:p>
              <a:pPr algn="ctr"/>
              <a:r>
                <a:rPr lang="vi-VN" sz="2000">
                  <a:latin typeface="Times New Roman" pitchFamily="18" charset="0"/>
                  <a:cs typeface="Times New Roman" pitchFamily="18" charset="0"/>
                </a:rPr>
                <a:t>C</a:t>
              </a:r>
            </a:p>
            <a:p>
              <a:pPr algn="ctr"/>
              <a:r>
                <a:rPr lang="vi-VN" sz="2000">
                  <a:latin typeface="Times New Roman" pitchFamily="18" charset="0"/>
                  <a:cs typeface="Times New Roman" pitchFamily="18" charset="0"/>
                </a:rPr>
                <a:t>V</a:t>
              </a:r>
            </a:p>
          </p:txBody>
        </p:sp>
      </p:grpSp>
      <p:sp>
        <p:nvSpPr>
          <p:cNvPr id="66568" name="Text Box 59"/>
          <p:cNvSpPr txBox="1">
            <a:spLocks noChangeArrowheads="1"/>
          </p:cNvSpPr>
          <p:nvPr/>
        </p:nvSpPr>
        <p:spPr bwMode="auto">
          <a:xfrm>
            <a:off x="3810000" y="3389313"/>
            <a:ext cx="855663" cy="80168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Đồng bộ</a:t>
            </a:r>
          </a:p>
        </p:txBody>
      </p:sp>
      <p:grpSp>
        <p:nvGrpSpPr>
          <p:cNvPr id="4" name="Group 68"/>
          <p:cNvGrpSpPr>
            <a:grpSpLocks/>
          </p:cNvGrpSpPr>
          <p:nvPr/>
        </p:nvGrpSpPr>
        <p:grpSpPr bwMode="auto">
          <a:xfrm>
            <a:off x="1219200" y="2819400"/>
            <a:ext cx="6934200" cy="533400"/>
            <a:chOff x="768" y="1776"/>
            <a:chExt cx="4368" cy="336"/>
          </a:xfrm>
        </p:grpSpPr>
        <p:sp>
          <p:nvSpPr>
            <p:cNvPr id="66579" name="Line 6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0" name="Line 6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1" name="Line 6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2" name="Line 6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3" name="Line 6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4" name="Line 65"/>
            <p:cNvSpPr>
              <a:spLocks noChangeShapeType="1"/>
            </p:cNvSpPr>
            <p:nvPr/>
          </p:nvSpPr>
          <p:spPr bwMode="auto">
            <a:xfrm flipV="1">
              <a:off x="2784" y="1776"/>
              <a:ext cx="1248"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5" name="Line 6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6" name="Line 6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grpSp>
        <p:nvGrpSpPr>
          <p:cNvPr id="5" name="Group 69"/>
          <p:cNvGrpSpPr>
            <a:grpSpLocks/>
          </p:cNvGrpSpPr>
          <p:nvPr/>
        </p:nvGrpSpPr>
        <p:grpSpPr bwMode="auto">
          <a:xfrm flipV="1">
            <a:off x="1143000" y="4267200"/>
            <a:ext cx="6934200" cy="533400"/>
            <a:chOff x="768" y="1776"/>
            <a:chExt cx="4368" cy="336"/>
          </a:xfrm>
        </p:grpSpPr>
        <p:sp>
          <p:nvSpPr>
            <p:cNvPr id="66571" name="Line 7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2" name="Line 7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3" name="Line 7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4" name="Line 7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5" name="Line 7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6" name="Line 75"/>
            <p:cNvSpPr>
              <a:spLocks noChangeShapeType="1"/>
            </p:cNvSpPr>
            <p:nvPr/>
          </p:nvSpPr>
          <p:spPr bwMode="auto">
            <a:xfrm flipV="1">
              <a:off x="2784" y="1872"/>
              <a:ext cx="1248"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7" name="Line 7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8" name="Line 7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sp>
        <p:nvSpPr>
          <p:cNvPr id="70" name="Slide Number Placeholder 3"/>
          <p:cNvSpPr>
            <a:spLocks noGrp="1"/>
          </p:cNvSpPr>
          <p:nvPr>
            <p:ph type="sldNum" sz="quarter" idx="12"/>
          </p:nvPr>
        </p:nvSpPr>
        <p:spPr>
          <a:xfrm>
            <a:off x="0" y="914400"/>
            <a:ext cx="533400" cy="244476"/>
          </a:xfrm>
        </p:spPr>
        <p:txBody>
          <a:bodyPr/>
          <a:lstStyle/>
          <a:p>
            <a:fld id="{CDD95983-6AA3-4F6B-98EA-7953A4D4C3D1}" type="slidenum">
              <a:rPr lang="en-US" smtClean="0"/>
              <a:pPr/>
              <a:t>2</a:t>
            </a:fld>
            <a:endParaRPr lang="en-US" dirty="0"/>
          </a:p>
        </p:txBody>
      </p:sp>
    </p:spTree>
    <p:extLst>
      <p:ext uri="{BB962C8B-B14F-4D97-AF65-F5344CB8AC3E}">
        <p14:creationId xmlns:p14="http://schemas.microsoft.com/office/powerpoint/2010/main" val="1438691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3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7"/>
          <p:cNvGrpSpPr>
            <a:grpSpLocks/>
          </p:cNvGrpSpPr>
          <p:nvPr/>
        </p:nvGrpSpPr>
        <p:grpSpPr bwMode="auto">
          <a:xfrm>
            <a:off x="762000" y="2712244"/>
            <a:ext cx="7620000" cy="2652712"/>
            <a:chOff x="576" y="2592"/>
            <a:chExt cx="4800" cy="1671"/>
          </a:xfrm>
        </p:grpSpPr>
        <p:sp>
          <p:nvSpPr>
            <p:cNvPr id="1041" name="Line 8"/>
            <p:cNvSpPr>
              <a:spLocks noChangeShapeType="1"/>
            </p:cNvSpPr>
            <p:nvPr/>
          </p:nvSpPr>
          <p:spPr bwMode="auto">
            <a:xfrm>
              <a:off x="1680" y="3216"/>
              <a:ext cx="2784" cy="0"/>
            </a:xfrm>
            <a:prstGeom prst="line">
              <a:avLst/>
            </a:prstGeom>
            <a:noFill/>
            <a:ln w="3810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1042" name="AutoShape 9"/>
            <p:cNvSpPr>
              <a:spLocks noChangeArrowheads="1"/>
            </p:cNvSpPr>
            <p:nvPr/>
          </p:nvSpPr>
          <p:spPr bwMode="auto">
            <a:xfrm>
              <a:off x="2736" y="273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3" name="Line 10"/>
            <p:cNvSpPr>
              <a:spLocks noChangeShapeType="1"/>
            </p:cNvSpPr>
            <p:nvPr/>
          </p:nvSpPr>
          <p:spPr bwMode="auto">
            <a:xfrm>
              <a:off x="576" y="3936"/>
              <a:ext cx="4800" cy="0"/>
            </a:xfrm>
            <a:prstGeom prst="line">
              <a:avLst/>
            </a:prstGeom>
            <a:noFill/>
            <a:ln w="3810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1044" name="AutoShape 11"/>
            <p:cNvSpPr>
              <a:spLocks noChangeArrowheads="1"/>
            </p:cNvSpPr>
            <p:nvPr/>
          </p:nvSpPr>
          <p:spPr bwMode="auto">
            <a:xfrm>
              <a:off x="2736" y="345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5" name="AutoShape 12"/>
            <p:cNvSpPr>
              <a:spLocks noChangeArrowheads="1"/>
            </p:cNvSpPr>
            <p:nvPr/>
          </p:nvSpPr>
          <p:spPr bwMode="auto">
            <a:xfrm>
              <a:off x="3552" y="345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6" name="AutoShape 13"/>
            <p:cNvSpPr>
              <a:spLocks noChangeArrowheads="1"/>
            </p:cNvSpPr>
            <p:nvPr/>
          </p:nvSpPr>
          <p:spPr bwMode="auto">
            <a:xfrm>
              <a:off x="1920" y="345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7" name="AutoShape 14"/>
            <p:cNvSpPr>
              <a:spLocks noChangeArrowheads="1"/>
            </p:cNvSpPr>
            <p:nvPr/>
          </p:nvSpPr>
          <p:spPr bwMode="auto">
            <a:xfrm>
              <a:off x="4368" y="345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8" name="AutoShape 15"/>
            <p:cNvSpPr>
              <a:spLocks noChangeArrowheads="1"/>
            </p:cNvSpPr>
            <p:nvPr/>
          </p:nvSpPr>
          <p:spPr bwMode="auto">
            <a:xfrm>
              <a:off x="1104" y="3456"/>
              <a:ext cx="528" cy="480"/>
            </a:xfrm>
            <a:prstGeom prst="triangle">
              <a:avLst>
                <a:gd name="adj" fmla="val 50000"/>
              </a:avLst>
            </a:prstGeom>
            <a:solidFill>
              <a:schemeClr val="accent1"/>
            </a:solid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1049" name="Line 16"/>
            <p:cNvSpPr>
              <a:spLocks noChangeShapeType="1"/>
            </p:cNvSpPr>
            <p:nvPr/>
          </p:nvSpPr>
          <p:spPr bwMode="auto">
            <a:xfrm>
              <a:off x="3000" y="2592"/>
              <a:ext cx="0" cy="1344"/>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1050" name="Text Box 17"/>
            <p:cNvSpPr txBox="1">
              <a:spLocks noChangeArrowheads="1"/>
            </p:cNvSpPr>
            <p:nvPr/>
          </p:nvSpPr>
          <p:spPr bwMode="auto">
            <a:xfrm>
              <a:off x="1152" y="4032"/>
              <a:ext cx="3792" cy="231"/>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   -2f</a:t>
              </a:r>
              <a:r>
                <a:rPr lang="en-US" baseline="-25000" dirty="0">
                  <a:latin typeface="Times New Roman" pitchFamily="18" charset="0"/>
                  <a:cs typeface="Times New Roman" pitchFamily="18" charset="0"/>
                </a:rPr>
                <a:t>s                   </a:t>
              </a:r>
              <a:r>
                <a:rPr lang="en-US" dirty="0">
                  <a:latin typeface="Times New Roman" pitchFamily="18" charset="0"/>
                  <a:cs typeface="Times New Roman" pitchFamily="18" charset="0"/>
                </a:rPr>
                <a:t> -f</a:t>
              </a:r>
              <a:r>
                <a:rPr lang="en-US" baseline="-25000" dirty="0">
                  <a:latin typeface="Times New Roman" pitchFamily="18" charset="0"/>
                  <a:cs typeface="Times New Roman" pitchFamily="18" charset="0"/>
                </a:rPr>
                <a:t>s</a:t>
              </a:r>
              <a:r>
                <a:rPr lang="en-US" dirty="0">
                  <a:latin typeface="Times New Roman" pitchFamily="18" charset="0"/>
                  <a:cs typeface="Times New Roman" pitchFamily="18" charset="0"/>
                </a:rPr>
                <a:t>           -f</a:t>
              </a:r>
              <a:r>
                <a:rPr lang="vi-VN" baseline="-25000" dirty="0">
                  <a:latin typeface="Times New Roman" pitchFamily="18" charset="0"/>
                  <a:cs typeface="Times New Roman" pitchFamily="18" charset="0"/>
                </a:rPr>
                <a:t>M</a:t>
              </a:r>
              <a:r>
                <a:rPr lang="vi-VN" dirty="0">
                  <a:latin typeface="Times New Roman" pitchFamily="18" charset="0"/>
                  <a:cs typeface="Times New Roman" pitchFamily="18" charset="0"/>
                </a:rPr>
                <a:t>   0     f</a:t>
              </a:r>
              <a:r>
                <a:rPr lang="vi-VN" baseline="-25000" dirty="0">
                  <a:latin typeface="Times New Roman" pitchFamily="18" charset="0"/>
                  <a:cs typeface="Times New Roman" pitchFamily="18" charset="0"/>
                </a:rPr>
                <a:t>M</a:t>
              </a:r>
              <a:r>
                <a:rPr lang="vi-VN"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  f</a:t>
              </a:r>
              <a:r>
                <a:rPr lang="vi-VN" baseline="-25000" dirty="0">
                  <a:latin typeface="Times New Roman" pitchFamily="18" charset="0"/>
                  <a:cs typeface="Times New Roman" pitchFamily="18" charset="0"/>
                </a:rPr>
                <a:t>s</a:t>
              </a:r>
              <a:r>
                <a:rPr lang="vi-VN" dirty="0">
                  <a:latin typeface="Times New Roman" pitchFamily="18" charset="0"/>
                  <a:cs typeface="Times New Roman" pitchFamily="18" charset="0"/>
                </a:rPr>
                <a:t>                 2f</a:t>
              </a:r>
              <a:r>
                <a:rPr lang="vi-VN" baseline="-25000" dirty="0">
                  <a:latin typeface="Times New Roman" pitchFamily="18" charset="0"/>
                  <a:cs typeface="Times New Roman" pitchFamily="18" charset="0"/>
                </a:rPr>
                <a:t>s</a:t>
              </a:r>
              <a:endParaRPr lang="vi-VN" dirty="0">
                <a:latin typeface="Times New Roman" pitchFamily="18" charset="0"/>
                <a:cs typeface="Times New Roman" pitchFamily="18" charset="0"/>
              </a:endParaRPr>
            </a:p>
          </p:txBody>
        </p:sp>
        <p:sp>
          <p:nvSpPr>
            <p:cNvPr id="1051" name="Line 18"/>
            <p:cNvSpPr>
              <a:spLocks noChangeShapeType="1"/>
            </p:cNvSpPr>
            <p:nvPr/>
          </p:nvSpPr>
          <p:spPr bwMode="auto">
            <a:xfrm>
              <a:off x="1384" y="3840"/>
              <a:ext cx="0" cy="144"/>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1052" name="Line 19"/>
            <p:cNvSpPr>
              <a:spLocks noChangeShapeType="1"/>
            </p:cNvSpPr>
            <p:nvPr/>
          </p:nvSpPr>
          <p:spPr bwMode="auto">
            <a:xfrm>
              <a:off x="2192" y="3840"/>
              <a:ext cx="0" cy="144"/>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1053" name="Line 20"/>
            <p:cNvSpPr>
              <a:spLocks noChangeShapeType="1"/>
            </p:cNvSpPr>
            <p:nvPr/>
          </p:nvSpPr>
          <p:spPr bwMode="auto">
            <a:xfrm>
              <a:off x="3824" y="3840"/>
              <a:ext cx="0" cy="144"/>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1054" name="Line 21"/>
            <p:cNvSpPr>
              <a:spLocks noChangeShapeType="1"/>
            </p:cNvSpPr>
            <p:nvPr/>
          </p:nvSpPr>
          <p:spPr bwMode="auto">
            <a:xfrm>
              <a:off x="4640" y="3840"/>
              <a:ext cx="0" cy="144"/>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grpSp>
      <p:sp>
        <p:nvSpPr>
          <p:cNvPr id="1039" name="Text Box 27"/>
          <p:cNvSpPr txBox="1">
            <a:spLocks noChangeArrowheads="1"/>
          </p:cNvSpPr>
          <p:nvPr/>
        </p:nvSpPr>
        <p:spPr bwMode="auto">
          <a:xfrm>
            <a:off x="7010400" y="3429000"/>
            <a:ext cx="1066800" cy="457200"/>
          </a:xfrm>
          <a:prstGeom prst="rect">
            <a:avLst/>
          </a:prstGeom>
          <a:noFill/>
          <a:ln w="9525">
            <a:noFill/>
            <a:miter lim="800000"/>
            <a:headEnd/>
            <a:tailEnd/>
          </a:ln>
        </p:spPr>
        <p:txBody>
          <a:bodyPr>
            <a:spAutoFit/>
          </a:bodyPr>
          <a:lstStyle/>
          <a:p>
            <a:pPr>
              <a:spcBef>
                <a:spcPct val="50000"/>
              </a:spcBef>
            </a:pPr>
            <a:r>
              <a:rPr lang="en-US" sz="2400" dirty="0">
                <a:latin typeface="Times New Roman" pitchFamily="18" charset="0"/>
                <a:cs typeface="Times New Roman" pitchFamily="18" charset="0"/>
              </a:rPr>
              <a:t>f</a:t>
            </a:r>
            <a:endParaRPr lang="vi-VN" sz="2400" dirty="0">
              <a:latin typeface="Times New Roman" pitchFamily="18" charset="0"/>
              <a:cs typeface="Times New Roman" pitchFamily="18" charset="0"/>
            </a:endParaRPr>
          </a:p>
        </p:txBody>
      </p:sp>
      <p:sp>
        <p:nvSpPr>
          <p:cNvPr id="1040" name="Text Box 28"/>
          <p:cNvSpPr txBox="1">
            <a:spLocks noChangeArrowheads="1"/>
          </p:cNvSpPr>
          <p:nvPr/>
        </p:nvSpPr>
        <p:spPr bwMode="auto">
          <a:xfrm>
            <a:off x="8331201" y="4617244"/>
            <a:ext cx="584198" cy="457200"/>
          </a:xfrm>
          <a:prstGeom prst="rect">
            <a:avLst/>
          </a:prstGeom>
          <a:noFill/>
          <a:ln w="9525">
            <a:noFill/>
            <a:miter lim="800000"/>
            <a:headEnd/>
            <a:tailEnd/>
          </a:ln>
        </p:spPr>
        <p:txBody>
          <a:bodyPr wrap="square">
            <a:spAutoFit/>
          </a:bodyPr>
          <a:lstStyle/>
          <a:p>
            <a:pPr>
              <a:spcBef>
                <a:spcPct val="50000"/>
              </a:spcBef>
            </a:pPr>
            <a:r>
              <a:rPr lang="en-US" sz="2400" dirty="0">
                <a:latin typeface="Times New Roman" pitchFamily="18" charset="0"/>
                <a:cs typeface="Times New Roman" pitchFamily="18" charset="0"/>
              </a:rPr>
              <a:t>f</a:t>
            </a:r>
            <a:endParaRPr lang="vi-VN" sz="2400" dirty="0">
              <a:latin typeface="Times New Roman" pitchFamily="18" charset="0"/>
              <a:cs typeface="Times New Roman" pitchFamily="18" charset="0"/>
            </a:endParaRPr>
          </a:p>
        </p:txBody>
      </p:sp>
      <p:sp>
        <p:nvSpPr>
          <p:cNvPr id="34" name="Title 19"/>
          <p:cNvSpPr txBox="1">
            <a:spLocks/>
          </p:cNvSpPr>
          <p:nvPr/>
        </p:nvSpPr>
        <p:spPr>
          <a:xfrm>
            <a:off x="0" y="76200"/>
            <a:ext cx="9144000" cy="762000"/>
          </a:xfrm>
          <a:prstGeom prst="rect">
            <a:avLst/>
          </a:prstGeom>
        </p:spPr>
        <p:txBody>
          <a:bodyPr vert="horz" anchor="ctr">
            <a:normAutofit/>
          </a:bodyPr>
          <a:lstStyle/>
          <a:p>
            <a:pPr lvl="0" algn="ctr">
              <a:spcBef>
                <a:spcPct val="0"/>
              </a:spcBef>
            </a:pPr>
            <a:r>
              <a:rPr lang="en-US" sz="3600" b="1" dirty="0" err="1">
                <a:solidFill>
                  <a:schemeClr val="tx2"/>
                </a:solidFill>
                <a:latin typeface="Arial"/>
                <a:ea typeface="+mj-ea"/>
                <a:cs typeface="Arial"/>
              </a:rPr>
              <a:t>Phổ</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của</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tín</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hiệu</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rời</a:t>
            </a:r>
            <a:r>
              <a:rPr lang="en-US" sz="3600" b="1" dirty="0">
                <a:solidFill>
                  <a:schemeClr val="tx2"/>
                </a:solidFill>
                <a:latin typeface="Arial"/>
                <a:ea typeface="+mj-ea"/>
                <a:cs typeface="Arial"/>
              </a:rPr>
              <a:t> </a:t>
            </a:r>
            <a:r>
              <a:rPr lang="en-US" sz="3600" b="1" dirty="0" err="1">
                <a:solidFill>
                  <a:schemeClr val="tx2"/>
                </a:solidFill>
                <a:latin typeface="Arial"/>
                <a:ea typeface="+mj-ea"/>
                <a:cs typeface="Arial"/>
              </a:rPr>
              <a:t>rạc</a:t>
            </a:r>
            <a:endParaRPr lang="en-US" sz="3600" b="1" dirty="0">
              <a:solidFill>
                <a:schemeClr val="tx2"/>
              </a:solidFill>
              <a:latin typeface="Arial"/>
              <a:ea typeface="+mj-ea"/>
              <a:cs typeface="Arial"/>
            </a:endParaRPr>
          </a:p>
        </p:txBody>
      </p:sp>
      <p:sp>
        <p:nvSpPr>
          <p:cNvPr id="29" name="Rectangle 3">
            <a:extLst>
              <a:ext uri="{FF2B5EF4-FFF2-40B4-BE49-F238E27FC236}">
                <a16:creationId xmlns:a16="http://schemas.microsoft.com/office/drawing/2014/main" id="{0F598E6C-A21A-8E4D-8AF3-B4B366726109}"/>
              </a:ext>
            </a:extLst>
          </p:cNvPr>
          <p:cNvSpPr txBox="1">
            <a:spLocks noRot="1" noChangeArrowheads="1"/>
          </p:cNvSpPr>
          <p:nvPr/>
        </p:nvSpPr>
        <p:spPr>
          <a:xfrm>
            <a:off x="2549912" y="1905000"/>
            <a:ext cx="4648200" cy="669926"/>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en-US" sz="2400" dirty="0" err="1">
                <a:solidFill>
                  <a:srgbClr val="0000FF"/>
                </a:solidFill>
                <a:latin typeface="Arial"/>
                <a:cs typeface="Arial"/>
              </a:rPr>
              <a:t>Phổ</a:t>
            </a:r>
            <a:r>
              <a:rPr lang="en-US" sz="2400" dirty="0">
                <a:solidFill>
                  <a:srgbClr val="0000FF"/>
                </a:solidFill>
                <a:latin typeface="Arial"/>
                <a:cs typeface="Arial"/>
              </a:rPr>
              <a:t> </a:t>
            </a:r>
            <a:r>
              <a:rPr lang="en-US" sz="2400" dirty="0" err="1">
                <a:solidFill>
                  <a:srgbClr val="0000FF"/>
                </a:solidFill>
                <a:latin typeface="Arial"/>
                <a:cs typeface="Arial"/>
              </a:rPr>
              <a:t>của</a:t>
            </a:r>
            <a:r>
              <a:rPr lang="en-US" sz="2400" dirty="0">
                <a:solidFill>
                  <a:srgbClr val="0000FF"/>
                </a:solidFill>
                <a:latin typeface="Arial"/>
                <a:cs typeface="Arial"/>
              </a:rPr>
              <a:t> </a:t>
            </a:r>
            <a:r>
              <a:rPr lang="en-US" sz="2400" dirty="0" err="1">
                <a:solidFill>
                  <a:srgbClr val="0000FF"/>
                </a:solidFill>
                <a:latin typeface="Arial"/>
                <a:cs typeface="Arial"/>
              </a:rPr>
              <a:t>tín</a:t>
            </a:r>
            <a:r>
              <a:rPr lang="en-US" sz="2400" dirty="0">
                <a:solidFill>
                  <a:srgbClr val="0000FF"/>
                </a:solidFill>
                <a:latin typeface="Arial"/>
                <a:cs typeface="Arial"/>
              </a:rPr>
              <a:t> </a:t>
            </a:r>
            <a:r>
              <a:rPr lang="en-US" sz="2400" dirty="0" err="1">
                <a:solidFill>
                  <a:srgbClr val="0000FF"/>
                </a:solidFill>
                <a:latin typeface="Arial"/>
                <a:cs typeface="Arial"/>
              </a:rPr>
              <a:t>hiệu</a:t>
            </a:r>
            <a:r>
              <a:rPr lang="en-US" sz="2400" dirty="0">
                <a:solidFill>
                  <a:srgbClr val="0000FF"/>
                </a:solidFill>
                <a:latin typeface="Arial"/>
                <a:cs typeface="Arial"/>
              </a:rPr>
              <a:t> </a:t>
            </a:r>
            <a:r>
              <a:rPr lang="en-US" sz="2400" dirty="0" err="1">
                <a:solidFill>
                  <a:srgbClr val="0000FF"/>
                </a:solidFill>
                <a:latin typeface="Arial"/>
                <a:cs typeface="Arial"/>
              </a:rPr>
              <a:t>tương</a:t>
            </a:r>
            <a:r>
              <a:rPr lang="en-US" sz="2400" dirty="0">
                <a:solidFill>
                  <a:srgbClr val="0000FF"/>
                </a:solidFill>
                <a:latin typeface="Arial"/>
                <a:cs typeface="Arial"/>
              </a:rPr>
              <a:t> </a:t>
            </a:r>
            <a:r>
              <a:rPr lang="en-US" sz="2400" dirty="0" err="1">
                <a:solidFill>
                  <a:srgbClr val="0000FF"/>
                </a:solidFill>
                <a:latin typeface="Arial"/>
                <a:cs typeface="Arial"/>
              </a:rPr>
              <a:t>tự</a:t>
            </a:r>
            <a:endParaRPr lang="en-US" sz="2400" dirty="0">
              <a:latin typeface="Arial"/>
              <a:cs typeface="Arial"/>
            </a:endParaRPr>
          </a:p>
        </p:txBody>
      </p:sp>
      <mc:AlternateContent xmlns:mc="http://schemas.openxmlformats.org/markup-compatibility/2006" xmlns:a14="http://schemas.microsoft.com/office/drawing/2010/main">
        <mc:Choice Requires="a14">
          <p:sp>
            <p:nvSpPr>
              <p:cNvPr id="30" name="Rectangle 3">
                <a:extLst>
                  <a:ext uri="{FF2B5EF4-FFF2-40B4-BE49-F238E27FC236}">
                    <a16:creationId xmlns:a16="http://schemas.microsoft.com/office/drawing/2014/main" id="{1952E770-528A-A74C-A538-2F32AF88D36E}"/>
                  </a:ext>
                </a:extLst>
              </p:cNvPr>
              <p:cNvSpPr txBox="1">
                <a:spLocks noRot="1" noChangeArrowheads="1"/>
              </p:cNvSpPr>
              <p:nvPr/>
            </p:nvSpPr>
            <p:spPr>
              <a:xfrm>
                <a:off x="2065144" y="5517355"/>
                <a:ext cx="5389757" cy="669926"/>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107950" indent="0">
                  <a:lnSpc>
                    <a:spcPct val="150000"/>
                  </a:lnSpc>
                  <a:buNone/>
                </a:pPr>
                <a:r>
                  <a:rPr lang="en-US" sz="2400" dirty="0">
                    <a:solidFill>
                      <a:srgbClr val="0000FF"/>
                    </a:solidFill>
                    <a:latin typeface="Arial"/>
                    <a:cs typeface="Arial"/>
                  </a:rPr>
                  <a:t>Phổ </a:t>
                </a:r>
                <a:r>
                  <a:rPr lang="en-US" sz="2400" dirty="0" err="1">
                    <a:solidFill>
                      <a:srgbClr val="0000FF"/>
                    </a:solidFill>
                    <a:latin typeface="Arial"/>
                    <a:cs typeface="Arial"/>
                  </a:rPr>
                  <a:t>của</a:t>
                </a:r>
                <a:r>
                  <a:rPr lang="en-US" sz="2400" dirty="0">
                    <a:solidFill>
                      <a:srgbClr val="0000FF"/>
                    </a:solidFill>
                    <a:latin typeface="Arial"/>
                    <a:cs typeface="Arial"/>
                  </a:rPr>
                  <a:t> </a:t>
                </a:r>
                <a:r>
                  <a:rPr lang="en-US" sz="2400" dirty="0" err="1">
                    <a:solidFill>
                      <a:srgbClr val="0000FF"/>
                    </a:solidFill>
                    <a:latin typeface="Arial"/>
                    <a:cs typeface="Arial"/>
                  </a:rPr>
                  <a:t>tín</a:t>
                </a:r>
                <a:r>
                  <a:rPr lang="en-US" sz="2400" dirty="0">
                    <a:solidFill>
                      <a:srgbClr val="0000FF"/>
                    </a:solidFill>
                    <a:latin typeface="Arial"/>
                    <a:cs typeface="Arial"/>
                  </a:rPr>
                  <a:t> </a:t>
                </a:r>
                <a:r>
                  <a:rPr lang="en-US" sz="2400" dirty="0" err="1">
                    <a:solidFill>
                      <a:srgbClr val="0000FF"/>
                    </a:solidFill>
                    <a:latin typeface="Arial"/>
                    <a:cs typeface="Arial"/>
                  </a:rPr>
                  <a:t>hiệu</a:t>
                </a:r>
                <a:r>
                  <a:rPr lang="en-US" sz="2400" dirty="0">
                    <a:solidFill>
                      <a:srgbClr val="0000FF"/>
                    </a:solidFill>
                    <a:latin typeface="Arial"/>
                    <a:cs typeface="Arial"/>
                  </a:rPr>
                  <a:t> </a:t>
                </a:r>
                <a:r>
                  <a:rPr lang="en-US" sz="2400" dirty="0" err="1">
                    <a:solidFill>
                      <a:srgbClr val="0000FF"/>
                    </a:solidFill>
                    <a:latin typeface="Arial"/>
                    <a:cs typeface="Arial"/>
                  </a:rPr>
                  <a:t>lấy</a:t>
                </a:r>
                <a:r>
                  <a:rPr lang="en-US" sz="2400" dirty="0">
                    <a:solidFill>
                      <a:srgbClr val="0000FF"/>
                    </a:solidFill>
                    <a:latin typeface="Arial"/>
                    <a:cs typeface="Arial"/>
                  </a:rPr>
                  <a:t> </a:t>
                </a:r>
                <a:r>
                  <a:rPr lang="en-US" sz="2400" dirty="0" err="1">
                    <a:solidFill>
                      <a:srgbClr val="0000FF"/>
                    </a:solidFill>
                    <a:latin typeface="Arial"/>
                    <a:cs typeface="Arial"/>
                  </a:rPr>
                  <a:t>mẫu</a:t>
                </a:r>
                <a:r>
                  <a:rPr lang="en-US" sz="2400" dirty="0">
                    <a:solidFill>
                      <a:srgbClr val="0000FF"/>
                    </a:solidFill>
                    <a:latin typeface="Arial"/>
                    <a:cs typeface="Arial"/>
                  </a:rPr>
                  <a:t> </a:t>
                </a:r>
                <a:r>
                  <a:rPr lang="en-US" sz="2400" dirty="0" err="1">
                    <a:solidFill>
                      <a:srgbClr val="0000FF"/>
                    </a:solidFill>
                    <a:latin typeface="Arial"/>
                    <a:cs typeface="Arial"/>
                  </a:rPr>
                  <a:t>với</a:t>
                </a:r>
                <a:r>
                  <a:rPr lang="en-US" sz="2400" dirty="0">
                    <a:solidFill>
                      <a:srgbClr val="0000FF"/>
                    </a:solidFill>
                    <a:latin typeface="Arial"/>
                    <a:cs typeface="Arial"/>
                  </a:rPr>
                  <a:t> </a:t>
                </a:r>
                <a14:m>
                  <m:oMath xmlns:m="http://schemas.openxmlformats.org/officeDocument/2006/math">
                    <m:sSub>
                      <m:sSubPr>
                        <m:ctrlPr>
                          <a:rPr lang="en-US" sz="2400" i="1" smtClean="0">
                            <a:solidFill>
                              <a:srgbClr val="0000FF"/>
                            </a:solidFill>
                            <a:latin typeface="Cambria Math" panose="02040503050406030204" pitchFamily="18" charset="0"/>
                            <a:cs typeface="Arial"/>
                          </a:rPr>
                        </m:ctrlPr>
                      </m:sSubPr>
                      <m:e>
                        <m:r>
                          <m:rPr>
                            <m:sty m:val="p"/>
                          </m:rPr>
                          <a:rPr lang="en-US" sz="2400" i="1">
                            <a:solidFill>
                              <a:srgbClr val="0000FF"/>
                            </a:solidFill>
                            <a:latin typeface="Cambria Math" panose="02040503050406030204" pitchFamily="18" charset="0"/>
                            <a:cs typeface="Arial"/>
                          </a:rPr>
                          <m:t>f</m:t>
                        </m:r>
                      </m:e>
                      <m:sub>
                        <m:r>
                          <m:rPr>
                            <m:sty m:val="p"/>
                          </m:rPr>
                          <a:rPr lang="en-US" sz="2400" i="1">
                            <a:solidFill>
                              <a:srgbClr val="0000FF"/>
                            </a:solidFill>
                            <a:latin typeface="Cambria Math" panose="02040503050406030204" pitchFamily="18" charset="0"/>
                            <a:cs typeface="Arial"/>
                          </a:rPr>
                          <m:t>s</m:t>
                        </m:r>
                      </m:sub>
                    </m:sSub>
                    <m:r>
                      <a:rPr lang="vi-VN" sz="2400" b="0" i="1" smtClean="0">
                        <a:solidFill>
                          <a:srgbClr val="0000FF"/>
                        </a:solidFill>
                        <a:latin typeface="Cambria Math" panose="02040503050406030204" pitchFamily="18" charset="0"/>
                        <a:cs typeface="Arial"/>
                      </a:rPr>
                      <m:t>&gt;2</m:t>
                    </m:r>
                    <m:sSub>
                      <m:sSubPr>
                        <m:ctrlPr>
                          <a:rPr lang="vi-VN" sz="2400" b="0" i="1" smtClean="0">
                            <a:solidFill>
                              <a:srgbClr val="0000FF"/>
                            </a:solidFill>
                            <a:latin typeface="Cambria Math" panose="02040503050406030204" pitchFamily="18" charset="0"/>
                            <a:cs typeface="Arial"/>
                          </a:rPr>
                        </m:ctrlPr>
                      </m:sSubPr>
                      <m:e>
                        <m:r>
                          <m:rPr>
                            <m:sty m:val="p"/>
                          </m:rPr>
                          <a:rPr lang="vi-VN" sz="2400" i="1">
                            <a:solidFill>
                              <a:srgbClr val="0000FF"/>
                            </a:solidFill>
                            <a:latin typeface="Cambria Math" panose="02040503050406030204" pitchFamily="18" charset="0"/>
                            <a:cs typeface="Arial"/>
                          </a:rPr>
                          <m:t>f</m:t>
                        </m:r>
                      </m:e>
                      <m:sub>
                        <m:r>
                          <m:rPr>
                            <m:sty m:val="p"/>
                          </m:rPr>
                          <a:rPr lang="vi-VN" sz="2400" i="1">
                            <a:solidFill>
                              <a:srgbClr val="0000FF"/>
                            </a:solidFill>
                            <a:latin typeface="Cambria Math" panose="02040503050406030204" pitchFamily="18" charset="0"/>
                            <a:cs typeface="Arial"/>
                          </a:rPr>
                          <m:t>M</m:t>
                        </m:r>
                      </m:sub>
                    </m:sSub>
                  </m:oMath>
                </a14:m>
                <a:r>
                  <a:rPr lang="en-US" sz="2400" dirty="0">
                    <a:solidFill>
                      <a:srgbClr val="0000FF"/>
                    </a:solidFill>
                    <a:latin typeface="Arial"/>
                    <a:cs typeface="Arial"/>
                  </a:rPr>
                  <a:t> </a:t>
                </a:r>
                <a:endParaRPr lang="en-US" sz="2400" dirty="0">
                  <a:latin typeface="Arial"/>
                  <a:cs typeface="Arial"/>
                </a:endParaRPr>
              </a:p>
            </p:txBody>
          </p:sp>
        </mc:Choice>
        <mc:Fallback xmlns="">
          <p:sp>
            <p:nvSpPr>
              <p:cNvPr id="30" name="Rectangle 3">
                <a:extLst>
                  <a:ext uri="{FF2B5EF4-FFF2-40B4-BE49-F238E27FC236}">
                    <a16:creationId xmlns:a16="http://schemas.microsoft.com/office/drawing/2014/main" id="{1952E770-528A-A74C-A538-2F32AF88D36E}"/>
                  </a:ext>
                </a:extLst>
              </p:cNvPr>
              <p:cNvSpPr txBox="1">
                <a:spLocks noRot="1" noChangeAspect="1" noMove="1" noResize="1" noEditPoints="1" noAdjustHandles="1" noChangeArrowheads="1" noChangeShapeType="1" noTextEdit="1"/>
              </p:cNvSpPr>
              <p:nvPr/>
            </p:nvSpPr>
            <p:spPr>
              <a:xfrm>
                <a:off x="2065144" y="5517355"/>
                <a:ext cx="5389757" cy="669926"/>
              </a:xfrm>
              <a:prstGeom prst="rect">
                <a:avLst/>
              </a:prstGeom>
              <a:blipFill>
                <a:blip r:embed="rId2"/>
                <a:stretch>
                  <a:fillRect b="-3704"/>
                </a:stretch>
              </a:blipFill>
            </p:spPr>
            <p:txBody>
              <a:bodyPr/>
              <a:lstStyle/>
              <a:p>
                <a:r>
                  <a:rPr lang="en-VN">
                    <a:noFill/>
                  </a:rPr>
                  <a:t> </a:t>
                </a:r>
              </a:p>
            </p:txBody>
          </p:sp>
        </mc:Fallback>
      </mc:AlternateContent>
    </p:spTree>
    <p:extLst>
      <p:ext uri="{BB962C8B-B14F-4D97-AF65-F5344CB8AC3E}">
        <p14:creationId xmlns:p14="http://schemas.microsoft.com/office/powerpoint/2010/main" val="136752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Rot="1" noChangeArrowheads="1"/>
          </p:cNvSpPr>
          <p:nvPr>
            <p:ph type="body" sz="half" idx="1"/>
          </p:nvPr>
        </p:nvSpPr>
        <p:spPr>
          <a:xfrm>
            <a:off x="304800" y="1219200"/>
            <a:ext cx="8534400" cy="685800"/>
          </a:xfrm>
        </p:spPr>
        <p:txBody>
          <a:bodyPr>
            <a:normAutofit/>
          </a:bodyPr>
          <a:lstStyle/>
          <a:p>
            <a:pPr marL="381000" indent="-381000" eaLnBrk="1" hangingPunct="1">
              <a:lnSpc>
                <a:spcPct val="120000"/>
              </a:lnSpc>
            </a:pPr>
            <a:r>
              <a:rPr lang="en-US" sz="2200" dirty="0" err="1">
                <a:latin typeface="Arial"/>
                <a:cs typeface="Arial"/>
              </a:rPr>
              <a:t>Trường</a:t>
            </a:r>
            <a:r>
              <a:rPr lang="en-US" sz="2200" dirty="0">
                <a:latin typeface="Arial"/>
                <a:cs typeface="Arial"/>
              </a:rPr>
              <a:t> </a:t>
            </a:r>
            <a:r>
              <a:rPr lang="en-US" sz="2200" dirty="0" err="1">
                <a:latin typeface="Arial"/>
                <a:cs typeface="Arial"/>
              </a:rPr>
              <a:t>hợp</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đủ</a:t>
            </a:r>
            <a:r>
              <a:rPr lang="en-US" sz="2200" dirty="0">
                <a:latin typeface="Arial"/>
                <a:cs typeface="Arial"/>
              </a:rPr>
              <a:t> </a:t>
            </a:r>
            <a:r>
              <a:rPr lang="en-US" sz="2200" dirty="0" err="1">
                <a:latin typeface="Arial"/>
                <a:cs typeface="Arial"/>
              </a:rPr>
              <a:t>lớn</a:t>
            </a:r>
            <a:r>
              <a:rPr lang="en-US" sz="2200" dirty="0">
                <a:latin typeface="Arial"/>
                <a:cs typeface="Arial"/>
              </a:rPr>
              <a:t>:</a:t>
            </a:r>
          </a:p>
        </p:txBody>
      </p:sp>
      <p:sp>
        <p:nvSpPr>
          <p:cNvPr id="205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05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057" name="Line 8"/>
          <p:cNvSpPr>
            <a:spLocks noChangeShapeType="1"/>
          </p:cNvSpPr>
          <p:nvPr/>
        </p:nvSpPr>
        <p:spPr bwMode="auto">
          <a:xfrm>
            <a:off x="2133600" y="3613940"/>
            <a:ext cx="4419600" cy="0"/>
          </a:xfrm>
          <a:prstGeom prst="line">
            <a:avLst/>
          </a:prstGeom>
          <a:noFill/>
          <a:ln w="3810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2058" name="AutoShape 9"/>
          <p:cNvSpPr>
            <a:spLocks noChangeArrowheads="1"/>
          </p:cNvSpPr>
          <p:nvPr/>
        </p:nvSpPr>
        <p:spPr bwMode="auto">
          <a:xfrm>
            <a:off x="3390903" y="2851940"/>
            <a:ext cx="1638297" cy="762000"/>
          </a:xfrm>
          <a:prstGeom prst="triangle">
            <a:avLst>
              <a:gd name="adj" fmla="val 50000"/>
            </a:avLst>
          </a:prstGeom>
          <a:no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059" name="Line 10"/>
          <p:cNvSpPr>
            <a:spLocks noChangeShapeType="1"/>
          </p:cNvSpPr>
          <p:nvPr/>
        </p:nvSpPr>
        <p:spPr bwMode="auto">
          <a:xfrm>
            <a:off x="381000" y="4756940"/>
            <a:ext cx="7620000" cy="0"/>
          </a:xfrm>
          <a:prstGeom prst="line">
            <a:avLst/>
          </a:prstGeom>
          <a:noFill/>
          <a:ln w="3810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2060" name="Line 16"/>
          <p:cNvSpPr>
            <a:spLocks noChangeShapeType="1"/>
          </p:cNvSpPr>
          <p:nvPr/>
        </p:nvSpPr>
        <p:spPr bwMode="auto">
          <a:xfrm>
            <a:off x="4229100" y="2623340"/>
            <a:ext cx="0" cy="21336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061" name="Text Box 17"/>
          <p:cNvSpPr txBox="1">
            <a:spLocks noChangeArrowheads="1"/>
          </p:cNvSpPr>
          <p:nvPr/>
        </p:nvSpPr>
        <p:spPr bwMode="auto">
          <a:xfrm>
            <a:off x="1295400" y="4909340"/>
            <a:ext cx="6019800" cy="366713"/>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                         -f</a:t>
            </a:r>
            <a:r>
              <a:rPr lang="en-US" baseline="-25000" dirty="0">
                <a:latin typeface="Times New Roman" pitchFamily="18" charset="0"/>
                <a:cs typeface="Times New Roman" pitchFamily="18" charset="0"/>
              </a:rPr>
              <a:t>s </a:t>
            </a:r>
            <a:r>
              <a:rPr lang="en-US" dirty="0">
                <a:latin typeface="Times New Roman" pitchFamily="18" charset="0"/>
                <a:cs typeface="Times New Roman" pitchFamily="18" charset="0"/>
              </a:rPr>
              <a:t>-f</a:t>
            </a:r>
            <a:r>
              <a:rPr lang="vi-VN" baseline="-25000" dirty="0">
                <a:latin typeface="Times New Roman" pitchFamily="18" charset="0"/>
                <a:cs typeface="Times New Roman" pitchFamily="18" charset="0"/>
              </a:rPr>
              <a:t>M</a:t>
            </a:r>
            <a:r>
              <a:rPr lang="vi-VN"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   0     </a:t>
            </a: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      f</a:t>
            </a:r>
            <a:r>
              <a:rPr lang="vi-VN" baseline="-25000" dirty="0">
                <a:latin typeface="Times New Roman" pitchFamily="18" charset="0"/>
                <a:cs typeface="Times New Roman" pitchFamily="18" charset="0"/>
              </a:rPr>
              <a:t>M</a:t>
            </a:r>
            <a:r>
              <a:rPr lang="vi-VN" dirty="0">
                <a:latin typeface="Times New Roman" pitchFamily="18" charset="0"/>
                <a:cs typeface="Times New Roman" pitchFamily="18" charset="0"/>
              </a:rPr>
              <a:t>   f</a:t>
            </a:r>
            <a:r>
              <a:rPr lang="vi-VN" baseline="-25000" dirty="0">
                <a:latin typeface="Times New Roman" pitchFamily="18" charset="0"/>
                <a:cs typeface="Times New Roman" pitchFamily="18" charset="0"/>
              </a:rPr>
              <a:t>s</a:t>
            </a:r>
            <a:r>
              <a:rPr lang="vi-VN" dirty="0">
                <a:latin typeface="Times New Roman" pitchFamily="18" charset="0"/>
                <a:cs typeface="Times New Roman" pitchFamily="18" charset="0"/>
              </a:rPr>
              <a:t>                2f</a:t>
            </a:r>
            <a:r>
              <a:rPr lang="vi-VN" baseline="-25000" dirty="0">
                <a:latin typeface="Times New Roman" pitchFamily="18" charset="0"/>
                <a:cs typeface="Times New Roman" pitchFamily="18" charset="0"/>
              </a:rPr>
              <a:t>s</a:t>
            </a:r>
            <a:endParaRPr lang="vi-VN" dirty="0">
              <a:latin typeface="Times New Roman" pitchFamily="18" charset="0"/>
              <a:cs typeface="Times New Roman" pitchFamily="18" charset="0"/>
            </a:endParaRPr>
          </a:p>
        </p:txBody>
      </p:sp>
      <p:sp>
        <p:nvSpPr>
          <p:cNvPr id="2062" name="Line 18"/>
          <p:cNvSpPr>
            <a:spLocks noChangeShapeType="1"/>
          </p:cNvSpPr>
          <p:nvPr/>
        </p:nvSpPr>
        <p:spPr bwMode="auto">
          <a:xfrm>
            <a:off x="3124200" y="4604540"/>
            <a:ext cx="0" cy="2286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063" name="Line 19"/>
          <p:cNvSpPr>
            <a:spLocks noChangeShapeType="1"/>
          </p:cNvSpPr>
          <p:nvPr/>
        </p:nvSpPr>
        <p:spPr bwMode="auto">
          <a:xfrm>
            <a:off x="3556000" y="4604540"/>
            <a:ext cx="0" cy="2286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064" name="Line 20"/>
          <p:cNvSpPr>
            <a:spLocks noChangeShapeType="1"/>
          </p:cNvSpPr>
          <p:nvPr/>
        </p:nvSpPr>
        <p:spPr bwMode="auto">
          <a:xfrm>
            <a:off x="5334000" y="4604540"/>
            <a:ext cx="0" cy="2286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065" name="Line 21"/>
          <p:cNvSpPr>
            <a:spLocks noChangeShapeType="1"/>
          </p:cNvSpPr>
          <p:nvPr/>
        </p:nvSpPr>
        <p:spPr bwMode="auto">
          <a:xfrm>
            <a:off x="6477000" y="4604540"/>
            <a:ext cx="0" cy="2286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066" name="Text Box 27"/>
          <p:cNvSpPr txBox="1">
            <a:spLocks noChangeArrowheads="1"/>
          </p:cNvSpPr>
          <p:nvPr/>
        </p:nvSpPr>
        <p:spPr bwMode="auto">
          <a:xfrm>
            <a:off x="6505091" y="3309140"/>
            <a:ext cx="1066800" cy="457200"/>
          </a:xfrm>
          <a:prstGeom prst="rect">
            <a:avLst/>
          </a:prstGeom>
          <a:noFill/>
          <a:ln w="9525">
            <a:noFill/>
            <a:miter lim="800000"/>
            <a:headEnd/>
            <a:tailEnd/>
          </a:ln>
        </p:spPr>
        <p:txBody>
          <a:bodyPr>
            <a:spAutoFit/>
          </a:bodyPr>
          <a:lstStyle/>
          <a:p>
            <a:pPr>
              <a:spcBef>
                <a:spcPct val="50000"/>
              </a:spcBef>
            </a:pPr>
            <a:r>
              <a:rPr lang="en-US" sz="2400" b="1" dirty="0">
                <a:latin typeface="Times New Roman" pitchFamily="18" charset="0"/>
                <a:cs typeface="Times New Roman" pitchFamily="18" charset="0"/>
              </a:rPr>
              <a:t>f</a:t>
            </a:r>
            <a:endParaRPr lang="vi-VN" sz="2400" b="1" dirty="0">
              <a:latin typeface="Times New Roman" pitchFamily="18" charset="0"/>
              <a:cs typeface="Times New Roman" pitchFamily="18" charset="0"/>
            </a:endParaRPr>
          </a:p>
        </p:txBody>
      </p:sp>
      <p:sp>
        <p:nvSpPr>
          <p:cNvPr id="2067" name="Text Box 28"/>
          <p:cNvSpPr txBox="1">
            <a:spLocks noChangeArrowheads="1"/>
          </p:cNvSpPr>
          <p:nvPr/>
        </p:nvSpPr>
        <p:spPr bwMode="auto">
          <a:xfrm>
            <a:off x="7957841" y="4490240"/>
            <a:ext cx="1066800" cy="457200"/>
          </a:xfrm>
          <a:prstGeom prst="rect">
            <a:avLst/>
          </a:prstGeom>
          <a:noFill/>
          <a:ln w="9525">
            <a:noFill/>
            <a:miter lim="800000"/>
            <a:headEnd/>
            <a:tailEnd/>
          </a:ln>
        </p:spPr>
        <p:txBody>
          <a:bodyPr>
            <a:spAutoFit/>
          </a:bodyPr>
          <a:lstStyle/>
          <a:p>
            <a:pPr>
              <a:spcBef>
                <a:spcPct val="50000"/>
              </a:spcBef>
            </a:pPr>
            <a:r>
              <a:rPr lang="en-US" sz="2400" b="1">
                <a:latin typeface="Times New Roman" pitchFamily="18" charset="0"/>
                <a:cs typeface="Times New Roman" pitchFamily="18" charset="0"/>
              </a:rPr>
              <a:t>f</a:t>
            </a:r>
            <a:endParaRPr lang="vi-VN" sz="2400" b="1">
              <a:latin typeface="Times New Roman" pitchFamily="18" charset="0"/>
              <a:cs typeface="Times New Roman" pitchFamily="18" charset="0"/>
            </a:endParaRPr>
          </a:p>
        </p:txBody>
      </p:sp>
      <p:sp>
        <p:nvSpPr>
          <p:cNvPr id="365599" name="Text Box 31"/>
          <p:cNvSpPr txBox="1">
            <a:spLocks noChangeArrowheads="1"/>
          </p:cNvSpPr>
          <p:nvPr/>
        </p:nvSpPr>
        <p:spPr bwMode="auto">
          <a:xfrm>
            <a:off x="1497622" y="5939135"/>
            <a:ext cx="3899877" cy="461665"/>
          </a:xfrm>
          <a:prstGeom prst="rect">
            <a:avLst/>
          </a:prstGeom>
          <a:noFill/>
          <a:ln w="9525">
            <a:noFill/>
            <a:miter lim="800000"/>
            <a:headEnd/>
            <a:tailEnd/>
          </a:ln>
        </p:spPr>
        <p:txBody>
          <a:bodyPr wrap="square">
            <a:spAutoFit/>
          </a:bodyPr>
          <a:lstStyle/>
          <a:p>
            <a:pPr>
              <a:spcBef>
                <a:spcPct val="50000"/>
              </a:spcBef>
            </a:pPr>
            <a:r>
              <a:rPr lang="en-US" sz="2400" b="1" dirty="0" err="1">
                <a:solidFill>
                  <a:srgbClr val="0000FF"/>
                </a:solidFill>
                <a:latin typeface="Times New Roman" pitchFamily="18" charset="0"/>
                <a:cs typeface="Times New Roman" pitchFamily="18" charset="0"/>
              </a:rPr>
              <a:t>Chồng</a:t>
            </a:r>
            <a:r>
              <a:rPr lang="en-US" sz="2400" b="1" dirty="0">
                <a:solidFill>
                  <a:srgbClr val="0000FF"/>
                </a:solidFill>
                <a:latin typeface="Times New Roman" pitchFamily="18" charset="0"/>
                <a:cs typeface="Times New Roman" pitchFamily="18" charset="0"/>
              </a:rPr>
              <a:t> </a:t>
            </a:r>
            <a:r>
              <a:rPr lang="en-US" sz="2400" b="1" dirty="0" err="1">
                <a:solidFill>
                  <a:srgbClr val="0000FF"/>
                </a:solidFill>
                <a:latin typeface="Times New Roman" pitchFamily="18" charset="0"/>
                <a:cs typeface="Times New Roman" pitchFamily="18" charset="0"/>
              </a:rPr>
              <a:t>phổ</a:t>
            </a:r>
            <a:r>
              <a:rPr lang="en-US" sz="2400" b="1" dirty="0">
                <a:solidFill>
                  <a:srgbClr val="0000FF"/>
                </a:solidFill>
                <a:latin typeface="Times New Roman" pitchFamily="18" charset="0"/>
                <a:cs typeface="Times New Roman" pitchFamily="18" charset="0"/>
              </a:rPr>
              <a:t> (aliasing)</a:t>
            </a:r>
            <a:endParaRPr lang="vi-VN" sz="2400" b="1" dirty="0">
              <a:solidFill>
                <a:srgbClr val="0000FF"/>
              </a:solidFill>
              <a:latin typeface="Times New Roman" pitchFamily="18" charset="0"/>
              <a:cs typeface="Times New Roman" pitchFamily="18" charset="0"/>
            </a:endParaRPr>
          </a:p>
        </p:txBody>
      </p:sp>
      <p:grpSp>
        <p:nvGrpSpPr>
          <p:cNvPr id="2" name="Group 37"/>
          <p:cNvGrpSpPr>
            <a:grpSpLocks/>
          </p:cNvGrpSpPr>
          <p:nvPr/>
        </p:nvGrpSpPr>
        <p:grpSpPr bwMode="auto">
          <a:xfrm>
            <a:off x="2133600" y="4604540"/>
            <a:ext cx="3886200" cy="1066800"/>
            <a:chOff x="1440" y="3264"/>
            <a:chExt cx="2496" cy="768"/>
          </a:xfrm>
        </p:grpSpPr>
        <p:sp>
          <p:nvSpPr>
            <p:cNvPr id="2074" name="Line 29"/>
            <p:cNvSpPr>
              <a:spLocks noChangeShapeType="1"/>
            </p:cNvSpPr>
            <p:nvPr/>
          </p:nvSpPr>
          <p:spPr bwMode="auto">
            <a:xfrm flipV="1">
              <a:off x="1440" y="3264"/>
              <a:ext cx="1056" cy="76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2075" name="Line 30"/>
            <p:cNvSpPr>
              <a:spLocks noChangeShapeType="1"/>
            </p:cNvSpPr>
            <p:nvPr/>
          </p:nvSpPr>
          <p:spPr bwMode="auto">
            <a:xfrm flipV="1">
              <a:off x="1440" y="3264"/>
              <a:ext cx="1728" cy="76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2076" name="Line 32"/>
            <p:cNvSpPr>
              <a:spLocks noChangeShapeType="1"/>
            </p:cNvSpPr>
            <p:nvPr/>
          </p:nvSpPr>
          <p:spPr bwMode="auto">
            <a:xfrm flipV="1">
              <a:off x="1440" y="3264"/>
              <a:ext cx="2496" cy="76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sp>
        <p:nvSpPr>
          <p:cNvPr id="2070" name="AutoShape 33"/>
          <p:cNvSpPr>
            <a:spLocks noChangeArrowheads="1"/>
          </p:cNvSpPr>
          <p:nvPr/>
        </p:nvSpPr>
        <p:spPr bwMode="auto">
          <a:xfrm>
            <a:off x="3398541" y="3994940"/>
            <a:ext cx="1706859" cy="762000"/>
          </a:xfrm>
          <a:prstGeom prst="triangle">
            <a:avLst>
              <a:gd name="adj" fmla="val 50000"/>
            </a:avLst>
          </a:prstGeom>
          <a:no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071" name="AutoShape 34"/>
          <p:cNvSpPr>
            <a:spLocks noChangeArrowheads="1"/>
          </p:cNvSpPr>
          <p:nvPr/>
        </p:nvSpPr>
        <p:spPr bwMode="auto">
          <a:xfrm>
            <a:off x="4419600" y="3994940"/>
            <a:ext cx="1745587" cy="762000"/>
          </a:xfrm>
          <a:prstGeom prst="triangle">
            <a:avLst>
              <a:gd name="adj" fmla="val 50000"/>
            </a:avLst>
          </a:prstGeom>
          <a:no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072" name="AutoShape 35"/>
          <p:cNvSpPr>
            <a:spLocks noChangeArrowheads="1"/>
          </p:cNvSpPr>
          <p:nvPr/>
        </p:nvSpPr>
        <p:spPr bwMode="auto">
          <a:xfrm>
            <a:off x="2291058" y="3994940"/>
            <a:ext cx="1671341" cy="762000"/>
          </a:xfrm>
          <a:prstGeom prst="triangle">
            <a:avLst>
              <a:gd name="adj" fmla="val 50000"/>
            </a:avLst>
          </a:prstGeom>
          <a:no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073" name="AutoShape 36"/>
          <p:cNvSpPr>
            <a:spLocks noChangeArrowheads="1"/>
          </p:cNvSpPr>
          <p:nvPr/>
        </p:nvSpPr>
        <p:spPr bwMode="auto">
          <a:xfrm>
            <a:off x="5638800" y="3994940"/>
            <a:ext cx="1734836" cy="762000"/>
          </a:xfrm>
          <a:prstGeom prst="triangle">
            <a:avLst>
              <a:gd name="adj" fmla="val 50000"/>
            </a:avLst>
          </a:prstGeom>
          <a:noFill/>
          <a:ln w="38100">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sp>
        <p:nvSpPr>
          <p:cNvPr id="31" name="Title 30"/>
          <p:cNvSpPr>
            <a:spLocks noGrp="1"/>
          </p:cNvSpPr>
          <p:nvPr>
            <p:ph type="title"/>
          </p:nvPr>
        </p:nvSpPr>
        <p:spPr>
          <a:xfrm>
            <a:off x="0" y="76200"/>
            <a:ext cx="9144000" cy="762000"/>
          </a:xfrm>
        </p:spPr>
        <p:txBody>
          <a:bodyPr>
            <a:normAutofit/>
          </a:bodyPr>
          <a:lstStyle/>
          <a:p>
            <a:r>
              <a:rPr lang="en-US" sz="3400" dirty="0" err="1">
                <a:latin typeface="Arial"/>
                <a:cs typeface="Arial"/>
              </a:rPr>
              <a:t>Sự</a:t>
            </a:r>
            <a:r>
              <a:rPr lang="en-US" sz="3400" dirty="0">
                <a:latin typeface="Arial"/>
                <a:cs typeface="Arial"/>
              </a:rPr>
              <a:t> </a:t>
            </a:r>
            <a:r>
              <a:rPr lang="en-US" sz="3400" dirty="0" err="1">
                <a:latin typeface="Arial"/>
                <a:cs typeface="Arial"/>
              </a:rPr>
              <a:t>chồng</a:t>
            </a:r>
            <a:r>
              <a:rPr lang="en-US" sz="3400" dirty="0">
                <a:latin typeface="Arial"/>
                <a:cs typeface="Arial"/>
              </a:rPr>
              <a:t> </a:t>
            </a:r>
            <a:r>
              <a:rPr lang="en-US" sz="3400" dirty="0" err="1">
                <a:latin typeface="Arial"/>
                <a:cs typeface="Arial"/>
              </a:rPr>
              <a:t>phổ</a:t>
            </a:r>
            <a:endParaRPr lang="en-US" sz="3400" dirty="0">
              <a:latin typeface="Arial"/>
              <a:cs typeface="Arial"/>
            </a:endParaRPr>
          </a:p>
        </p:txBody>
      </p:sp>
    </p:spTree>
    <p:extLst>
      <p:ext uri="{BB962C8B-B14F-4D97-AF65-F5344CB8AC3E}">
        <p14:creationId xmlns:p14="http://schemas.microsoft.com/office/powerpoint/2010/main" val="81467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65599"/>
                                        </p:tgtEl>
                                        <p:attrNameLst>
                                          <p:attrName>style.visibility</p:attrName>
                                        </p:attrNameLst>
                                      </p:cBhvr>
                                      <p:to>
                                        <p:strVal val="visible"/>
                                      </p:to>
                                    </p:set>
                                    <p:animEffect transition="in" filter="box(in)">
                                      <p:cBhvr>
                                        <p:cTn id="13" dur="500"/>
                                        <p:tgtEl>
                                          <p:spTgt spid="365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9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rrowheads="1"/>
          </p:cNvSpPr>
          <p:nvPr>
            <p:ph type="title"/>
          </p:nvPr>
        </p:nvSpPr>
        <p:spPr>
          <a:xfrm>
            <a:off x="0" y="76201"/>
            <a:ext cx="9144000" cy="762000"/>
          </a:xfrm>
        </p:spPr>
        <p:txBody>
          <a:bodyPr rtlCol="0">
            <a:normAutofit/>
          </a:bodyPr>
          <a:lstStyle/>
          <a:p>
            <a:pPr eaLnBrk="1" fontAlgn="auto" hangingPunct="1">
              <a:spcAft>
                <a:spcPts val="0"/>
              </a:spcAft>
              <a:defRPr/>
            </a:pPr>
            <a:r>
              <a:rPr lang="en-US" sz="3400" dirty="0" err="1">
                <a:latin typeface="Arial"/>
                <a:cs typeface="Arial"/>
              </a:rPr>
              <a:t>Tần</a:t>
            </a:r>
            <a:r>
              <a:rPr lang="en-US" sz="3400" dirty="0">
                <a:latin typeface="Arial"/>
                <a:cs typeface="Arial"/>
              </a:rPr>
              <a:t> </a:t>
            </a:r>
            <a:r>
              <a:rPr lang="en-US" sz="3400" dirty="0" err="1">
                <a:latin typeface="Arial"/>
                <a:cs typeface="Arial"/>
              </a:rPr>
              <a:t>số</a:t>
            </a:r>
            <a:r>
              <a:rPr lang="en-US" sz="3400" dirty="0">
                <a:latin typeface="Arial"/>
                <a:cs typeface="Arial"/>
              </a:rPr>
              <a:t> Nyquist</a:t>
            </a:r>
          </a:p>
        </p:txBody>
      </p:sp>
      <p:sp>
        <p:nvSpPr>
          <p:cNvPr id="321539" name="Rectangle 3"/>
          <p:cNvSpPr>
            <a:spLocks noGrp="1" noRot="1" noChangeArrowheads="1"/>
          </p:cNvSpPr>
          <p:nvPr>
            <p:ph type="body" sz="half" idx="1"/>
          </p:nvPr>
        </p:nvSpPr>
        <p:spPr>
          <a:xfrm>
            <a:off x="304800" y="1295400"/>
            <a:ext cx="8610600" cy="5334000"/>
          </a:xfrm>
        </p:spPr>
        <p:txBody>
          <a:bodyPr>
            <a:noAutofit/>
          </a:bodyPr>
          <a:lstStyle/>
          <a:p>
            <a:pPr eaLnBrk="1" hangingPunct="1">
              <a:lnSpc>
                <a:spcPct val="120000"/>
              </a:lnSpc>
              <a:spcBef>
                <a:spcPct val="40000"/>
              </a:spcBef>
            </a:pPr>
            <a:r>
              <a:rPr lang="en-US" sz="2400" dirty="0" err="1">
                <a:latin typeface="Arial"/>
                <a:cs typeface="Arial"/>
              </a:rPr>
              <a:t>Trường</a:t>
            </a:r>
            <a:r>
              <a:rPr lang="en-US" sz="2400" dirty="0">
                <a:latin typeface="Arial"/>
                <a:cs typeface="Arial"/>
              </a:rPr>
              <a:t> </a:t>
            </a:r>
            <a:r>
              <a:rPr lang="en-US" sz="2400" dirty="0" err="1">
                <a:latin typeface="Arial"/>
                <a:cs typeface="Arial"/>
              </a:rPr>
              <a:t>hợp</a:t>
            </a:r>
            <a:r>
              <a:rPr lang="en-US" sz="2400" dirty="0">
                <a:latin typeface="Arial"/>
                <a:cs typeface="Arial"/>
              </a:rPr>
              <a:t> </a:t>
            </a:r>
            <a:r>
              <a:rPr lang="en-US" sz="2400" dirty="0" err="1">
                <a:latin typeface="Arial"/>
                <a:cs typeface="Arial"/>
              </a:rPr>
              <a:t>phổ</a:t>
            </a:r>
            <a:r>
              <a:rPr lang="en-US" sz="2400" dirty="0">
                <a:latin typeface="Arial"/>
                <a:cs typeface="Arial"/>
              </a:rPr>
              <a:t> </a:t>
            </a:r>
            <a:r>
              <a:rPr lang="en-US" sz="2400" dirty="0" err="1">
                <a:latin typeface="Arial"/>
                <a:cs typeface="Arial"/>
              </a:rPr>
              <a:t>tín</a:t>
            </a:r>
            <a:r>
              <a:rPr lang="en-US" sz="2400" dirty="0">
                <a:latin typeface="Arial"/>
                <a:cs typeface="Arial"/>
              </a:rPr>
              <a:t> </a:t>
            </a:r>
            <a:r>
              <a:rPr lang="en-US" sz="2400" dirty="0" err="1">
                <a:latin typeface="Arial"/>
                <a:cs typeface="Arial"/>
              </a:rPr>
              <a:t>hiệu</a:t>
            </a:r>
            <a:r>
              <a:rPr lang="en-US" sz="2400" dirty="0">
                <a:latin typeface="Arial"/>
                <a:cs typeface="Arial"/>
              </a:rPr>
              <a:t> </a:t>
            </a:r>
            <a:r>
              <a:rPr lang="en-US" sz="2400" dirty="0" err="1">
                <a:latin typeface="Arial"/>
                <a:cs typeface="Arial"/>
              </a:rPr>
              <a:t>tương</a:t>
            </a:r>
            <a:r>
              <a:rPr lang="en-US" sz="2400" dirty="0">
                <a:latin typeface="Arial"/>
                <a:cs typeface="Arial"/>
              </a:rPr>
              <a:t> </a:t>
            </a:r>
            <a:r>
              <a:rPr lang="en-US" sz="2400" dirty="0" err="1">
                <a:latin typeface="Arial"/>
                <a:cs typeface="Arial"/>
              </a:rPr>
              <a:t>tự</a:t>
            </a:r>
            <a:r>
              <a:rPr lang="en-US" sz="2400" dirty="0">
                <a:latin typeface="Arial"/>
                <a:cs typeface="Arial"/>
              </a:rPr>
              <a:t> </a:t>
            </a:r>
            <a:r>
              <a:rPr lang="en-US" sz="2400" dirty="0" err="1">
                <a:latin typeface="Arial"/>
                <a:cs typeface="Arial"/>
              </a:rPr>
              <a:t>từ</a:t>
            </a:r>
            <a:r>
              <a:rPr lang="en-US" sz="2400" dirty="0">
                <a:latin typeface="Arial"/>
                <a:cs typeface="Arial"/>
              </a:rPr>
              <a:t> 0 </a:t>
            </a:r>
            <a:r>
              <a:rPr lang="en-US" sz="2400" dirty="0" err="1">
                <a:latin typeface="Arial"/>
                <a:cs typeface="Arial"/>
              </a:rPr>
              <a:t>đến</a:t>
            </a:r>
            <a:r>
              <a:rPr lang="en-US" sz="2400" dirty="0">
                <a:latin typeface="Arial"/>
                <a:cs typeface="Arial"/>
              </a:rPr>
              <a:t> </a:t>
            </a:r>
            <a:r>
              <a:rPr lang="en-US" sz="2400" dirty="0" err="1">
                <a:latin typeface="Arial"/>
                <a:cs typeface="Arial"/>
              </a:rPr>
              <a:t>f</a:t>
            </a:r>
            <a:r>
              <a:rPr lang="en-US" sz="2400" baseline="-25000" dirty="0" err="1">
                <a:latin typeface="Arial"/>
                <a:cs typeface="Arial"/>
              </a:rPr>
              <a:t>M</a:t>
            </a:r>
            <a:r>
              <a:rPr lang="en-US" sz="2400" dirty="0">
                <a:latin typeface="Arial"/>
                <a:cs typeface="Arial"/>
              </a:rPr>
              <a:t>:</a:t>
            </a:r>
          </a:p>
          <a:p>
            <a:pPr eaLnBrk="1" hangingPunct="1">
              <a:lnSpc>
                <a:spcPct val="120000"/>
              </a:lnSpc>
              <a:spcBef>
                <a:spcPct val="40000"/>
              </a:spcBef>
            </a:pPr>
            <a:endParaRPr lang="en-US" sz="2400" dirty="0">
              <a:latin typeface="Arial"/>
              <a:cs typeface="Arial"/>
            </a:endParaRPr>
          </a:p>
          <a:p>
            <a:pPr eaLnBrk="1" hangingPunct="1">
              <a:lnSpc>
                <a:spcPct val="120000"/>
              </a:lnSpc>
              <a:spcBef>
                <a:spcPct val="40000"/>
              </a:spcBef>
            </a:pPr>
            <a:endParaRPr lang="en-US" sz="2400" dirty="0">
              <a:latin typeface="Arial"/>
              <a:cs typeface="Arial"/>
            </a:endParaRPr>
          </a:p>
          <a:p>
            <a:pPr eaLnBrk="1" hangingPunct="1">
              <a:lnSpc>
                <a:spcPct val="120000"/>
              </a:lnSpc>
              <a:spcBef>
                <a:spcPct val="40000"/>
              </a:spcBef>
            </a:pPr>
            <a:r>
              <a:rPr lang="en-US" sz="2400" dirty="0" err="1">
                <a:latin typeface="Arial"/>
                <a:cs typeface="Arial"/>
              </a:rPr>
              <a:t>Trường</a:t>
            </a:r>
            <a:r>
              <a:rPr lang="en-US" sz="2400" dirty="0">
                <a:latin typeface="Arial"/>
                <a:cs typeface="Arial"/>
              </a:rPr>
              <a:t> </a:t>
            </a:r>
            <a:r>
              <a:rPr lang="en-US" sz="2400" dirty="0" err="1">
                <a:latin typeface="Arial"/>
                <a:cs typeface="Arial"/>
              </a:rPr>
              <a:t>hợp</a:t>
            </a:r>
            <a:r>
              <a:rPr lang="en-US" sz="2400" dirty="0">
                <a:latin typeface="Arial"/>
                <a:cs typeface="Arial"/>
              </a:rPr>
              <a:t> </a:t>
            </a:r>
            <a:r>
              <a:rPr lang="en-US" sz="2400" dirty="0" err="1">
                <a:latin typeface="Arial"/>
                <a:cs typeface="Arial"/>
              </a:rPr>
              <a:t>phổ</a:t>
            </a:r>
            <a:r>
              <a:rPr lang="en-US" sz="2400" dirty="0">
                <a:latin typeface="Arial"/>
                <a:cs typeface="Arial"/>
              </a:rPr>
              <a:t> </a:t>
            </a:r>
            <a:r>
              <a:rPr lang="en-US" sz="2400" dirty="0" err="1">
                <a:latin typeface="Arial"/>
                <a:cs typeface="Arial"/>
              </a:rPr>
              <a:t>tín</a:t>
            </a:r>
            <a:r>
              <a:rPr lang="en-US" sz="2400" dirty="0">
                <a:latin typeface="Arial"/>
                <a:cs typeface="Arial"/>
              </a:rPr>
              <a:t> </a:t>
            </a:r>
            <a:r>
              <a:rPr lang="en-US" sz="2400" dirty="0" err="1">
                <a:latin typeface="Arial"/>
                <a:cs typeface="Arial"/>
              </a:rPr>
              <a:t>hiệu</a:t>
            </a:r>
            <a:r>
              <a:rPr lang="en-US" sz="2400" dirty="0">
                <a:latin typeface="Arial"/>
                <a:cs typeface="Arial"/>
              </a:rPr>
              <a:t> </a:t>
            </a:r>
            <a:r>
              <a:rPr lang="en-US" sz="2400" dirty="0" err="1">
                <a:latin typeface="Arial"/>
                <a:cs typeface="Arial"/>
              </a:rPr>
              <a:t>tương</a:t>
            </a:r>
            <a:r>
              <a:rPr lang="en-US" sz="2400" dirty="0">
                <a:latin typeface="Arial"/>
                <a:cs typeface="Arial"/>
              </a:rPr>
              <a:t> </a:t>
            </a:r>
            <a:r>
              <a:rPr lang="en-US" sz="2400" dirty="0" err="1">
                <a:latin typeface="Arial"/>
                <a:cs typeface="Arial"/>
              </a:rPr>
              <a:t>tự</a:t>
            </a:r>
            <a:r>
              <a:rPr lang="en-US" sz="2400" dirty="0">
                <a:latin typeface="Arial"/>
                <a:cs typeface="Arial"/>
              </a:rPr>
              <a:t> </a:t>
            </a:r>
            <a:r>
              <a:rPr lang="en-US" sz="2400" dirty="0" err="1">
                <a:latin typeface="Arial"/>
                <a:cs typeface="Arial"/>
              </a:rPr>
              <a:t>từ</a:t>
            </a:r>
            <a:r>
              <a:rPr lang="en-US" sz="2400" dirty="0">
                <a:latin typeface="Arial"/>
                <a:cs typeface="Arial"/>
              </a:rPr>
              <a:t> </a:t>
            </a:r>
            <a:r>
              <a:rPr lang="en-US" sz="2400" dirty="0" err="1">
                <a:latin typeface="Arial"/>
                <a:cs typeface="Arial"/>
              </a:rPr>
              <a:t>f</a:t>
            </a:r>
            <a:r>
              <a:rPr lang="en-US" sz="2400" baseline="-25000" dirty="0" err="1">
                <a:latin typeface="Arial"/>
                <a:cs typeface="Arial"/>
              </a:rPr>
              <a:t>min</a:t>
            </a:r>
            <a:r>
              <a:rPr lang="en-US" sz="2400" dirty="0">
                <a:latin typeface="Arial"/>
                <a:cs typeface="Arial"/>
              </a:rPr>
              <a:t> </a:t>
            </a:r>
            <a:r>
              <a:rPr lang="en-US" sz="2400" dirty="0" err="1">
                <a:latin typeface="Arial"/>
                <a:cs typeface="Arial"/>
              </a:rPr>
              <a:t>đến</a:t>
            </a:r>
            <a:r>
              <a:rPr lang="en-US" sz="2400" dirty="0">
                <a:latin typeface="Arial"/>
                <a:cs typeface="Arial"/>
              </a:rPr>
              <a:t> </a:t>
            </a:r>
            <a:r>
              <a:rPr lang="en-US" sz="2400" dirty="0" err="1">
                <a:latin typeface="Arial"/>
                <a:cs typeface="Arial"/>
              </a:rPr>
              <a:t>f</a:t>
            </a:r>
            <a:r>
              <a:rPr lang="en-US" sz="2400" baseline="-25000" dirty="0" err="1">
                <a:latin typeface="Arial"/>
                <a:cs typeface="Arial"/>
              </a:rPr>
              <a:t>max</a:t>
            </a:r>
            <a:r>
              <a:rPr lang="en-US" sz="2400" dirty="0">
                <a:latin typeface="Arial"/>
                <a:cs typeface="Arial"/>
              </a:rPr>
              <a:t>:</a:t>
            </a:r>
          </a:p>
          <a:p>
            <a:pPr eaLnBrk="1" hangingPunct="1">
              <a:lnSpc>
                <a:spcPct val="120000"/>
              </a:lnSpc>
              <a:spcBef>
                <a:spcPct val="40000"/>
              </a:spcBef>
            </a:pPr>
            <a:endParaRPr lang="en-US" sz="2400" dirty="0">
              <a:latin typeface="Arial"/>
              <a:cs typeface="Arial"/>
            </a:endParaRPr>
          </a:p>
          <a:p>
            <a:pPr eaLnBrk="1" hangingPunct="1">
              <a:lnSpc>
                <a:spcPct val="120000"/>
              </a:lnSpc>
              <a:spcBef>
                <a:spcPct val="40000"/>
              </a:spcBef>
            </a:pPr>
            <a:endParaRPr lang="en-US" sz="2400" dirty="0">
              <a:latin typeface="Arial"/>
              <a:cs typeface="Arial"/>
            </a:endParaRPr>
          </a:p>
          <a:p>
            <a:pPr eaLnBrk="1" hangingPunct="1">
              <a:lnSpc>
                <a:spcPct val="120000"/>
              </a:lnSpc>
              <a:spcBef>
                <a:spcPct val="40000"/>
              </a:spcBef>
            </a:pPr>
            <a:r>
              <a:rPr lang="en-US" sz="2400" dirty="0" err="1">
                <a:latin typeface="Arial"/>
                <a:cs typeface="Arial"/>
              </a:rPr>
              <a:t>Tần</a:t>
            </a:r>
            <a:r>
              <a:rPr lang="en-US" sz="2400" dirty="0">
                <a:latin typeface="Arial"/>
                <a:cs typeface="Arial"/>
              </a:rPr>
              <a:t> </a:t>
            </a:r>
            <a:r>
              <a:rPr lang="en-US" sz="2400" dirty="0" err="1">
                <a:latin typeface="Arial"/>
                <a:cs typeface="Arial"/>
              </a:rPr>
              <a:t>số</a:t>
            </a:r>
            <a:r>
              <a:rPr lang="en-US" sz="2400" b="1" dirty="0">
                <a:latin typeface="Arial"/>
                <a:cs typeface="Arial"/>
              </a:rPr>
              <a:t> </a:t>
            </a:r>
            <a:r>
              <a:rPr lang="en-US" sz="2400" i="1" dirty="0">
                <a:latin typeface="Times New Roman"/>
                <a:cs typeface="Times New Roman"/>
              </a:rPr>
              <a:t>2f</a:t>
            </a:r>
            <a:r>
              <a:rPr lang="en-US" sz="2400" i="1" baseline="-25000" dirty="0">
                <a:latin typeface="Times New Roman"/>
                <a:cs typeface="Times New Roman"/>
              </a:rPr>
              <a:t>M</a:t>
            </a:r>
            <a:r>
              <a:rPr lang="en-US" sz="2400" dirty="0">
                <a:latin typeface="Arial"/>
                <a:cs typeface="Arial"/>
              </a:rPr>
              <a:t>: </a:t>
            </a:r>
            <a:r>
              <a:rPr lang="en-US" sz="2400" dirty="0" err="1">
                <a:latin typeface="Arial"/>
                <a:cs typeface="Arial"/>
              </a:rPr>
              <a:t>tần</a:t>
            </a:r>
            <a:r>
              <a:rPr lang="en-US" sz="2400" dirty="0">
                <a:latin typeface="Arial"/>
                <a:cs typeface="Arial"/>
              </a:rPr>
              <a:t> </a:t>
            </a:r>
            <a:r>
              <a:rPr lang="en-US" sz="2400" dirty="0" err="1">
                <a:latin typeface="Arial"/>
                <a:cs typeface="Arial"/>
              </a:rPr>
              <a:t>số</a:t>
            </a:r>
            <a:r>
              <a:rPr lang="en-US" sz="2400" dirty="0">
                <a:latin typeface="Arial"/>
                <a:cs typeface="Arial"/>
              </a:rPr>
              <a:t> </a:t>
            </a:r>
            <a:r>
              <a:rPr lang="en-US" sz="2400" dirty="0" err="1">
                <a:latin typeface="Arial"/>
                <a:cs typeface="Arial"/>
              </a:rPr>
              <a:t>Nyquist</a:t>
            </a:r>
            <a:endParaRPr lang="en-US" sz="2400" dirty="0">
              <a:latin typeface="Arial"/>
              <a:cs typeface="Arial"/>
            </a:endParaRPr>
          </a:p>
          <a:p>
            <a:pPr eaLnBrk="1" hangingPunct="1">
              <a:lnSpc>
                <a:spcPct val="120000"/>
              </a:lnSpc>
              <a:spcBef>
                <a:spcPct val="40000"/>
              </a:spcBef>
            </a:pPr>
            <a:r>
              <a:rPr lang="en-US" sz="2400" dirty="0" err="1">
                <a:latin typeface="Arial"/>
                <a:cs typeface="Arial"/>
              </a:rPr>
              <a:t>Lấy</a:t>
            </a:r>
            <a:r>
              <a:rPr lang="en-US" sz="2400" dirty="0">
                <a:latin typeface="Arial"/>
                <a:cs typeface="Arial"/>
              </a:rPr>
              <a:t> </a:t>
            </a:r>
            <a:r>
              <a:rPr lang="en-US" sz="2400" dirty="0" err="1">
                <a:latin typeface="Arial"/>
                <a:cs typeface="Arial"/>
              </a:rPr>
              <a:t>mẫu</a:t>
            </a:r>
            <a:r>
              <a:rPr lang="en-US" sz="2400" dirty="0">
                <a:latin typeface="Arial"/>
                <a:cs typeface="Arial"/>
              </a:rPr>
              <a:t> </a:t>
            </a:r>
            <a:r>
              <a:rPr lang="en-US" sz="2400" dirty="0" err="1">
                <a:latin typeface="Arial"/>
                <a:cs typeface="Arial"/>
              </a:rPr>
              <a:t>không</a:t>
            </a:r>
            <a:r>
              <a:rPr lang="en-US" sz="2400" dirty="0">
                <a:latin typeface="Arial"/>
                <a:cs typeface="Arial"/>
              </a:rPr>
              <a:t> </a:t>
            </a:r>
            <a:r>
              <a:rPr lang="en-US" sz="2400" dirty="0" err="1">
                <a:latin typeface="Arial"/>
                <a:cs typeface="Arial"/>
              </a:rPr>
              <a:t>đúng</a:t>
            </a:r>
            <a:r>
              <a:rPr lang="en-US" sz="2400" dirty="0">
                <a:latin typeface="Arial"/>
                <a:cs typeface="Arial"/>
              </a:rPr>
              <a:t>: </a:t>
            </a:r>
            <a:r>
              <a:rPr lang="en-US" sz="2400" dirty="0" err="1">
                <a:latin typeface="Arial"/>
                <a:cs typeface="Arial"/>
              </a:rPr>
              <a:t>xảy</a:t>
            </a:r>
            <a:r>
              <a:rPr lang="en-US" sz="2400" dirty="0">
                <a:latin typeface="Arial"/>
                <a:cs typeface="Arial"/>
              </a:rPr>
              <a:t> </a:t>
            </a:r>
            <a:r>
              <a:rPr lang="en-US" sz="2400" dirty="0" err="1">
                <a:latin typeface="Arial"/>
                <a:cs typeface="Arial"/>
              </a:rPr>
              <a:t>ra</a:t>
            </a:r>
            <a:r>
              <a:rPr lang="en-US" sz="2400" dirty="0">
                <a:latin typeface="Arial"/>
                <a:cs typeface="Arial"/>
              </a:rPr>
              <a:t> </a:t>
            </a:r>
            <a:r>
              <a:rPr lang="en-US" sz="2400" i="1" dirty="0" err="1">
                <a:latin typeface="Arial"/>
                <a:cs typeface="Arial"/>
              </a:rPr>
              <a:t>chồng</a:t>
            </a:r>
            <a:r>
              <a:rPr lang="en-US" sz="2400" i="1" dirty="0">
                <a:latin typeface="Arial"/>
                <a:cs typeface="Arial"/>
              </a:rPr>
              <a:t> </a:t>
            </a:r>
            <a:r>
              <a:rPr lang="en-US" sz="2400" i="1" dirty="0" err="1">
                <a:latin typeface="Arial"/>
                <a:cs typeface="Arial"/>
              </a:rPr>
              <a:t>phổ</a:t>
            </a:r>
            <a:r>
              <a:rPr lang="en-US" sz="2400" i="1" dirty="0">
                <a:latin typeface="Arial"/>
                <a:cs typeface="Arial"/>
              </a:rPr>
              <a:t> (aliasing)</a:t>
            </a:r>
          </a:p>
          <a:p>
            <a:pPr eaLnBrk="1" hangingPunct="1">
              <a:lnSpc>
                <a:spcPct val="120000"/>
              </a:lnSpc>
              <a:spcBef>
                <a:spcPct val="40000"/>
              </a:spcBef>
            </a:pPr>
            <a:r>
              <a:rPr lang="en-US" sz="2400" b="1" dirty="0" err="1">
                <a:solidFill>
                  <a:srgbClr val="0000FF"/>
                </a:solidFill>
                <a:latin typeface="Arial"/>
                <a:cs typeface="Arial"/>
              </a:rPr>
              <a:t>Chống</a:t>
            </a:r>
            <a:r>
              <a:rPr lang="en-US" sz="2400" b="1" dirty="0">
                <a:solidFill>
                  <a:srgbClr val="0000FF"/>
                </a:solidFill>
                <a:latin typeface="Arial"/>
                <a:cs typeface="Arial"/>
              </a:rPr>
              <a:t> </a:t>
            </a:r>
            <a:r>
              <a:rPr lang="en-US" sz="2400" b="1" dirty="0" err="1">
                <a:solidFill>
                  <a:srgbClr val="0000FF"/>
                </a:solidFill>
                <a:latin typeface="Arial"/>
                <a:cs typeface="Arial"/>
              </a:rPr>
              <a:t>chồng</a:t>
            </a:r>
            <a:r>
              <a:rPr lang="en-US" sz="2400" b="1" dirty="0">
                <a:solidFill>
                  <a:srgbClr val="0000FF"/>
                </a:solidFill>
                <a:latin typeface="Arial"/>
                <a:cs typeface="Arial"/>
              </a:rPr>
              <a:t> </a:t>
            </a:r>
            <a:r>
              <a:rPr lang="en-US" sz="2400" b="1" dirty="0" err="1">
                <a:solidFill>
                  <a:srgbClr val="0000FF"/>
                </a:solidFill>
                <a:latin typeface="Arial"/>
                <a:cs typeface="Arial"/>
              </a:rPr>
              <a:t>phổ</a:t>
            </a:r>
            <a:r>
              <a:rPr lang="en-US" sz="2400" b="1" dirty="0">
                <a:solidFill>
                  <a:srgbClr val="0000FF"/>
                </a:solidFill>
                <a:latin typeface="Arial"/>
                <a:cs typeface="Arial"/>
              </a:rPr>
              <a:t>: </a:t>
            </a:r>
            <a:r>
              <a:rPr lang="en-US" sz="2400" b="1" dirty="0" err="1">
                <a:solidFill>
                  <a:srgbClr val="0000FF"/>
                </a:solidFill>
                <a:latin typeface="Arial"/>
                <a:cs typeface="Arial"/>
              </a:rPr>
              <a:t>dùng</a:t>
            </a:r>
            <a:r>
              <a:rPr lang="en-US" sz="2400" b="1" dirty="0">
                <a:solidFill>
                  <a:srgbClr val="0000FF"/>
                </a:solidFill>
                <a:latin typeface="Arial"/>
                <a:cs typeface="Arial"/>
              </a:rPr>
              <a:t> </a:t>
            </a:r>
            <a:r>
              <a:rPr lang="en-US" sz="2400" b="1" dirty="0" err="1">
                <a:solidFill>
                  <a:srgbClr val="0000FF"/>
                </a:solidFill>
                <a:latin typeface="Arial"/>
                <a:cs typeface="Arial"/>
              </a:rPr>
              <a:t>bộ</a:t>
            </a:r>
            <a:r>
              <a:rPr lang="en-US" sz="2400" b="1" dirty="0">
                <a:solidFill>
                  <a:srgbClr val="0000FF"/>
                </a:solidFill>
                <a:latin typeface="Arial"/>
                <a:cs typeface="Arial"/>
              </a:rPr>
              <a:t> </a:t>
            </a:r>
            <a:r>
              <a:rPr lang="en-US" sz="2400" b="1" dirty="0" err="1">
                <a:solidFill>
                  <a:srgbClr val="0000FF"/>
                </a:solidFill>
                <a:latin typeface="Arial"/>
                <a:cs typeface="Arial"/>
              </a:rPr>
              <a:t>lọc</a:t>
            </a:r>
            <a:r>
              <a:rPr lang="en-US" sz="2400" b="1" dirty="0">
                <a:solidFill>
                  <a:srgbClr val="0000FF"/>
                </a:solidFill>
                <a:latin typeface="Arial"/>
                <a:cs typeface="Arial"/>
              </a:rPr>
              <a:t> </a:t>
            </a:r>
          </a:p>
        </p:txBody>
      </p:sp>
      <p:sp>
        <p:nvSpPr>
          <p:cNvPr id="8" name="Slide Number Placeholder 7"/>
          <p:cNvSpPr>
            <a:spLocks noGrp="1"/>
          </p:cNvSpPr>
          <p:nvPr>
            <p:ph type="sldNum" sz="quarter" idx="12"/>
          </p:nvPr>
        </p:nvSpPr>
        <p:spPr/>
        <p:txBody>
          <a:bodyPr/>
          <a:lstStyle/>
          <a:p>
            <a:pPr>
              <a:defRPr/>
            </a:pPr>
            <a:fld id="{5FB08A11-03D8-4F09-B17D-79676EC69AEA}" type="slidenum">
              <a:rPr lang="vi-VN"/>
              <a:pPr>
                <a:defRPr/>
              </a:pPr>
              <a:t>22</a:t>
            </a:fld>
            <a:endParaRPr lang="vi-VN"/>
          </a:p>
        </p:txBody>
      </p:sp>
      <p:graphicFrame>
        <p:nvGraphicFramePr>
          <p:cNvPr id="2" name="Object 1"/>
          <p:cNvGraphicFramePr>
            <a:graphicFrameLocks noChangeAspect="1"/>
          </p:cNvGraphicFramePr>
          <p:nvPr>
            <p:extLst>
              <p:ext uri="{D42A27DB-BD31-4B8C-83A1-F6EECF244321}">
                <p14:modId xmlns:p14="http://schemas.microsoft.com/office/powerpoint/2010/main" val="2407334229"/>
              </p:ext>
            </p:extLst>
          </p:nvPr>
        </p:nvGraphicFramePr>
        <p:xfrm>
          <a:off x="3581400" y="2057400"/>
          <a:ext cx="1532965" cy="685800"/>
        </p:xfrm>
        <a:graphic>
          <a:graphicData uri="http://schemas.openxmlformats.org/presentationml/2006/ole">
            <mc:AlternateContent xmlns:mc="http://schemas.openxmlformats.org/markup-compatibility/2006">
              <mc:Choice xmlns:v="urn:schemas-microsoft-com:vml" Requires="v">
                <p:oleObj spid="_x0000_s200830" name="Equation" r:id="rId4" imgW="482600" imgH="215900" progId="Equation.3">
                  <p:embed/>
                </p:oleObj>
              </mc:Choice>
              <mc:Fallback>
                <p:oleObj name="Equation" r:id="rId4" imgW="482600" imgH="215900" progId="Equation.3">
                  <p:embed/>
                  <p:pic>
                    <p:nvPicPr>
                      <p:cNvPr id="0" name=""/>
                      <p:cNvPicPr/>
                      <p:nvPr/>
                    </p:nvPicPr>
                    <p:blipFill>
                      <a:blip r:embed="rId5"/>
                      <a:stretch>
                        <a:fillRect/>
                      </a:stretch>
                    </p:blipFill>
                    <p:spPr>
                      <a:xfrm>
                        <a:off x="3581400" y="2057400"/>
                        <a:ext cx="1532965" cy="685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199151801"/>
              </p:ext>
            </p:extLst>
          </p:nvPr>
        </p:nvGraphicFramePr>
        <p:xfrm>
          <a:off x="2971800" y="3810000"/>
          <a:ext cx="3330388" cy="765089"/>
        </p:xfrm>
        <a:graphic>
          <a:graphicData uri="http://schemas.openxmlformats.org/presentationml/2006/ole">
            <mc:AlternateContent xmlns:mc="http://schemas.openxmlformats.org/markup-compatibility/2006">
              <mc:Choice xmlns:v="urn:schemas-microsoft-com:vml" Requires="v">
                <p:oleObj spid="_x0000_s200831" name="Equation" r:id="rId6" imgW="939800" imgH="215900" progId="Equation.3">
                  <p:embed/>
                </p:oleObj>
              </mc:Choice>
              <mc:Fallback>
                <p:oleObj name="Equation" r:id="rId6" imgW="939800" imgH="215900" progId="Equation.3">
                  <p:embed/>
                  <p:pic>
                    <p:nvPicPr>
                      <p:cNvPr id="0" name=""/>
                      <p:cNvPicPr/>
                      <p:nvPr/>
                    </p:nvPicPr>
                    <p:blipFill>
                      <a:blip r:embed="rId7"/>
                      <a:stretch>
                        <a:fillRect/>
                      </a:stretch>
                    </p:blipFill>
                    <p:spPr>
                      <a:xfrm>
                        <a:off x="2971800" y="3810000"/>
                        <a:ext cx="3330388" cy="765089"/>
                      </a:xfrm>
                      <a:prstGeom prst="rect">
                        <a:avLst/>
                      </a:prstGeom>
                    </p:spPr>
                  </p:pic>
                </p:oleObj>
              </mc:Fallback>
            </mc:AlternateContent>
          </a:graphicData>
        </a:graphic>
      </p:graphicFrame>
      <p:sp>
        <p:nvSpPr>
          <p:cNvPr id="3" name="Rounded Rectangle 2"/>
          <p:cNvSpPr/>
          <p:nvPr/>
        </p:nvSpPr>
        <p:spPr>
          <a:xfrm>
            <a:off x="609600" y="4800600"/>
            <a:ext cx="4191000" cy="6096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47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3400" dirty="0" err="1">
                <a:latin typeface="Arial"/>
                <a:cs typeface="Arial"/>
              </a:rPr>
              <a:t>Các</a:t>
            </a:r>
            <a:r>
              <a:rPr lang="en-US" sz="3400" dirty="0">
                <a:latin typeface="Arial"/>
                <a:cs typeface="Arial"/>
              </a:rPr>
              <a:t> </a:t>
            </a:r>
            <a:r>
              <a:rPr lang="en-US" sz="3400" dirty="0" err="1">
                <a:latin typeface="Arial"/>
                <a:cs typeface="Arial"/>
              </a:rPr>
              <a:t>ví</a:t>
            </a:r>
            <a:r>
              <a:rPr lang="en-US" sz="3400" dirty="0">
                <a:latin typeface="Arial"/>
                <a:cs typeface="Arial"/>
              </a:rPr>
              <a:t> </a:t>
            </a:r>
            <a:r>
              <a:rPr lang="en-US" sz="3400" dirty="0" err="1">
                <a:latin typeface="Arial"/>
                <a:cs typeface="Arial"/>
              </a:rPr>
              <a:t>dụ</a:t>
            </a:r>
            <a:r>
              <a:rPr lang="en-US" sz="3400" dirty="0">
                <a:latin typeface="Arial"/>
                <a:cs typeface="Arial"/>
              </a:rPr>
              <a:t> </a:t>
            </a:r>
            <a:r>
              <a:rPr lang="en-US" sz="3400" dirty="0" err="1">
                <a:latin typeface="Arial"/>
                <a:cs typeface="Arial"/>
              </a:rPr>
              <a:t>về</a:t>
            </a:r>
            <a:r>
              <a:rPr lang="en-US" sz="3400" dirty="0">
                <a:latin typeface="Arial"/>
                <a:cs typeface="Arial"/>
              </a:rPr>
              <a:t> </a:t>
            </a:r>
            <a:r>
              <a:rPr lang="en-US" sz="3400" dirty="0" err="1">
                <a:latin typeface="Arial"/>
                <a:cs typeface="Arial"/>
              </a:rPr>
              <a:t>tần</a:t>
            </a:r>
            <a:r>
              <a:rPr lang="en-US" sz="3400" dirty="0">
                <a:latin typeface="Arial"/>
                <a:cs typeface="Arial"/>
              </a:rPr>
              <a:t> </a:t>
            </a:r>
            <a:r>
              <a:rPr lang="en-US" sz="3400" dirty="0" err="1">
                <a:latin typeface="Arial"/>
                <a:cs typeface="Arial"/>
              </a:rPr>
              <a:t>số</a:t>
            </a:r>
            <a:r>
              <a:rPr lang="en-US" sz="3400" dirty="0">
                <a:latin typeface="Arial"/>
                <a:cs typeface="Arial"/>
              </a:rPr>
              <a:t> </a:t>
            </a:r>
            <a:r>
              <a:rPr lang="en-US" sz="3400" dirty="0" err="1">
                <a:latin typeface="Arial"/>
                <a:cs typeface="Arial"/>
              </a:rPr>
              <a:t>lấy</a:t>
            </a:r>
            <a:r>
              <a:rPr lang="en-US" sz="3400" dirty="0">
                <a:latin typeface="Arial"/>
                <a:cs typeface="Arial"/>
              </a:rPr>
              <a:t> </a:t>
            </a:r>
            <a:r>
              <a:rPr lang="en-US" sz="3400" dirty="0" err="1">
                <a:latin typeface="Arial"/>
                <a:cs typeface="Arial"/>
              </a:rPr>
              <a:t>mẫu</a:t>
            </a:r>
            <a:endParaRPr lang="en-US" sz="3400" dirty="0">
              <a:latin typeface="Arial"/>
              <a:cs typeface="Arial"/>
            </a:endParaRPr>
          </a:p>
        </p:txBody>
      </p:sp>
      <p:sp>
        <p:nvSpPr>
          <p:cNvPr id="7" name="Slide Number Placeholder 6"/>
          <p:cNvSpPr>
            <a:spLocks noGrp="1"/>
          </p:cNvSpPr>
          <p:nvPr>
            <p:ph type="sldNum" sz="quarter" idx="12"/>
          </p:nvPr>
        </p:nvSpPr>
        <p:spPr/>
        <p:txBody>
          <a:bodyPr/>
          <a:lstStyle/>
          <a:p>
            <a:pPr>
              <a:defRPr/>
            </a:pPr>
            <a:fld id="{BD31A295-E4F6-48BA-B8D0-DCD7804DA0C8}" type="slidenum">
              <a:rPr lang="vi-VN" smtClean="0"/>
              <a:pPr>
                <a:defRPr/>
              </a:pPr>
              <a:t>23</a:t>
            </a:fld>
            <a:endParaRPr lang="vi-VN"/>
          </a:p>
        </p:txBody>
      </p:sp>
      <p:sp>
        <p:nvSpPr>
          <p:cNvPr id="9" name="Content Placeholder 8"/>
          <p:cNvSpPr>
            <a:spLocks noGrp="1"/>
          </p:cNvSpPr>
          <p:nvPr>
            <p:ph sz="quarter" idx="1"/>
          </p:nvPr>
        </p:nvSpPr>
        <p:spPr/>
        <p:txBody>
          <a:bodyPr>
            <a:normAutofit/>
          </a:bodyPr>
          <a:lstStyle/>
          <a:p>
            <a:pPr>
              <a:lnSpc>
                <a:spcPct val="150000"/>
              </a:lnSpc>
              <a:spcBef>
                <a:spcPct val="40000"/>
              </a:spcBef>
            </a:pPr>
            <a:r>
              <a:rPr lang="en-US" sz="2400" dirty="0" err="1">
                <a:latin typeface="Arial"/>
                <a:cs typeface="Arial"/>
              </a:rPr>
              <a:t>Chuẩn</a:t>
            </a:r>
            <a:r>
              <a:rPr lang="en-US" sz="2400" dirty="0">
                <a:latin typeface="Arial"/>
                <a:cs typeface="Arial"/>
              </a:rPr>
              <a:t> </a:t>
            </a:r>
            <a:r>
              <a:rPr lang="en-US" sz="2400" dirty="0" err="1">
                <a:latin typeface="Arial"/>
                <a:cs typeface="Arial"/>
              </a:rPr>
              <a:t>mã</a:t>
            </a:r>
            <a:r>
              <a:rPr lang="en-US" sz="2400" dirty="0">
                <a:latin typeface="Arial"/>
                <a:cs typeface="Arial"/>
              </a:rPr>
              <a:t> </a:t>
            </a:r>
            <a:r>
              <a:rPr lang="en-US" sz="2400" dirty="0" err="1">
                <a:latin typeface="Arial"/>
                <a:cs typeface="Arial"/>
              </a:rPr>
              <a:t>hóa</a:t>
            </a:r>
            <a:r>
              <a:rPr lang="en-US" sz="2400" dirty="0">
                <a:latin typeface="Arial"/>
                <a:cs typeface="Arial"/>
              </a:rPr>
              <a:t> </a:t>
            </a:r>
            <a:r>
              <a:rPr lang="en-US" sz="2400" dirty="0" err="1">
                <a:latin typeface="Arial"/>
                <a:cs typeface="Arial"/>
              </a:rPr>
              <a:t>tiếng</a:t>
            </a:r>
            <a:r>
              <a:rPr lang="en-US" sz="2400" dirty="0">
                <a:latin typeface="Arial"/>
                <a:cs typeface="Arial"/>
              </a:rPr>
              <a:t> </a:t>
            </a:r>
            <a:r>
              <a:rPr lang="en-US" sz="2400" dirty="0" err="1">
                <a:latin typeface="Arial"/>
                <a:cs typeface="Arial"/>
              </a:rPr>
              <a:t>nói</a:t>
            </a:r>
            <a:r>
              <a:rPr lang="en-US" sz="2400" dirty="0">
                <a:latin typeface="Arial"/>
                <a:cs typeface="Arial"/>
              </a:rPr>
              <a:t> ITU G.711, G.729, G.723.1, </a:t>
            </a:r>
            <a:r>
              <a:rPr lang="en-US" sz="2400" b="1" i="1" dirty="0">
                <a:latin typeface="Times New Roman"/>
                <a:cs typeface="Times New Roman"/>
              </a:rPr>
              <a:t>f</a:t>
            </a:r>
            <a:r>
              <a:rPr lang="en-US" sz="2400" b="1" dirty="0">
                <a:latin typeface="Times New Roman"/>
                <a:cs typeface="Times New Roman"/>
              </a:rPr>
              <a:t>s = 8 kHz </a:t>
            </a:r>
            <a:r>
              <a:rPr lang="en-US" sz="2400" b="1" dirty="0">
                <a:latin typeface="Times New Roman"/>
                <a:cs typeface="Times New Roman"/>
                <a:sym typeface="Wingdings" pitchFamily="2" charset="2"/>
              </a:rPr>
              <a:t> </a:t>
            </a:r>
            <a:r>
              <a:rPr lang="en-US" sz="2400" i="1" dirty="0">
                <a:latin typeface="Times New Roman"/>
                <a:cs typeface="Times New Roman"/>
              </a:rPr>
              <a:t>T </a:t>
            </a:r>
            <a:r>
              <a:rPr lang="en-US" sz="2400" dirty="0">
                <a:latin typeface="Times New Roman"/>
                <a:cs typeface="Times New Roman"/>
              </a:rPr>
              <a:t>= 1</a:t>
            </a:r>
            <a:r>
              <a:rPr lang="en-US" sz="2400" i="1" dirty="0">
                <a:latin typeface="Times New Roman"/>
                <a:cs typeface="Times New Roman"/>
              </a:rPr>
              <a:t>/</a:t>
            </a:r>
            <a:r>
              <a:rPr lang="en-US" sz="2400" dirty="0">
                <a:latin typeface="Times New Roman"/>
                <a:cs typeface="Times New Roman"/>
              </a:rPr>
              <a:t>8000 s = 125</a:t>
            </a:r>
            <a:r>
              <a:rPr lang="en-US" sz="2400" i="1" dirty="0">
                <a:latin typeface="Times New Roman"/>
                <a:cs typeface="Times New Roman"/>
              </a:rPr>
              <a:t>μ</a:t>
            </a:r>
            <a:r>
              <a:rPr lang="en-US" sz="2400" dirty="0">
                <a:latin typeface="Times New Roman"/>
                <a:cs typeface="Times New Roman"/>
              </a:rPr>
              <a:t>s </a:t>
            </a:r>
          </a:p>
          <a:p>
            <a:pPr>
              <a:lnSpc>
                <a:spcPct val="150000"/>
              </a:lnSpc>
              <a:spcBef>
                <a:spcPct val="40000"/>
              </a:spcBef>
            </a:pPr>
            <a:r>
              <a:rPr lang="en-US" sz="2400" dirty="0" err="1">
                <a:latin typeface="Arial"/>
                <a:cs typeface="Arial"/>
              </a:rPr>
              <a:t>Hệ</a:t>
            </a:r>
            <a:r>
              <a:rPr lang="en-US" sz="2400" dirty="0">
                <a:latin typeface="Arial"/>
                <a:cs typeface="Arial"/>
              </a:rPr>
              <a:t> </a:t>
            </a:r>
            <a:r>
              <a:rPr lang="en-US" sz="2400" dirty="0" err="1">
                <a:latin typeface="Arial"/>
                <a:cs typeface="Arial"/>
              </a:rPr>
              <a:t>thống</a:t>
            </a:r>
            <a:r>
              <a:rPr lang="en-US" sz="2400" dirty="0">
                <a:latin typeface="Arial"/>
                <a:cs typeface="Arial"/>
              </a:rPr>
              <a:t> </a:t>
            </a:r>
            <a:r>
              <a:rPr lang="en-US" sz="2400" dirty="0" err="1">
                <a:latin typeface="Arial"/>
                <a:cs typeface="Arial"/>
              </a:rPr>
              <a:t>viễn</a:t>
            </a:r>
            <a:r>
              <a:rPr lang="en-US" sz="2400" dirty="0">
                <a:latin typeface="Arial"/>
                <a:cs typeface="Arial"/>
              </a:rPr>
              <a:t> </a:t>
            </a:r>
            <a:r>
              <a:rPr lang="en-US" sz="2400" dirty="0" err="1">
                <a:latin typeface="Arial"/>
                <a:cs typeface="Arial"/>
              </a:rPr>
              <a:t>thông</a:t>
            </a:r>
            <a:r>
              <a:rPr lang="en-US" sz="2400" dirty="0">
                <a:latin typeface="Arial"/>
                <a:cs typeface="Arial"/>
              </a:rPr>
              <a:t> </a:t>
            </a:r>
            <a:r>
              <a:rPr lang="en-US" sz="2400" dirty="0" err="1">
                <a:latin typeface="Arial"/>
                <a:cs typeface="Arial"/>
              </a:rPr>
              <a:t>băng</a:t>
            </a:r>
            <a:r>
              <a:rPr lang="en-US" sz="2400" dirty="0">
                <a:latin typeface="Arial"/>
                <a:cs typeface="Arial"/>
              </a:rPr>
              <a:t> </a:t>
            </a:r>
            <a:r>
              <a:rPr lang="en-US" sz="2400" dirty="0" err="1">
                <a:latin typeface="Arial"/>
                <a:cs typeface="Arial"/>
              </a:rPr>
              <a:t>rộng</a:t>
            </a:r>
            <a:r>
              <a:rPr lang="en-US" sz="2400" dirty="0">
                <a:latin typeface="Arial"/>
                <a:cs typeface="Arial"/>
              </a:rPr>
              <a:t> ITU-T G.722, </a:t>
            </a:r>
            <a:r>
              <a:rPr lang="en-US" sz="2400" b="1" i="1" dirty="0" err="1">
                <a:latin typeface="Times New Roman"/>
                <a:cs typeface="Times New Roman"/>
              </a:rPr>
              <a:t>f</a:t>
            </a:r>
            <a:r>
              <a:rPr lang="en-US" sz="2400" b="1" dirty="0" err="1">
                <a:latin typeface="Times New Roman"/>
                <a:cs typeface="Times New Roman"/>
              </a:rPr>
              <a:t>s</a:t>
            </a:r>
            <a:r>
              <a:rPr lang="en-US" sz="2400" b="1" dirty="0">
                <a:latin typeface="Times New Roman"/>
                <a:cs typeface="Times New Roman"/>
              </a:rPr>
              <a:t> = 16 kHz</a:t>
            </a:r>
          </a:p>
          <a:p>
            <a:pPr>
              <a:lnSpc>
                <a:spcPct val="150000"/>
              </a:lnSpc>
              <a:spcBef>
                <a:spcPct val="40000"/>
              </a:spcBef>
              <a:buNone/>
            </a:pPr>
            <a:r>
              <a:rPr lang="en-US" sz="2400" i="1" dirty="0">
                <a:latin typeface="Times New Roman"/>
                <a:cs typeface="Times New Roman"/>
                <a:sym typeface="Wingdings" pitchFamily="2" charset="2"/>
              </a:rPr>
              <a:t>     </a:t>
            </a:r>
            <a:r>
              <a:rPr lang="en-US" sz="2400" i="1" dirty="0">
                <a:latin typeface="Times New Roman"/>
                <a:cs typeface="Times New Roman"/>
              </a:rPr>
              <a:t>T </a:t>
            </a:r>
            <a:r>
              <a:rPr lang="en-US" sz="2400" dirty="0">
                <a:latin typeface="Times New Roman"/>
                <a:cs typeface="Times New Roman"/>
              </a:rPr>
              <a:t>= 1</a:t>
            </a:r>
            <a:r>
              <a:rPr lang="en-US" sz="2400" i="1" dirty="0">
                <a:latin typeface="Times New Roman"/>
                <a:cs typeface="Times New Roman"/>
              </a:rPr>
              <a:t>/</a:t>
            </a:r>
            <a:r>
              <a:rPr lang="en-US" sz="2400" dirty="0">
                <a:latin typeface="Times New Roman"/>
                <a:cs typeface="Times New Roman"/>
              </a:rPr>
              <a:t>16 000 s = 62.5</a:t>
            </a:r>
            <a:r>
              <a:rPr lang="en-US" sz="2400" i="1" dirty="0">
                <a:latin typeface="Times New Roman"/>
                <a:cs typeface="Times New Roman"/>
              </a:rPr>
              <a:t>μ</a:t>
            </a:r>
            <a:r>
              <a:rPr lang="en-US" sz="2400" dirty="0">
                <a:latin typeface="Times New Roman"/>
                <a:cs typeface="Times New Roman"/>
              </a:rPr>
              <a:t>s</a:t>
            </a:r>
          </a:p>
          <a:p>
            <a:pPr>
              <a:lnSpc>
                <a:spcPct val="150000"/>
              </a:lnSpc>
              <a:spcBef>
                <a:spcPct val="40000"/>
              </a:spcBef>
            </a:pPr>
            <a:r>
              <a:rPr lang="en-US" sz="2400" dirty="0" err="1">
                <a:latin typeface="Arial"/>
                <a:cs typeface="Arial"/>
              </a:rPr>
              <a:t>Trong</a:t>
            </a:r>
            <a:r>
              <a:rPr lang="en-US" sz="2400" dirty="0">
                <a:latin typeface="Arial"/>
                <a:cs typeface="Arial"/>
              </a:rPr>
              <a:t> audio CDs</a:t>
            </a:r>
            <a:r>
              <a:rPr lang="en-US" sz="2400" dirty="0">
                <a:latin typeface="Times New Roman"/>
                <a:cs typeface="Times New Roman"/>
              </a:rPr>
              <a:t>, </a:t>
            </a:r>
            <a:r>
              <a:rPr lang="en-US" sz="2400" b="1" i="1" dirty="0" err="1">
                <a:latin typeface="Times New Roman"/>
                <a:cs typeface="Times New Roman"/>
              </a:rPr>
              <a:t>f</a:t>
            </a:r>
            <a:r>
              <a:rPr lang="en-US" sz="2400" b="1" dirty="0" err="1">
                <a:latin typeface="Times New Roman"/>
                <a:cs typeface="Times New Roman"/>
              </a:rPr>
              <a:t>s</a:t>
            </a:r>
            <a:r>
              <a:rPr lang="en-US" sz="2400" b="1" dirty="0">
                <a:latin typeface="Times New Roman"/>
                <a:cs typeface="Times New Roman"/>
              </a:rPr>
              <a:t> = 44.1 kHz </a:t>
            </a:r>
            <a:r>
              <a:rPr lang="en-US" sz="2400" b="1" dirty="0">
                <a:latin typeface="Times New Roman"/>
                <a:cs typeface="Times New Roman"/>
                <a:sym typeface="Wingdings" pitchFamily="2" charset="2"/>
              </a:rPr>
              <a:t></a:t>
            </a:r>
            <a:r>
              <a:rPr lang="en-US" sz="2400" dirty="0">
                <a:latin typeface="Times New Roman"/>
                <a:cs typeface="Times New Roman"/>
              </a:rPr>
              <a:t> </a:t>
            </a:r>
            <a:r>
              <a:rPr lang="en-US" sz="2400" i="1" dirty="0">
                <a:latin typeface="Times New Roman"/>
                <a:cs typeface="Times New Roman"/>
              </a:rPr>
              <a:t>T </a:t>
            </a:r>
            <a:r>
              <a:rPr lang="en-US" sz="2400" dirty="0">
                <a:latin typeface="Times New Roman"/>
                <a:cs typeface="Times New Roman"/>
              </a:rPr>
              <a:t>= 1</a:t>
            </a:r>
            <a:r>
              <a:rPr lang="en-US" sz="2400" i="1" dirty="0">
                <a:latin typeface="Times New Roman"/>
                <a:cs typeface="Times New Roman"/>
              </a:rPr>
              <a:t>/</a:t>
            </a:r>
            <a:r>
              <a:rPr lang="en-US" sz="2400" dirty="0">
                <a:latin typeface="Times New Roman"/>
                <a:cs typeface="Times New Roman"/>
              </a:rPr>
              <a:t>44100 s = 22.676</a:t>
            </a:r>
            <a:r>
              <a:rPr lang="en-US" sz="2400" i="1" dirty="0">
                <a:latin typeface="Times New Roman"/>
                <a:cs typeface="Times New Roman"/>
              </a:rPr>
              <a:t>μ</a:t>
            </a:r>
            <a:r>
              <a:rPr lang="en-US" sz="2400" dirty="0">
                <a:latin typeface="Times New Roman"/>
                <a:cs typeface="Times New Roman"/>
              </a:rPr>
              <a:t>s</a:t>
            </a:r>
          </a:p>
          <a:p>
            <a:pPr>
              <a:lnSpc>
                <a:spcPct val="150000"/>
              </a:lnSpc>
              <a:spcBef>
                <a:spcPct val="40000"/>
              </a:spcBef>
            </a:pPr>
            <a:r>
              <a:rPr lang="en-US" sz="2400" dirty="0" err="1">
                <a:latin typeface="Arial"/>
                <a:cs typeface="Arial"/>
              </a:rPr>
              <a:t>Trong</a:t>
            </a:r>
            <a:r>
              <a:rPr lang="en-US" sz="2400" dirty="0">
                <a:latin typeface="Arial"/>
                <a:cs typeface="Arial"/>
              </a:rPr>
              <a:t> </a:t>
            </a:r>
            <a:r>
              <a:rPr lang="en-US" sz="2400" dirty="0" err="1">
                <a:latin typeface="Arial"/>
                <a:cs typeface="Arial"/>
              </a:rPr>
              <a:t>hệ</a:t>
            </a:r>
            <a:r>
              <a:rPr lang="en-US" sz="2400" dirty="0">
                <a:latin typeface="Arial"/>
                <a:cs typeface="Arial"/>
              </a:rPr>
              <a:t> </a:t>
            </a:r>
            <a:r>
              <a:rPr lang="en-US" sz="2400" dirty="0" err="1">
                <a:latin typeface="Arial"/>
                <a:cs typeface="Arial"/>
              </a:rPr>
              <a:t>thống</a:t>
            </a:r>
            <a:r>
              <a:rPr lang="en-US" sz="2400" dirty="0">
                <a:latin typeface="Arial"/>
                <a:cs typeface="Arial"/>
              </a:rPr>
              <a:t> audio hi-fi, </a:t>
            </a:r>
            <a:r>
              <a:rPr lang="en-US" sz="2400" dirty="0" err="1">
                <a:latin typeface="Arial"/>
                <a:cs typeface="Arial"/>
              </a:rPr>
              <a:t>như</a:t>
            </a:r>
            <a:r>
              <a:rPr lang="en-US" sz="2400" dirty="0">
                <a:latin typeface="Arial"/>
                <a:cs typeface="Arial"/>
              </a:rPr>
              <a:t> MPEG-2 (moving picture experts group), AAC (advanced audio coding), </a:t>
            </a:r>
            <a:r>
              <a:rPr lang="en-US" sz="2400" dirty="0" err="1">
                <a:latin typeface="Arial"/>
                <a:cs typeface="Arial"/>
              </a:rPr>
              <a:t>chuẩn</a:t>
            </a:r>
            <a:r>
              <a:rPr lang="en-US" sz="2400" dirty="0">
                <a:latin typeface="Arial"/>
                <a:cs typeface="Arial"/>
              </a:rPr>
              <a:t> MP3 (MPEG layer 3),  </a:t>
            </a:r>
            <a:r>
              <a:rPr lang="en-US" sz="2400" b="1" i="1" dirty="0" err="1">
                <a:latin typeface="Times New Roman"/>
                <a:cs typeface="Times New Roman"/>
              </a:rPr>
              <a:t>f</a:t>
            </a:r>
            <a:r>
              <a:rPr lang="en-US" sz="2400" b="1" dirty="0" err="1">
                <a:latin typeface="Times New Roman"/>
                <a:cs typeface="Times New Roman"/>
              </a:rPr>
              <a:t>s</a:t>
            </a:r>
            <a:r>
              <a:rPr lang="en-US" sz="2400" b="1" dirty="0">
                <a:latin typeface="Times New Roman"/>
                <a:cs typeface="Times New Roman"/>
              </a:rPr>
              <a:t> = 48 kHz </a:t>
            </a:r>
            <a:r>
              <a:rPr lang="en-US" sz="2400" b="1" dirty="0">
                <a:latin typeface="Times New Roman"/>
                <a:cs typeface="Times New Roman"/>
                <a:sym typeface="Wingdings" pitchFamily="2" charset="2"/>
              </a:rPr>
              <a:t></a:t>
            </a:r>
            <a:r>
              <a:rPr lang="en-US" sz="2400" i="1" dirty="0">
                <a:latin typeface="Times New Roman"/>
                <a:cs typeface="Times New Roman"/>
              </a:rPr>
              <a:t>T </a:t>
            </a:r>
            <a:r>
              <a:rPr lang="en-US" sz="2400" dirty="0">
                <a:latin typeface="Times New Roman"/>
                <a:cs typeface="Times New Roman"/>
              </a:rPr>
              <a:t>= 1</a:t>
            </a:r>
            <a:r>
              <a:rPr lang="en-US" sz="2400" i="1" dirty="0">
                <a:latin typeface="Times New Roman"/>
                <a:cs typeface="Times New Roman"/>
              </a:rPr>
              <a:t>/</a:t>
            </a:r>
            <a:r>
              <a:rPr lang="en-US" sz="2400" dirty="0">
                <a:latin typeface="Times New Roman"/>
                <a:cs typeface="Times New Roman"/>
              </a:rPr>
              <a:t>48 000 s = 20.833</a:t>
            </a:r>
            <a:r>
              <a:rPr lang="en-US" sz="2400" i="1" dirty="0">
                <a:latin typeface="Times New Roman"/>
                <a:cs typeface="Times New Roman"/>
              </a:rPr>
              <a:t>μ</a:t>
            </a:r>
            <a:r>
              <a:rPr lang="en-US" sz="2400" dirty="0">
                <a:latin typeface="Times New Roman"/>
                <a:cs typeface="Times New Roman"/>
              </a:rPr>
              <a:t>s</a:t>
            </a:r>
          </a:p>
        </p:txBody>
      </p:sp>
    </p:spTree>
    <p:extLst>
      <p:ext uri="{BB962C8B-B14F-4D97-AF65-F5344CB8AC3E}">
        <p14:creationId xmlns:p14="http://schemas.microsoft.com/office/powerpoint/2010/main" val="36343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Lượng</a:t>
            </a:r>
            <a:r>
              <a:rPr lang="en-US" dirty="0">
                <a:latin typeface="Arial"/>
                <a:cs typeface="Arial"/>
              </a:rPr>
              <a:t> </a:t>
            </a:r>
            <a:r>
              <a:rPr lang="en-US" dirty="0" err="1">
                <a:latin typeface="Arial"/>
                <a:cs typeface="Arial"/>
              </a:rPr>
              <a:t>tử</a:t>
            </a:r>
            <a:r>
              <a:rPr lang="en-US" dirty="0">
                <a:latin typeface="Arial"/>
                <a:cs typeface="Arial"/>
              </a:rPr>
              <a:t> </a:t>
            </a:r>
            <a:r>
              <a:rPr lang="en-US" dirty="0" err="1">
                <a:latin typeface="Arial"/>
                <a:cs typeface="Arial"/>
              </a:rPr>
              <a:t>hóa</a:t>
            </a:r>
            <a:r>
              <a:rPr lang="en-US" dirty="0">
                <a:latin typeface="Arial"/>
                <a:cs typeface="Arial"/>
              </a:rPr>
              <a:t> (quantizing)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24</a:t>
            </a:fld>
            <a:endParaRPr lang="en-US" dirty="0"/>
          </a:p>
        </p:txBody>
      </p:sp>
      <p:sp>
        <p:nvSpPr>
          <p:cNvPr id="5" name="Content Placeholder 4"/>
          <p:cNvSpPr>
            <a:spLocks noGrp="1"/>
          </p:cNvSpPr>
          <p:nvPr>
            <p:ph sz="quarter" idx="1"/>
          </p:nvPr>
        </p:nvSpPr>
        <p:spPr>
          <a:xfrm>
            <a:off x="0" y="1168525"/>
            <a:ext cx="9144000" cy="1696087"/>
          </a:xfrm>
        </p:spPr>
        <p:txBody>
          <a:bodyPr>
            <a:noAutofit/>
          </a:bodyPr>
          <a:lstStyle/>
          <a:p>
            <a:pPr>
              <a:lnSpc>
                <a:spcPct val="150000"/>
              </a:lnSpc>
              <a:spcBef>
                <a:spcPts val="600"/>
              </a:spcBef>
            </a:pPr>
            <a:r>
              <a:rPr lang="en-US" sz="2200" dirty="0" err="1">
                <a:latin typeface="Arial"/>
                <a:cs typeface="Arial"/>
              </a:rPr>
              <a:t>Rời</a:t>
            </a:r>
            <a:r>
              <a:rPr lang="en-US" sz="2200" dirty="0">
                <a:latin typeface="Arial"/>
                <a:cs typeface="Arial"/>
              </a:rPr>
              <a:t> </a:t>
            </a:r>
            <a:r>
              <a:rPr lang="en-US" sz="2200" dirty="0" err="1">
                <a:latin typeface="Arial"/>
                <a:cs typeface="Arial"/>
              </a:rPr>
              <a:t>rạc</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biên</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endParaRPr lang="en-US" sz="2200" dirty="0">
              <a:latin typeface="Arial"/>
              <a:cs typeface="Arial"/>
            </a:endParaRPr>
          </a:p>
          <a:p>
            <a:pPr>
              <a:lnSpc>
                <a:spcPct val="150000"/>
              </a:lnSpc>
              <a:spcBef>
                <a:spcPts val="600"/>
              </a:spcBef>
            </a:pPr>
            <a:r>
              <a:rPr lang="en-US" sz="2200" dirty="0">
                <a:latin typeface="Arial"/>
                <a:cs typeface="Arial"/>
              </a:rPr>
              <a:t>Sai </a:t>
            </a:r>
            <a:r>
              <a:rPr lang="en-US" sz="2200" dirty="0" err="1">
                <a:latin typeface="Arial"/>
                <a:cs typeface="Arial"/>
              </a:rPr>
              <a:t>khác</a:t>
            </a:r>
            <a:r>
              <a:rPr lang="en-US" sz="2200" dirty="0">
                <a:latin typeface="Arial"/>
                <a:cs typeface="Arial"/>
              </a:rPr>
              <a:t> </a:t>
            </a:r>
            <a:r>
              <a:rPr lang="en-US" sz="2200" dirty="0" err="1">
                <a:latin typeface="Arial"/>
                <a:cs typeface="Arial"/>
              </a:rPr>
              <a:t>giữa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gốc</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nhiễu</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méo</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lỗi</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a:t>
            </a:r>
          </a:p>
          <a:p>
            <a:pPr>
              <a:lnSpc>
                <a:spcPct val="150000"/>
              </a:lnSpc>
              <a:spcBef>
                <a:spcPts val="600"/>
              </a:spcBef>
            </a:pPr>
            <a:endParaRPr lang="en-US" sz="2200" dirty="0">
              <a:solidFill>
                <a:srgbClr val="FF0000"/>
              </a:solidFill>
              <a:latin typeface="Arial"/>
              <a:cs typeface="Arial"/>
            </a:endParaRPr>
          </a:p>
          <a:p>
            <a:pPr>
              <a:lnSpc>
                <a:spcPct val="150000"/>
              </a:lnSpc>
              <a:spcBef>
                <a:spcPts val="600"/>
              </a:spcBef>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p:txBody>
      </p:sp>
      <p:grpSp>
        <p:nvGrpSpPr>
          <p:cNvPr id="6" name="Group 51"/>
          <p:cNvGrpSpPr>
            <a:grpSpLocks/>
          </p:cNvGrpSpPr>
          <p:nvPr/>
        </p:nvGrpSpPr>
        <p:grpSpPr bwMode="auto">
          <a:xfrm>
            <a:off x="2514600" y="2514600"/>
            <a:ext cx="6248400" cy="4038600"/>
            <a:chOff x="528" y="1392"/>
            <a:chExt cx="3798" cy="2400"/>
          </a:xfrm>
        </p:grpSpPr>
        <p:sp>
          <p:nvSpPr>
            <p:cNvPr id="7" name="Text Box 4"/>
            <p:cNvSpPr txBox="1">
              <a:spLocks noChangeArrowheads="1"/>
            </p:cNvSpPr>
            <p:nvPr/>
          </p:nvSpPr>
          <p:spPr bwMode="auto">
            <a:xfrm>
              <a:off x="719" y="3258"/>
              <a:ext cx="454"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-2</a:t>
              </a:r>
              <a:endParaRPr lang="vi-VN" b="1" dirty="0">
                <a:ea typeface="MS Mincho" pitchFamily="49" charset="-128"/>
              </a:endParaRPr>
            </a:p>
          </p:txBody>
        </p:sp>
        <p:sp>
          <p:nvSpPr>
            <p:cNvPr id="8" name="Text Box 5"/>
            <p:cNvSpPr txBox="1">
              <a:spLocks noChangeArrowheads="1"/>
            </p:cNvSpPr>
            <p:nvPr/>
          </p:nvSpPr>
          <p:spPr bwMode="auto">
            <a:xfrm>
              <a:off x="720" y="3008"/>
              <a:ext cx="495"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-1</a:t>
              </a:r>
              <a:endParaRPr lang="vi-VN" b="1" dirty="0">
                <a:ea typeface="MS Mincho" pitchFamily="49" charset="-128"/>
              </a:endParaRPr>
            </a:p>
          </p:txBody>
        </p:sp>
        <p:sp>
          <p:nvSpPr>
            <p:cNvPr id="9" name="Text Box 6"/>
            <p:cNvSpPr txBox="1">
              <a:spLocks noChangeArrowheads="1"/>
            </p:cNvSpPr>
            <p:nvPr/>
          </p:nvSpPr>
          <p:spPr bwMode="auto">
            <a:xfrm>
              <a:off x="1485" y="1657"/>
              <a:ext cx="496" cy="251"/>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S/2</a:t>
              </a:r>
              <a:endParaRPr lang="vi-VN" dirty="0">
                <a:ea typeface="MS Mincho" pitchFamily="49" charset="-128"/>
              </a:endParaRPr>
            </a:p>
          </p:txBody>
        </p:sp>
        <p:sp>
          <p:nvSpPr>
            <p:cNvPr id="10" name="Text Box 7"/>
            <p:cNvSpPr txBox="1">
              <a:spLocks noChangeArrowheads="1"/>
            </p:cNvSpPr>
            <p:nvPr/>
          </p:nvSpPr>
          <p:spPr bwMode="auto">
            <a:xfrm>
              <a:off x="967" y="1928"/>
              <a:ext cx="1052" cy="377"/>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a:t>
              </a:r>
              <a:endParaRPr lang="vi-VN" dirty="0">
                <a:ea typeface="MS Mincho" pitchFamily="49" charset="-128"/>
              </a:endParaRPr>
            </a:p>
          </p:txBody>
        </p:sp>
        <p:sp>
          <p:nvSpPr>
            <p:cNvPr id="11" name="Text Box 8"/>
            <p:cNvSpPr txBox="1">
              <a:spLocks noChangeArrowheads="1"/>
            </p:cNvSpPr>
            <p:nvPr/>
          </p:nvSpPr>
          <p:spPr bwMode="auto">
            <a:xfrm>
              <a:off x="2723" y="1392"/>
              <a:ext cx="496" cy="377"/>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q</a:t>
              </a:r>
              <a:r>
                <a:rPr lang="vi-VN" altLang="ja-JP" b="1" dirty="0">
                  <a:latin typeface="Times New Roman" pitchFamily="18" charset="0"/>
                  <a:ea typeface="MS Mincho" pitchFamily="49" charset="-128"/>
                </a:rPr>
                <a:t>(t)</a:t>
              </a:r>
              <a:endParaRPr lang="vi-VN" b="1" dirty="0">
                <a:ea typeface="MS Mincho" pitchFamily="49" charset="-128"/>
              </a:endParaRPr>
            </a:p>
          </p:txBody>
        </p:sp>
        <p:sp>
          <p:nvSpPr>
            <p:cNvPr id="12" name="Line 9"/>
            <p:cNvSpPr>
              <a:spLocks noChangeShapeType="1"/>
            </p:cNvSpPr>
            <p:nvPr/>
          </p:nvSpPr>
          <p:spPr bwMode="auto">
            <a:xfrm flipV="1">
              <a:off x="528" y="2920"/>
              <a:ext cx="3696" cy="0"/>
            </a:xfrm>
            <a:prstGeom prst="line">
              <a:avLst/>
            </a:prstGeom>
            <a:noFill/>
            <a:ln w="38100">
              <a:solidFill>
                <a:srgbClr val="000000"/>
              </a:solidFill>
              <a:round/>
              <a:headEnd/>
              <a:tailEnd type="triangle" w="med" len="med"/>
            </a:ln>
          </p:spPr>
          <p:txBody>
            <a:bodyPr/>
            <a:lstStyle/>
            <a:p>
              <a:endParaRPr lang="en-US"/>
            </a:p>
          </p:txBody>
        </p:sp>
        <p:sp>
          <p:nvSpPr>
            <p:cNvPr id="13" name="Line 10"/>
            <p:cNvSpPr>
              <a:spLocks noChangeShapeType="1"/>
            </p:cNvSpPr>
            <p:nvPr/>
          </p:nvSpPr>
          <p:spPr bwMode="auto">
            <a:xfrm flipV="1">
              <a:off x="1362" y="1532"/>
              <a:ext cx="0" cy="2260"/>
            </a:xfrm>
            <a:prstGeom prst="line">
              <a:avLst/>
            </a:prstGeom>
            <a:noFill/>
            <a:ln w="38100">
              <a:solidFill>
                <a:srgbClr val="000000"/>
              </a:solidFill>
              <a:round/>
              <a:headEnd/>
              <a:tailEnd type="triangle" w="med" len="med"/>
            </a:ln>
          </p:spPr>
          <p:txBody>
            <a:bodyPr/>
            <a:lstStyle/>
            <a:p>
              <a:endParaRPr lang="en-US"/>
            </a:p>
          </p:txBody>
        </p:sp>
        <p:sp>
          <p:nvSpPr>
            <p:cNvPr id="14" name="Line 11"/>
            <p:cNvSpPr>
              <a:spLocks noChangeShapeType="1"/>
            </p:cNvSpPr>
            <p:nvPr/>
          </p:nvSpPr>
          <p:spPr bwMode="auto">
            <a:xfrm>
              <a:off x="1114" y="1908"/>
              <a:ext cx="495" cy="0"/>
            </a:xfrm>
            <a:prstGeom prst="line">
              <a:avLst/>
            </a:prstGeom>
            <a:noFill/>
            <a:ln w="38100">
              <a:solidFill>
                <a:srgbClr val="FF6600"/>
              </a:solidFill>
              <a:prstDash val="sysDot"/>
              <a:round/>
              <a:headEnd/>
              <a:tailEnd/>
            </a:ln>
          </p:spPr>
          <p:txBody>
            <a:bodyPr/>
            <a:lstStyle/>
            <a:p>
              <a:endParaRPr lang="en-US"/>
            </a:p>
          </p:txBody>
        </p:sp>
        <p:sp>
          <p:nvSpPr>
            <p:cNvPr id="15" name="Line 12"/>
            <p:cNvSpPr>
              <a:spLocks noChangeShapeType="1"/>
            </p:cNvSpPr>
            <p:nvPr/>
          </p:nvSpPr>
          <p:spPr bwMode="auto">
            <a:xfrm>
              <a:off x="1352" y="2032"/>
              <a:ext cx="2228" cy="0"/>
            </a:xfrm>
            <a:prstGeom prst="line">
              <a:avLst/>
            </a:prstGeom>
            <a:noFill/>
            <a:ln w="38100" cap="rnd">
              <a:solidFill>
                <a:srgbClr val="0000FF"/>
              </a:solidFill>
              <a:prstDash val="sysDot"/>
              <a:round/>
              <a:headEnd/>
              <a:tailEnd/>
            </a:ln>
          </p:spPr>
          <p:txBody>
            <a:bodyPr/>
            <a:lstStyle/>
            <a:p>
              <a:endParaRPr lang="en-US"/>
            </a:p>
          </p:txBody>
        </p:sp>
        <p:sp>
          <p:nvSpPr>
            <p:cNvPr id="16" name="Line 13"/>
            <p:cNvSpPr>
              <a:spLocks noChangeShapeType="1"/>
            </p:cNvSpPr>
            <p:nvPr/>
          </p:nvSpPr>
          <p:spPr bwMode="auto">
            <a:xfrm>
              <a:off x="1362" y="2285"/>
              <a:ext cx="2228" cy="0"/>
            </a:xfrm>
            <a:prstGeom prst="line">
              <a:avLst/>
            </a:prstGeom>
            <a:noFill/>
            <a:ln w="38100" cap="rnd">
              <a:solidFill>
                <a:srgbClr val="0000FF"/>
              </a:solidFill>
              <a:prstDash val="sysDot"/>
              <a:round/>
              <a:headEnd/>
              <a:tailEnd/>
            </a:ln>
          </p:spPr>
          <p:txBody>
            <a:bodyPr/>
            <a:lstStyle/>
            <a:p>
              <a:endParaRPr lang="en-US"/>
            </a:p>
          </p:txBody>
        </p:sp>
        <p:sp>
          <p:nvSpPr>
            <p:cNvPr id="17" name="Line 14"/>
            <p:cNvSpPr>
              <a:spLocks noChangeShapeType="1"/>
            </p:cNvSpPr>
            <p:nvPr/>
          </p:nvSpPr>
          <p:spPr bwMode="auto">
            <a:xfrm>
              <a:off x="1362" y="2536"/>
              <a:ext cx="2228" cy="0"/>
            </a:xfrm>
            <a:prstGeom prst="line">
              <a:avLst/>
            </a:prstGeom>
            <a:noFill/>
            <a:ln w="38100" cap="rnd">
              <a:solidFill>
                <a:srgbClr val="0000FF"/>
              </a:solidFill>
              <a:prstDash val="sysDot"/>
              <a:round/>
              <a:headEnd/>
              <a:tailEnd/>
            </a:ln>
          </p:spPr>
          <p:txBody>
            <a:bodyPr/>
            <a:lstStyle/>
            <a:p>
              <a:endParaRPr lang="en-US"/>
            </a:p>
          </p:txBody>
        </p:sp>
        <p:sp>
          <p:nvSpPr>
            <p:cNvPr id="18" name="Line 15"/>
            <p:cNvSpPr>
              <a:spLocks noChangeShapeType="1"/>
            </p:cNvSpPr>
            <p:nvPr/>
          </p:nvSpPr>
          <p:spPr bwMode="auto">
            <a:xfrm>
              <a:off x="1362" y="2787"/>
              <a:ext cx="2228" cy="0"/>
            </a:xfrm>
            <a:prstGeom prst="line">
              <a:avLst/>
            </a:prstGeom>
            <a:noFill/>
            <a:ln w="38100" cap="rnd">
              <a:solidFill>
                <a:srgbClr val="0000FF"/>
              </a:solidFill>
              <a:prstDash val="sysDot"/>
              <a:round/>
              <a:headEnd/>
              <a:tailEnd/>
            </a:ln>
          </p:spPr>
          <p:txBody>
            <a:bodyPr/>
            <a:lstStyle/>
            <a:p>
              <a:endParaRPr lang="en-US"/>
            </a:p>
          </p:txBody>
        </p:sp>
        <p:sp>
          <p:nvSpPr>
            <p:cNvPr id="19" name="Line 16"/>
            <p:cNvSpPr>
              <a:spLocks noChangeShapeType="1"/>
            </p:cNvSpPr>
            <p:nvPr/>
          </p:nvSpPr>
          <p:spPr bwMode="auto">
            <a:xfrm>
              <a:off x="1362" y="3039"/>
              <a:ext cx="2228" cy="0"/>
            </a:xfrm>
            <a:prstGeom prst="line">
              <a:avLst/>
            </a:prstGeom>
            <a:noFill/>
            <a:ln w="38100" cap="rnd">
              <a:solidFill>
                <a:srgbClr val="0000FF"/>
              </a:solidFill>
              <a:prstDash val="sysDot"/>
              <a:round/>
              <a:headEnd/>
              <a:tailEnd/>
            </a:ln>
          </p:spPr>
          <p:txBody>
            <a:bodyPr/>
            <a:lstStyle/>
            <a:p>
              <a:endParaRPr lang="en-US"/>
            </a:p>
          </p:txBody>
        </p:sp>
        <p:sp>
          <p:nvSpPr>
            <p:cNvPr id="20" name="Line 17"/>
            <p:cNvSpPr>
              <a:spLocks noChangeShapeType="1"/>
            </p:cNvSpPr>
            <p:nvPr/>
          </p:nvSpPr>
          <p:spPr bwMode="auto">
            <a:xfrm>
              <a:off x="1362" y="3290"/>
              <a:ext cx="2228" cy="0"/>
            </a:xfrm>
            <a:prstGeom prst="line">
              <a:avLst/>
            </a:prstGeom>
            <a:noFill/>
            <a:ln w="38100" cap="rnd">
              <a:solidFill>
                <a:srgbClr val="0000FF"/>
              </a:solidFill>
              <a:prstDash val="sysDot"/>
              <a:round/>
              <a:headEnd/>
              <a:tailEnd/>
            </a:ln>
          </p:spPr>
          <p:txBody>
            <a:bodyPr/>
            <a:lstStyle/>
            <a:p>
              <a:endParaRPr lang="en-US"/>
            </a:p>
          </p:txBody>
        </p:sp>
        <p:sp>
          <p:nvSpPr>
            <p:cNvPr id="21" name="Line 18"/>
            <p:cNvSpPr>
              <a:spLocks noChangeShapeType="1"/>
            </p:cNvSpPr>
            <p:nvPr/>
          </p:nvSpPr>
          <p:spPr bwMode="auto">
            <a:xfrm>
              <a:off x="1362" y="3541"/>
              <a:ext cx="2228" cy="0"/>
            </a:xfrm>
            <a:prstGeom prst="line">
              <a:avLst/>
            </a:prstGeom>
            <a:noFill/>
            <a:ln w="38100" cap="rnd">
              <a:solidFill>
                <a:srgbClr val="0000FF"/>
              </a:solidFill>
              <a:prstDash val="sysDot"/>
              <a:round/>
              <a:headEnd/>
              <a:tailEnd/>
            </a:ln>
          </p:spPr>
          <p:txBody>
            <a:bodyPr/>
            <a:lstStyle/>
            <a:p>
              <a:endParaRPr lang="en-US"/>
            </a:p>
          </p:txBody>
        </p:sp>
        <p:sp>
          <p:nvSpPr>
            <p:cNvPr id="22" name="Line 19"/>
            <p:cNvSpPr>
              <a:spLocks noChangeShapeType="1"/>
            </p:cNvSpPr>
            <p:nvPr/>
          </p:nvSpPr>
          <p:spPr bwMode="auto">
            <a:xfrm>
              <a:off x="1362" y="3666"/>
              <a:ext cx="371" cy="0"/>
            </a:xfrm>
            <a:prstGeom prst="line">
              <a:avLst/>
            </a:prstGeom>
            <a:noFill/>
            <a:ln w="38100">
              <a:solidFill>
                <a:srgbClr val="FF0000"/>
              </a:solidFill>
              <a:round/>
              <a:headEnd/>
              <a:tailEnd/>
            </a:ln>
          </p:spPr>
          <p:txBody>
            <a:bodyPr/>
            <a:lstStyle/>
            <a:p>
              <a:endParaRPr lang="en-US"/>
            </a:p>
          </p:txBody>
        </p:sp>
        <p:sp>
          <p:nvSpPr>
            <p:cNvPr id="23" name="Line 20"/>
            <p:cNvSpPr>
              <a:spLocks noChangeShapeType="1"/>
            </p:cNvSpPr>
            <p:nvPr/>
          </p:nvSpPr>
          <p:spPr bwMode="auto">
            <a:xfrm>
              <a:off x="1733" y="3415"/>
              <a:ext cx="0" cy="251"/>
            </a:xfrm>
            <a:prstGeom prst="line">
              <a:avLst/>
            </a:prstGeom>
            <a:noFill/>
            <a:ln w="38100">
              <a:solidFill>
                <a:srgbClr val="FF0000"/>
              </a:solidFill>
              <a:round/>
              <a:headEnd/>
              <a:tailEnd/>
            </a:ln>
          </p:spPr>
          <p:txBody>
            <a:bodyPr/>
            <a:lstStyle/>
            <a:p>
              <a:endParaRPr lang="en-US"/>
            </a:p>
          </p:txBody>
        </p:sp>
        <p:sp>
          <p:nvSpPr>
            <p:cNvPr id="24" name="Line 21"/>
            <p:cNvSpPr>
              <a:spLocks noChangeShapeType="1"/>
            </p:cNvSpPr>
            <p:nvPr/>
          </p:nvSpPr>
          <p:spPr bwMode="auto">
            <a:xfrm>
              <a:off x="1981" y="3164"/>
              <a:ext cx="0" cy="251"/>
            </a:xfrm>
            <a:prstGeom prst="line">
              <a:avLst/>
            </a:prstGeom>
            <a:noFill/>
            <a:ln w="38100">
              <a:solidFill>
                <a:srgbClr val="FF0000"/>
              </a:solidFill>
              <a:round/>
              <a:headEnd/>
              <a:tailEnd/>
            </a:ln>
          </p:spPr>
          <p:txBody>
            <a:bodyPr/>
            <a:lstStyle/>
            <a:p>
              <a:endParaRPr lang="en-US"/>
            </a:p>
          </p:txBody>
        </p:sp>
        <p:sp>
          <p:nvSpPr>
            <p:cNvPr id="25" name="Line 22"/>
            <p:cNvSpPr>
              <a:spLocks noChangeShapeType="1"/>
            </p:cNvSpPr>
            <p:nvPr/>
          </p:nvSpPr>
          <p:spPr bwMode="auto">
            <a:xfrm>
              <a:off x="2104" y="2913"/>
              <a:ext cx="0" cy="251"/>
            </a:xfrm>
            <a:prstGeom prst="line">
              <a:avLst/>
            </a:prstGeom>
            <a:noFill/>
            <a:ln w="38100">
              <a:solidFill>
                <a:srgbClr val="FF0000"/>
              </a:solidFill>
              <a:round/>
              <a:headEnd/>
              <a:tailEnd/>
            </a:ln>
          </p:spPr>
          <p:txBody>
            <a:bodyPr/>
            <a:lstStyle/>
            <a:p>
              <a:endParaRPr lang="en-US"/>
            </a:p>
          </p:txBody>
        </p:sp>
        <p:sp>
          <p:nvSpPr>
            <p:cNvPr id="26" name="Line 23"/>
            <p:cNvSpPr>
              <a:spLocks noChangeShapeType="1"/>
            </p:cNvSpPr>
            <p:nvPr/>
          </p:nvSpPr>
          <p:spPr bwMode="auto">
            <a:xfrm>
              <a:off x="2228" y="2662"/>
              <a:ext cx="0" cy="251"/>
            </a:xfrm>
            <a:prstGeom prst="line">
              <a:avLst/>
            </a:prstGeom>
            <a:noFill/>
            <a:ln w="38100">
              <a:solidFill>
                <a:srgbClr val="FF0000"/>
              </a:solidFill>
              <a:round/>
              <a:headEnd/>
              <a:tailEnd/>
            </a:ln>
          </p:spPr>
          <p:txBody>
            <a:bodyPr/>
            <a:lstStyle/>
            <a:p>
              <a:endParaRPr lang="en-US"/>
            </a:p>
          </p:txBody>
        </p:sp>
        <p:sp>
          <p:nvSpPr>
            <p:cNvPr id="27" name="Line 24"/>
            <p:cNvSpPr>
              <a:spLocks noChangeShapeType="1"/>
            </p:cNvSpPr>
            <p:nvPr/>
          </p:nvSpPr>
          <p:spPr bwMode="auto">
            <a:xfrm>
              <a:off x="2476" y="2411"/>
              <a:ext cx="0" cy="251"/>
            </a:xfrm>
            <a:prstGeom prst="line">
              <a:avLst/>
            </a:prstGeom>
            <a:noFill/>
            <a:ln w="38100">
              <a:solidFill>
                <a:srgbClr val="FF0000"/>
              </a:solidFill>
              <a:round/>
              <a:headEnd/>
              <a:tailEnd/>
            </a:ln>
          </p:spPr>
          <p:txBody>
            <a:bodyPr/>
            <a:lstStyle/>
            <a:p>
              <a:endParaRPr lang="en-US"/>
            </a:p>
          </p:txBody>
        </p:sp>
        <p:sp>
          <p:nvSpPr>
            <p:cNvPr id="28" name="Line 25"/>
            <p:cNvSpPr>
              <a:spLocks noChangeShapeType="1"/>
            </p:cNvSpPr>
            <p:nvPr/>
          </p:nvSpPr>
          <p:spPr bwMode="auto">
            <a:xfrm>
              <a:off x="2847" y="2159"/>
              <a:ext cx="0" cy="252"/>
            </a:xfrm>
            <a:prstGeom prst="line">
              <a:avLst/>
            </a:prstGeom>
            <a:noFill/>
            <a:ln w="38100">
              <a:solidFill>
                <a:srgbClr val="FF0000"/>
              </a:solidFill>
              <a:round/>
              <a:headEnd/>
              <a:tailEnd/>
            </a:ln>
          </p:spPr>
          <p:txBody>
            <a:bodyPr/>
            <a:lstStyle/>
            <a:p>
              <a:endParaRPr lang="en-US"/>
            </a:p>
          </p:txBody>
        </p:sp>
        <p:sp>
          <p:nvSpPr>
            <p:cNvPr id="29" name="Line 26"/>
            <p:cNvSpPr>
              <a:spLocks noChangeShapeType="1"/>
            </p:cNvSpPr>
            <p:nvPr/>
          </p:nvSpPr>
          <p:spPr bwMode="auto">
            <a:xfrm>
              <a:off x="3342" y="1908"/>
              <a:ext cx="0" cy="251"/>
            </a:xfrm>
            <a:prstGeom prst="line">
              <a:avLst/>
            </a:prstGeom>
            <a:noFill/>
            <a:ln w="38100">
              <a:solidFill>
                <a:srgbClr val="FF0000"/>
              </a:solidFill>
              <a:round/>
              <a:headEnd/>
              <a:tailEnd/>
            </a:ln>
          </p:spPr>
          <p:txBody>
            <a:bodyPr/>
            <a:lstStyle/>
            <a:p>
              <a:endParaRPr lang="en-US"/>
            </a:p>
          </p:txBody>
        </p:sp>
        <p:sp>
          <p:nvSpPr>
            <p:cNvPr id="30" name="Line 27"/>
            <p:cNvSpPr>
              <a:spLocks noChangeShapeType="1"/>
            </p:cNvSpPr>
            <p:nvPr/>
          </p:nvSpPr>
          <p:spPr bwMode="auto">
            <a:xfrm>
              <a:off x="1733" y="3415"/>
              <a:ext cx="248" cy="0"/>
            </a:xfrm>
            <a:prstGeom prst="line">
              <a:avLst/>
            </a:prstGeom>
            <a:noFill/>
            <a:ln w="38100">
              <a:solidFill>
                <a:srgbClr val="FF0000"/>
              </a:solidFill>
              <a:round/>
              <a:headEnd/>
              <a:tailEnd/>
            </a:ln>
          </p:spPr>
          <p:txBody>
            <a:bodyPr/>
            <a:lstStyle/>
            <a:p>
              <a:endParaRPr lang="en-US"/>
            </a:p>
          </p:txBody>
        </p:sp>
        <p:sp>
          <p:nvSpPr>
            <p:cNvPr id="31" name="Line 28"/>
            <p:cNvSpPr>
              <a:spLocks noChangeShapeType="1"/>
            </p:cNvSpPr>
            <p:nvPr/>
          </p:nvSpPr>
          <p:spPr bwMode="auto">
            <a:xfrm>
              <a:off x="1981" y="3164"/>
              <a:ext cx="123" cy="0"/>
            </a:xfrm>
            <a:prstGeom prst="line">
              <a:avLst/>
            </a:prstGeom>
            <a:noFill/>
            <a:ln w="38100">
              <a:solidFill>
                <a:srgbClr val="FF0000"/>
              </a:solidFill>
              <a:round/>
              <a:headEnd/>
              <a:tailEnd/>
            </a:ln>
          </p:spPr>
          <p:txBody>
            <a:bodyPr/>
            <a:lstStyle/>
            <a:p>
              <a:endParaRPr lang="en-US"/>
            </a:p>
          </p:txBody>
        </p:sp>
        <p:sp>
          <p:nvSpPr>
            <p:cNvPr id="32" name="Line 29"/>
            <p:cNvSpPr>
              <a:spLocks noChangeShapeType="1"/>
            </p:cNvSpPr>
            <p:nvPr/>
          </p:nvSpPr>
          <p:spPr bwMode="auto">
            <a:xfrm>
              <a:off x="2104" y="2913"/>
              <a:ext cx="124" cy="0"/>
            </a:xfrm>
            <a:prstGeom prst="line">
              <a:avLst/>
            </a:prstGeom>
            <a:noFill/>
            <a:ln w="38100">
              <a:solidFill>
                <a:srgbClr val="FF0000"/>
              </a:solidFill>
              <a:round/>
              <a:headEnd/>
              <a:tailEnd/>
            </a:ln>
          </p:spPr>
          <p:txBody>
            <a:bodyPr/>
            <a:lstStyle/>
            <a:p>
              <a:endParaRPr lang="en-US"/>
            </a:p>
          </p:txBody>
        </p:sp>
        <p:sp>
          <p:nvSpPr>
            <p:cNvPr id="33" name="Line 30"/>
            <p:cNvSpPr>
              <a:spLocks noChangeShapeType="1"/>
            </p:cNvSpPr>
            <p:nvPr/>
          </p:nvSpPr>
          <p:spPr bwMode="auto">
            <a:xfrm>
              <a:off x="2228" y="2662"/>
              <a:ext cx="248" cy="0"/>
            </a:xfrm>
            <a:prstGeom prst="line">
              <a:avLst/>
            </a:prstGeom>
            <a:noFill/>
            <a:ln w="38100">
              <a:solidFill>
                <a:srgbClr val="FF0000"/>
              </a:solidFill>
              <a:round/>
              <a:headEnd/>
              <a:tailEnd/>
            </a:ln>
          </p:spPr>
          <p:txBody>
            <a:bodyPr/>
            <a:lstStyle/>
            <a:p>
              <a:endParaRPr lang="en-US"/>
            </a:p>
          </p:txBody>
        </p:sp>
        <p:sp>
          <p:nvSpPr>
            <p:cNvPr id="34" name="Line 31"/>
            <p:cNvSpPr>
              <a:spLocks noChangeShapeType="1"/>
            </p:cNvSpPr>
            <p:nvPr/>
          </p:nvSpPr>
          <p:spPr bwMode="auto">
            <a:xfrm>
              <a:off x="2476" y="2411"/>
              <a:ext cx="371" cy="0"/>
            </a:xfrm>
            <a:prstGeom prst="line">
              <a:avLst/>
            </a:prstGeom>
            <a:noFill/>
            <a:ln w="38100">
              <a:solidFill>
                <a:srgbClr val="FF0000"/>
              </a:solidFill>
              <a:round/>
              <a:headEnd/>
              <a:tailEnd/>
            </a:ln>
          </p:spPr>
          <p:txBody>
            <a:bodyPr/>
            <a:lstStyle/>
            <a:p>
              <a:endParaRPr lang="en-US"/>
            </a:p>
          </p:txBody>
        </p:sp>
        <p:sp>
          <p:nvSpPr>
            <p:cNvPr id="35" name="Line 32"/>
            <p:cNvSpPr>
              <a:spLocks noChangeShapeType="1"/>
            </p:cNvSpPr>
            <p:nvPr/>
          </p:nvSpPr>
          <p:spPr bwMode="auto">
            <a:xfrm>
              <a:off x="2847" y="2159"/>
              <a:ext cx="495" cy="0"/>
            </a:xfrm>
            <a:prstGeom prst="line">
              <a:avLst/>
            </a:prstGeom>
            <a:noFill/>
            <a:ln w="38100">
              <a:solidFill>
                <a:srgbClr val="FF0000"/>
              </a:solidFill>
              <a:round/>
              <a:headEnd/>
              <a:tailEnd/>
            </a:ln>
          </p:spPr>
          <p:txBody>
            <a:bodyPr/>
            <a:lstStyle/>
            <a:p>
              <a:endParaRPr lang="en-US"/>
            </a:p>
          </p:txBody>
        </p:sp>
        <p:sp>
          <p:nvSpPr>
            <p:cNvPr id="36" name="Line 33"/>
            <p:cNvSpPr>
              <a:spLocks noChangeShapeType="1"/>
            </p:cNvSpPr>
            <p:nvPr/>
          </p:nvSpPr>
          <p:spPr bwMode="auto">
            <a:xfrm>
              <a:off x="3342" y="1908"/>
              <a:ext cx="248" cy="0"/>
            </a:xfrm>
            <a:prstGeom prst="line">
              <a:avLst/>
            </a:prstGeom>
            <a:noFill/>
            <a:ln w="38100">
              <a:solidFill>
                <a:srgbClr val="FF0000"/>
              </a:solidFill>
              <a:round/>
              <a:headEnd/>
              <a:tailEnd/>
            </a:ln>
          </p:spPr>
          <p:txBody>
            <a:bodyPr/>
            <a:lstStyle/>
            <a:p>
              <a:endParaRPr lang="en-US"/>
            </a:p>
          </p:txBody>
        </p:sp>
        <p:sp>
          <p:nvSpPr>
            <p:cNvPr id="37" name="Freeform 34"/>
            <p:cNvSpPr>
              <a:spLocks/>
            </p:cNvSpPr>
            <p:nvPr/>
          </p:nvSpPr>
          <p:spPr bwMode="auto">
            <a:xfrm>
              <a:off x="1362" y="1908"/>
              <a:ext cx="2228" cy="1758"/>
            </a:xfrm>
            <a:custGeom>
              <a:avLst/>
              <a:gdLst>
                <a:gd name="T0" fmla="*/ 0 w 3240"/>
                <a:gd name="T1" fmla="*/ 141 h 2520"/>
                <a:gd name="T2" fmla="*/ 27 w 3240"/>
                <a:gd name="T3" fmla="*/ 131 h 2520"/>
                <a:gd name="T4" fmla="*/ 45 w 3240"/>
                <a:gd name="T5" fmla="*/ 111 h 2520"/>
                <a:gd name="T6" fmla="*/ 54 w 3240"/>
                <a:gd name="T7" fmla="*/ 91 h 2520"/>
                <a:gd name="T8" fmla="*/ 63 w 3240"/>
                <a:gd name="T9" fmla="*/ 71 h 2520"/>
                <a:gd name="T10" fmla="*/ 81 w 3240"/>
                <a:gd name="T11" fmla="*/ 51 h 2520"/>
                <a:gd name="T12" fmla="*/ 108 w 3240"/>
                <a:gd name="T13" fmla="*/ 30 h 2520"/>
                <a:gd name="T14" fmla="*/ 144 w 3240"/>
                <a:gd name="T15" fmla="*/ 10 h 2520"/>
                <a:gd name="T16" fmla="*/ 162 w 3240"/>
                <a:gd name="T17" fmla="*/ 0 h 25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0"/>
                <a:gd name="T28" fmla="*/ 0 h 2520"/>
                <a:gd name="T29" fmla="*/ 3240 w 3240"/>
                <a:gd name="T30" fmla="*/ 2520 h 25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0" h="2520">
                  <a:moveTo>
                    <a:pt x="0" y="2520"/>
                  </a:moveTo>
                  <a:cubicBezTo>
                    <a:pt x="195" y="2475"/>
                    <a:pt x="390" y="2430"/>
                    <a:pt x="540" y="2340"/>
                  </a:cubicBezTo>
                  <a:cubicBezTo>
                    <a:pt x="690" y="2250"/>
                    <a:pt x="810" y="2100"/>
                    <a:pt x="900" y="1980"/>
                  </a:cubicBezTo>
                  <a:cubicBezTo>
                    <a:pt x="990" y="1860"/>
                    <a:pt x="1020" y="1740"/>
                    <a:pt x="1080" y="1620"/>
                  </a:cubicBezTo>
                  <a:cubicBezTo>
                    <a:pt x="1140" y="1500"/>
                    <a:pt x="1170" y="1380"/>
                    <a:pt x="1260" y="1260"/>
                  </a:cubicBezTo>
                  <a:cubicBezTo>
                    <a:pt x="1350" y="1140"/>
                    <a:pt x="1470" y="1020"/>
                    <a:pt x="1620" y="900"/>
                  </a:cubicBezTo>
                  <a:cubicBezTo>
                    <a:pt x="1770" y="780"/>
                    <a:pt x="1950" y="660"/>
                    <a:pt x="2160" y="540"/>
                  </a:cubicBezTo>
                  <a:cubicBezTo>
                    <a:pt x="2370" y="420"/>
                    <a:pt x="2700" y="270"/>
                    <a:pt x="2880" y="180"/>
                  </a:cubicBezTo>
                  <a:cubicBezTo>
                    <a:pt x="3060" y="90"/>
                    <a:pt x="3150" y="45"/>
                    <a:pt x="3240" y="0"/>
                  </a:cubicBezTo>
                </a:path>
              </a:pathLst>
            </a:custGeom>
            <a:noFill/>
            <a:ln w="38100">
              <a:solidFill>
                <a:srgbClr val="0000FF"/>
              </a:solidFill>
              <a:prstDash val="dash"/>
              <a:round/>
              <a:headEnd/>
              <a:tailEnd/>
            </a:ln>
          </p:spPr>
          <p:txBody>
            <a:bodyPr/>
            <a:lstStyle/>
            <a:p>
              <a:endParaRPr lang="en-US"/>
            </a:p>
          </p:txBody>
        </p:sp>
        <p:sp>
          <p:nvSpPr>
            <p:cNvPr id="38" name="Line 35"/>
            <p:cNvSpPr>
              <a:spLocks noChangeShapeType="1"/>
            </p:cNvSpPr>
            <p:nvPr/>
          </p:nvSpPr>
          <p:spPr bwMode="auto">
            <a:xfrm>
              <a:off x="1114" y="2159"/>
              <a:ext cx="495" cy="0"/>
            </a:xfrm>
            <a:prstGeom prst="line">
              <a:avLst/>
            </a:prstGeom>
            <a:noFill/>
            <a:ln w="38100">
              <a:solidFill>
                <a:srgbClr val="FF6600"/>
              </a:solidFill>
              <a:prstDash val="sysDot"/>
              <a:round/>
              <a:headEnd/>
              <a:tailEnd/>
            </a:ln>
          </p:spPr>
          <p:txBody>
            <a:bodyPr/>
            <a:lstStyle/>
            <a:p>
              <a:endParaRPr lang="en-US"/>
            </a:p>
          </p:txBody>
        </p:sp>
        <p:sp>
          <p:nvSpPr>
            <p:cNvPr id="39" name="Line 36"/>
            <p:cNvSpPr>
              <a:spLocks noChangeShapeType="1"/>
            </p:cNvSpPr>
            <p:nvPr/>
          </p:nvSpPr>
          <p:spPr bwMode="auto">
            <a:xfrm>
              <a:off x="1114" y="2411"/>
              <a:ext cx="495" cy="0"/>
            </a:xfrm>
            <a:prstGeom prst="line">
              <a:avLst/>
            </a:prstGeom>
            <a:noFill/>
            <a:ln w="38100">
              <a:solidFill>
                <a:srgbClr val="FF6600"/>
              </a:solidFill>
              <a:prstDash val="sysDot"/>
              <a:round/>
              <a:headEnd/>
              <a:tailEnd/>
            </a:ln>
          </p:spPr>
          <p:txBody>
            <a:bodyPr/>
            <a:lstStyle/>
            <a:p>
              <a:endParaRPr lang="en-US"/>
            </a:p>
          </p:txBody>
        </p:sp>
        <p:sp>
          <p:nvSpPr>
            <p:cNvPr id="40" name="Line 37"/>
            <p:cNvSpPr>
              <a:spLocks noChangeShapeType="1"/>
            </p:cNvSpPr>
            <p:nvPr/>
          </p:nvSpPr>
          <p:spPr bwMode="auto">
            <a:xfrm>
              <a:off x="1114" y="2662"/>
              <a:ext cx="495" cy="0"/>
            </a:xfrm>
            <a:prstGeom prst="line">
              <a:avLst/>
            </a:prstGeom>
            <a:noFill/>
            <a:ln w="38100">
              <a:solidFill>
                <a:srgbClr val="FF6600"/>
              </a:solidFill>
              <a:prstDash val="sysDot"/>
              <a:round/>
              <a:headEnd/>
              <a:tailEnd/>
            </a:ln>
          </p:spPr>
          <p:txBody>
            <a:bodyPr/>
            <a:lstStyle/>
            <a:p>
              <a:endParaRPr lang="en-US"/>
            </a:p>
          </p:txBody>
        </p:sp>
        <p:sp>
          <p:nvSpPr>
            <p:cNvPr id="41" name="Line 38"/>
            <p:cNvSpPr>
              <a:spLocks noChangeShapeType="1"/>
            </p:cNvSpPr>
            <p:nvPr/>
          </p:nvSpPr>
          <p:spPr bwMode="auto">
            <a:xfrm>
              <a:off x="1114" y="2913"/>
              <a:ext cx="495" cy="0"/>
            </a:xfrm>
            <a:prstGeom prst="line">
              <a:avLst/>
            </a:prstGeom>
            <a:noFill/>
            <a:ln w="38100">
              <a:solidFill>
                <a:srgbClr val="FF6600"/>
              </a:solidFill>
              <a:prstDash val="sysDot"/>
              <a:round/>
              <a:headEnd/>
              <a:tailEnd/>
            </a:ln>
          </p:spPr>
          <p:txBody>
            <a:bodyPr/>
            <a:lstStyle/>
            <a:p>
              <a:endParaRPr lang="en-US"/>
            </a:p>
          </p:txBody>
        </p:sp>
        <p:sp>
          <p:nvSpPr>
            <p:cNvPr id="42" name="Line 39"/>
            <p:cNvSpPr>
              <a:spLocks noChangeShapeType="1"/>
            </p:cNvSpPr>
            <p:nvPr/>
          </p:nvSpPr>
          <p:spPr bwMode="auto">
            <a:xfrm>
              <a:off x="1114" y="3164"/>
              <a:ext cx="495" cy="0"/>
            </a:xfrm>
            <a:prstGeom prst="line">
              <a:avLst/>
            </a:prstGeom>
            <a:noFill/>
            <a:ln w="38100">
              <a:solidFill>
                <a:srgbClr val="FF6600"/>
              </a:solidFill>
              <a:prstDash val="sysDot"/>
              <a:round/>
              <a:headEnd/>
              <a:tailEnd/>
            </a:ln>
          </p:spPr>
          <p:txBody>
            <a:bodyPr/>
            <a:lstStyle/>
            <a:p>
              <a:endParaRPr lang="en-US"/>
            </a:p>
          </p:txBody>
        </p:sp>
        <p:sp>
          <p:nvSpPr>
            <p:cNvPr id="43" name="Line 40"/>
            <p:cNvSpPr>
              <a:spLocks noChangeShapeType="1"/>
            </p:cNvSpPr>
            <p:nvPr/>
          </p:nvSpPr>
          <p:spPr bwMode="auto">
            <a:xfrm>
              <a:off x="1114" y="3415"/>
              <a:ext cx="495" cy="0"/>
            </a:xfrm>
            <a:prstGeom prst="line">
              <a:avLst/>
            </a:prstGeom>
            <a:noFill/>
            <a:ln w="38100">
              <a:solidFill>
                <a:srgbClr val="FF6600"/>
              </a:solidFill>
              <a:prstDash val="sysDot"/>
              <a:round/>
              <a:headEnd/>
              <a:tailEnd/>
            </a:ln>
          </p:spPr>
          <p:txBody>
            <a:bodyPr/>
            <a:lstStyle/>
            <a:p>
              <a:endParaRPr lang="en-US"/>
            </a:p>
          </p:txBody>
        </p:sp>
        <p:sp>
          <p:nvSpPr>
            <p:cNvPr id="44" name="Line 41"/>
            <p:cNvSpPr>
              <a:spLocks noChangeShapeType="1"/>
            </p:cNvSpPr>
            <p:nvPr/>
          </p:nvSpPr>
          <p:spPr bwMode="auto">
            <a:xfrm>
              <a:off x="1114" y="3666"/>
              <a:ext cx="495" cy="0"/>
            </a:xfrm>
            <a:prstGeom prst="line">
              <a:avLst/>
            </a:prstGeom>
            <a:noFill/>
            <a:ln w="38100">
              <a:solidFill>
                <a:srgbClr val="FF6600"/>
              </a:solidFill>
              <a:prstDash val="sysDot"/>
              <a:round/>
              <a:headEnd/>
              <a:tailEnd/>
            </a:ln>
          </p:spPr>
          <p:txBody>
            <a:bodyPr/>
            <a:lstStyle/>
            <a:p>
              <a:endParaRPr lang="en-US"/>
            </a:p>
          </p:txBody>
        </p:sp>
        <p:sp>
          <p:nvSpPr>
            <p:cNvPr id="45" name="Line 42"/>
            <p:cNvSpPr>
              <a:spLocks noChangeShapeType="1"/>
            </p:cNvSpPr>
            <p:nvPr/>
          </p:nvSpPr>
          <p:spPr bwMode="auto">
            <a:xfrm flipH="1" flipV="1">
              <a:off x="3452" y="1964"/>
              <a:ext cx="372" cy="251"/>
            </a:xfrm>
            <a:prstGeom prst="line">
              <a:avLst/>
            </a:prstGeom>
            <a:noFill/>
            <a:ln w="38100">
              <a:solidFill>
                <a:srgbClr val="000000"/>
              </a:solidFill>
              <a:round/>
              <a:headEnd/>
              <a:tailEnd type="triangle" w="med" len="med"/>
            </a:ln>
          </p:spPr>
          <p:txBody>
            <a:bodyPr/>
            <a:lstStyle/>
            <a:p>
              <a:endParaRPr lang="en-US"/>
            </a:p>
          </p:txBody>
        </p:sp>
        <p:sp>
          <p:nvSpPr>
            <p:cNvPr id="46" name="Line 43"/>
            <p:cNvSpPr>
              <a:spLocks noChangeShapeType="1"/>
            </p:cNvSpPr>
            <p:nvPr/>
          </p:nvSpPr>
          <p:spPr bwMode="auto">
            <a:xfrm flipH="1">
              <a:off x="2847" y="1657"/>
              <a:ext cx="124" cy="502"/>
            </a:xfrm>
            <a:prstGeom prst="line">
              <a:avLst/>
            </a:prstGeom>
            <a:noFill/>
            <a:ln w="38100">
              <a:solidFill>
                <a:srgbClr val="000000"/>
              </a:solidFill>
              <a:round/>
              <a:headEnd/>
              <a:tailEnd type="triangle" w="med" len="med"/>
            </a:ln>
          </p:spPr>
          <p:txBody>
            <a:bodyPr/>
            <a:lstStyle/>
            <a:p>
              <a:endParaRPr lang="en-US"/>
            </a:p>
          </p:txBody>
        </p:sp>
        <p:sp>
          <p:nvSpPr>
            <p:cNvPr id="47" name="Text Box 44"/>
            <p:cNvSpPr txBox="1">
              <a:spLocks noChangeArrowheads="1"/>
            </p:cNvSpPr>
            <p:nvPr/>
          </p:nvSpPr>
          <p:spPr bwMode="auto">
            <a:xfrm>
              <a:off x="3830" y="2090"/>
              <a:ext cx="496" cy="376"/>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x(t)</a:t>
              </a:r>
              <a:endParaRPr lang="vi-VN" b="1" dirty="0">
                <a:ea typeface="MS Mincho" pitchFamily="49" charset="-128"/>
              </a:endParaRPr>
            </a:p>
          </p:txBody>
        </p:sp>
        <p:sp>
          <p:nvSpPr>
            <p:cNvPr id="48" name="Line 45"/>
            <p:cNvSpPr>
              <a:spLocks noChangeShapeType="1"/>
            </p:cNvSpPr>
            <p:nvPr/>
          </p:nvSpPr>
          <p:spPr bwMode="auto">
            <a:xfrm>
              <a:off x="1238" y="1908"/>
              <a:ext cx="0" cy="251"/>
            </a:xfrm>
            <a:prstGeom prst="line">
              <a:avLst/>
            </a:prstGeom>
            <a:noFill/>
            <a:ln w="38100">
              <a:solidFill>
                <a:srgbClr val="000000"/>
              </a:solidFill>
              <a:round/>
              <a:headEnd type="triangle" w="sm" len="sm"/>
              <a:tailEnd type="triangle" w="sm" len="sm"/>
            </a:ln>
          </p:spPr>
          <p:txBody>
            <a:bodyPr/>
            <a:lstStyle/>
            <a:p>
              <a:endParaRPr lang="en-US"/>
            </a:p>
          </p:txBody>
        </p:sp>
        <p:sp>
          <p:nvSpPr>
            <p:cNvPr id="49" name="Line 46"/>
            <p:cNvSpPr>
              <a:spLocks noChangeShapeType="1"/>
            </p:cNvSpPr>
            <p:nvPr/>
          </p:nvSpPr>
          <p:spPr bwMode="auto">
            <a:xfrm>
              <a:off x="1485" y="1783"/>
              <a:ext cx="0" cy="125"/>
            </a:xfrm>
            <a:prstGeom prst="line">
              <a:avLst/>
            </a:prstGeom>
            <a:noFill/>
            <a:ln w="38100">
              <a:solidFill>
                <a:srgbClr val="000000"/>
              </a:solidFill>
              <a:round/>
              <a:headEnd/>
              <a:tailEnd type="triangle" w="sm" len="sm"/>
            </a:ln>
          </p:spPr>
          <p:txBody>
            <a:bodyPr/>
            <a:lstStyle/>
            <a:p>
              <a:endParaRPr lang="en-US"/>
            </a:p>
          </p:txBody>
        </p:sp>
        <p:sp>
          <p:nvSpPr>
            <p:cNvPr id="50" name="Line 47"/>
            <p:cNvSpPr>
              <a:spLocks noChangeShapeType="1"/>
            </p:cNvSpPr>
            <p:nvPr/>
          </p:nvSpPr>
          <p:spPr bwMode="auto">
            <a:xfrm flipV="1">
              <a:off x="1485" y="2034"/>
              <a:ext cx="0" cy="125"/>
            </a:xfrm>
            <a:prstGeom prst="line">
              <a:avLst/>
            </a:prstGeom>
            <a:noFill/>
            <a:ln w="38100">
              <a:solidFill>
                <a:srgbClr val="000000"/>
              </a:solidFill>
              <a:round/>
              <a:headEnd/>
              <a:tailEnd type="triangle" w="sm" len="sm"/>
            </a:ln>
          </p:spPr>
          <p:txBody>
            <a:bodyPr/>
            <a:lstStyle/>
            <a:p>
              <a:endParaRPr lang="en-US"/>
            </a:p>
          </p:txBody>
        </p:sp>
        <p:sp>
          <p:nvSpPr>
            <p:cNvPr id="51" name="Text Box 48"/>
            <p:cNvSpPr txBox="1">
              <a:spLocks noChangeArrowheads="1"/>
            </p:cNvSpPr>
            <p:nvPr/>
          </p:nvSpPr>
          <p:spPr bwMode="auto">
            <a:xfrm>
              <a:off x="743" y="2496"/>
              <a:ext cx="371"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1</a:t>
              </a:r>
              <a:endParaRPr lang="vi-VN" b="1" dirty="0">
                <a:ea typeface="MS Mincho" pitchFamily="49" charset="-128"/>
              </a:endParaRPr>
            </a:p>
          </p:txBody>
        </p:sp>
        <p:sp>
          <p:nvSpPr>
            <p:cNvPr id="52" name="Text Box 49"/>
            <p:cNvSpPr txBox="1">
              <a:spLocks noChangeArrowheads="1"/>
            </p:cNvSpPr>
            <p:nvPr/>
          </p:nvSpPr>
          <p:spPr bwMode="auto">
            <a:xfrm>
              <a:off x="743" y="2256"/>
              <a:ext cx="371"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2</a:t>
              </a:r>
              <a:endParaRPr lang="vi-VN" b="1" dirty="0">
                <a:ea typeface="MS Mincho" pitchFamily="49" charset="-128"/>
              </a:endParaRPr>
            </a:p>
          </p:txBody>
        </p:sp>
        <p:sp>
          <p:nvSpPr>
            <p:cNvPr id="53" name="Text Box 50"/>
            <p:cNvSpPr txBox="1">
              <a:spLocks noChangeArrowheads="1"/>
            </p:cNvSpPr>
            <p:nvPr/>
          </p:nvSpPr>
          <p:spPr bwMode="auto">
            <a:xfrm>
              <a:off x="743" y="2773"/>
              <a:ext cx="313" cy="251"/>
            </a:xfrm>
            <a:prstGeom prst="rect">
              <a:avLst/>
            </a:prstGeom>
            <a:solidFill>
              <a:schemeClr val="bg1"/>
            </a:solid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0</a:t>
              </a:r>
              <a:endParaRPr lang="vi-VN" b="1" dirty="0">
                <a:ea typeface="MS Mincho" pitchFamily="49" charset="-128"/>
              </a:endParaRPr>
            </a:p>
          </p:txBody>
        </p:sp>
      </p:grpSp>
      <p:sp>
        <p:nvSpPr>
          <p:cNvPr id="54" name="Text Box 7">
            <a:extLst>
              <a:ext uri="{FF2B5EF4-FFF2-40B4-BE49-F238E27FC236}">
                <a16:creationId xmlns:a16="http://schemas.microsoft.com/office/drawing/2014/main" id="{072785B4-C64C-684E-B50D-9E50E47F756D}"/>
              </a:ext>
            </a:extLst>
          </p:cNvPr>
          <p:cNvSpPr txBox="1">
            <a:spLocks noChangeArrowheads="1"/>
          </p:cNvSpPr>
          <p:nvPr/>
        </p:nvSpPr>
        <p:spPr bwMode="auto">
          <a:xfrm>
            <a:off x="6669004" y="6223603"/>
            <a:ext cx="2398796" cy="634397"/>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 bước lượng tử hoá</a:t>
            </a:r>
            <a:endParaRPr lang="vi-VN" dirty="0">
              <a:ea typeface="MS Mincho" pitchFamily="49" charset="-128"/>
            </a:endParaRPr>
          </a:p>
        </p:txBody>
      </p:sp>
    </p:spTree>
    <p:extLst>
      <p:ext uri="{BB962C8B-B14F-4D97-AF65-F5344CB8AC3E}">
        <p14:creationId xmlns:p14="http://schemas.microsoft.com/office/powerpoint/2010/main" val="454299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Lượng</a:t>
            </a:r>
            <a:r>
              <a:rPr lang="en-US" dirty="0">
                <a:latin typeface="Arial"/>
                <a:cs typeface="Arial"/>
              </a:rPr>
              <a:t> </a:t>
            </a:r>
            <a:r>
              <a:rPr lang="en-US" dirty="0" err="1">
                <a:latin typeface="Arial"/>
                <a:cs typeface="Arial"/>
              </a:rPr>
              <a:t>tử</a:t>
            </a:r>
            <a:r>
              <a:rPr lang="en-US" dirty="0">
                <a:latin typeface="Arial"/>
                <a:cs typeface="Arial"/>
              </a:rPr>
              <a:t> </a:t>
            </a:r>
            <a:r>
              <a:rPr lang="en-US" dirty="0" err="1">
                <a:latin typeface="Arial"/>
                <a:cs typeface="Arial"/>
              </a:rPr>
              <a:t>hóa</a:t>
            </a:r>
            <a:r>
              <a:rPr lang="en-US" dirty="0">
                <a:latin typeface="Arial"/>
                <a:cs typeface="Arial"/>
              </a:rPr>
              <a:t> (quantizing)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25</a:t>
            </a:fld>
            <a:endParaRPr lang="en-US" dirty="0"/>
          </a:p>
        </p:txBody>
      </p:sp>
      <p:sp>
        <p:nvSpPr>
          <p:cNvPr id="5" name="Content Placeholder 4"/>
          <p:cNvSpPr>
            <a:spLocks noGrp="1"/>
          </p:cNvSpPr>
          <p:nvPr>
            <p:ph sz="quarter" idx="1"/>
          </p:nvPr>
        </p:nvSpPr>
        <p:spPr>
          <a:xfrm>
            <a:off x="0" y="1168525"/>
            <a:ext cx="9144000" cy="1418433"/>
          </a:xfrm>
        </p:spPr>
        <p:txBody>
          <a:bodyPr>
            <a:noAutofit/>
          </a:bodyPr>
          <a:lstStyle/>
          <a:p>
            <a:pPr>
              <a:lnSpc>
                <a:spcPct val="150000"/>
              </a:lnSpc>
              <a:spcBef>
                <a:spcPts val="600"/>
              </a:spcBef>
            </a:pPr>
            <a:r>
              <a:rPr lang="en-US" sz="2200" dirty="0" err="1">
                <a:latin typeface="Arial"/>
                <a:cs typeface="Arial"/>
              </a:rPr>
              <a:t>Lỗi</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phụ</a:t>
            </a:r>
            <a:r>
              <a:rPr lang="en-US" sz="2200" dirty="0">
                <a:latin typeface="Arial"/>
                <a:cs typeface="Arial"/>
              </a:rPr>
              <a:t> </a:t>
            </a:r>
            <a:r>
              <a:rPr lang="en-US" sz="2200" dirty="0" err="1">
                <a:latin typeface="Arial"/>
                <a:cs typeface="Arial"/>
              </a:rPr>
              <a:t>thuộc</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latin typeface="Arial"/>
              <a:cs typeface="Arial"/>
            </a:endParaRPr>
          </a:p>
          <a:p>
            <a:pPr>
              <a:lnSpc>
                <a:spcPct val="150000"/>
              </a:lnSpc>
              <a:spcBef>
                <a:spcPts val="600"/>
              </a:spcBef>
            </a:pPr>
            <a:r>
              <a:rPr lang="en-US" sz="2200" dirty="0" err="1">
                <a:latin typeface="Arial"/>
                <a:cs typeface="Arial"/>
              </a:rPr>
              <a:t>Có</a:t>
            </a:r>
            <a:r>
              <a:rPr lang="en-US" sz="2200" dirty="0">
                <a:latin typeface="Arial"/>
                <a:cs typeface="Arial"/>
              </a:rPr>
              <a:t> </a:t>
            </a:r>
            <a:r>
              <a:rPr lang="en-US" sz="2200" dirty="0" err="1">
                <a:latin typeface="Arial"/>
                <a:cs typeface="Arial"/>
              </a:rPr>
              <a:t>thể</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khiển</a:t>
            </a:r>
            <a:r>
              <a:rPr lang="en-US" sz="2200" dirty="0">
                <a:latin typeface="Arial"/>
                <a:cs typeface="Arial"/>
              </a:rPr>
              <a:t> </a:t>
            </a:r>
            <a:r>
              <a:rPr lang="en-US" sz="2200" dirty="0" err="1">
                <a:latin typeface="Arial"/>
                <a:cs typeface="Arial"/>
              </a:rPr>
              <a:t>lỗi</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p:txBody>
      </p:sp>
      <p:grpSp>
        <p:nvGrpSpPr>
          <p:cNvPr id="6" name="Group 51"/>
          <p:cNvGrpSpPr>
            <a:grpSpLocks/>
          </p:cNvGrpSpPr>
          <p:nvPr/>
        </p:nvGrpSpPr>
        <p:grpSpPr bwMode="auto">
          <a:xfrm>
            <a:off x="2514600" y="2514600"/>
            <a:ext cx="6248400" cy="4038600"/>
            <a:chOff x="528" y="1392"/>
            <a:chExt cx="3798" cy="2400"/>
          </a:xfrm>
        </p:grpSpPr>
        <p:sp>
          <p:nvSpPr>
            <p:cNvPr id="7" name="Text Box 4"/>
            <p:cNvSpPr txBox="1">
              <a:spLocks noChangeArrowheads="1"/>
            </p:cNvSpPr>
            <p:nvPr/>
          </p:nvSpPr>
          <p:spPr bwMode="auto">
            <a:xfrm>
              <a:off x="719" y="3258"/>
              <a:ext cx="454"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-2</a:t>
              </a:r>
              <a:endParaRPr lang="vi-VN" b="1" dirty="0">
                <a:ea typeface="MS Mincho" pitchFamily="49" charset="-128"/>
              </a:endParaRPr>
            </a:p>
          </p:txBody>
        </p:sp>
        <p:sp>
          <p:nvSpPr>
            <p:cNvPr id="8" name="Text Box 5"/>
            <p:cNvSpPr txBox="1">
              <a:spLocks noChangeArrowheads="1"/>
            </p:cNvSpPr>
            <p:nvPr/>
          </p:nvSpPr>
          <p:spPr bwMode="auto">
            <a:xfrm>
              <a:off x="720" y="3008"/>
              <a:ext cx="495"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-1</a:t>
              </a:r>
              <a:endParaRPr lang="vi-VN" b="1" dirty="0">
                <a:ea typeface="MS Mincho" pitchFamily="49" charset="-128"/>
              </a:endParaRPr>
            </a:p>
          </p:txBody>
        </p:sp>
        <p:sp>
          <p:nvSpPr>
            <p:cNvPr id="9" name="Text Box 6"/>
            <p:cNvSpPr txBox="1">
              <a:spLocks noChangeArrowheads="1"/>
            </p:cNvSpPr>
            <p:nvPr/>
          </p:nvSpPr>
          <p:spPr bwMode="auto">
            <a:xfrm>
              <a:off x="1485" y="1657"/>
              <a:ext cx="496" cy="251"/>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S/2</a:t>
              </a:r>
              <a:endParaRPr lang="vi-VN" dirty="0">
                <a:ea typeface="MS Mincho" pitchFamily="49" charset="-128"/>
              </a:endParaRPr>
            </a:p>
          </p:txBody>
        </p:sp>
        <p:sp>
          <p:nvSpPr>
            <p:cNvPr id="10" name="Text Box 7"/>
            <p:cNvSpPr txBox="1">
              <a:spLocks noChangeArrowheads="1"/>
            </p:cNvSpPr>
            <p:nvPr/>
          </p:nvSpPr>
          <p:spPr bwMode="auto">
            <a:xfrm>
              <a:off x="967" y="1928"/>
              <a:ext cx="1052" cy="377"/>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a:t>
              </a:r>
              <a:endParaRPr lang="vi-VN" dirty="0">
                <a:ea typeface="MS Mincho" pitchFamily="49" charset="-128"/>
              </a:endParaRPr>
            </a:p>
          </p:txBody>
        </p:sp>
        <p:sp>
          <p:nvSpPr>
            <p:cNvPr id="11" name="Text Box 8"/>
            <p:cNvSpPr txBox="1">
              <a:spLocks noChangeArrowheads="1"/>
            </p:cNvSpPr>
            <p:nvPr/>
          </p:nvSpPr>
          <p:spPr bwMode="auto">
            <a:xfrm>
              <a:off x="2723" y="1392"/>
              <a:ext cx="496" cy="377"/>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q</a:t>
              </a:r>
              <a:r>
                <a:rPr lang="vi-VN" altLang="ja-JP" b="1" dirty="0">
                  <a:latin typeface="Times New Roman" pitchFamily="18" charset="0"/>
                  <a:ea typeface="MS Mincho" pitchFamily="49" charset="-128"/>
                </a:rPr>
                <a:t>(t)</a:t>
              </a:r>
              <a:endParaRPr lang="vi-VN" b="1" dirty="0">
                <a:ea typeface="MS Mincho" pitchFamily="49" charset="-128"/>
              </a:endParaRPr>
            </a:p>
          </p:txBody>
        </p:sp>
        <p:sp>
          <p:nvSpPr>
            <p:cNvPr id="12" name="Line 9"/>
            <p:cNvSpPr>
              <a:spLocks noChangeShapeType="1"/>
            </p:cNvSpPr>
            <p:nvPr/>
          </p:nvSpPr>
          <p:spPr bwMode="auto">
            <a:xfrm flipV="1">
              <a:off x="528" y="2920"/>
              <a:ext cx="3696" cy="0"/>
            </a:xfrm>
            <a:prstGeom prst="line">
              <a:avLst/>
            </a:prstGeom>
            <a:noFill/>
            <a:ln w="38100">
              <a:solidFill>
                <a:srgbClr val="000000"/>
              </a:solidFill>
              <a:round/>
              <a:headEnd/>
              <a:tailEnd type="triangle" w="med" len="med"/>
            </a:ln>
          </p:spPr>
          <p:txBody>
            <a:bodyPr/>
            <a:lstStyle/>
            <a:p>
              <a:endParaRPr lang="en-US"/>
            </a:p>
          </p:txBody>
        </p:sp>
        <p:sp>
          <p:nvSpPr>
            <p:cNvPr id="13" name="Line 10"/>
            <p:cNvSpPr>
              <a:spLocks noChangeShapeType="1"/>
            </p:cNvSpPr>
            <p:nvPr/>
          </p:nvSpPr>
          <p:spPr bwMode="auto">
            <a:xfrm flipV="1">
              <a:off x="1362" y="1532"/>
              <a:ext cx="0" cy="2260"/>
            </a:xfrm>
            <a:prstGeom prst="line">
              <a:avLst/>
            </a:prstGeom>
            <a:noFill/>
            <a:ln w="38100">
              <a:solidFill>
                <a:srgbClr val="000000"/>
              </a:solidFill>
              <a:round/>
              <a:headEnd/>
              <a:tailEnd type="triangle" w="med" len="med"/>
            </a:ln>
          </p:spPr>
          <p:txBody>
            <a:bodyPr/>
            <a:lstStyle/>
            <a:p>
              <a:endParaRPr lang="en-US"/>
            </a:p>
          </p:txBody>
        </p:sp>
        <p:sp>
          <p:nvSpPr>
            <p:cNvPr id="14" name="Line 11"/>
            <p:cNvSpPr>
              <a:spLocks noChangeShapeType="1"/>
            </p:cNvSpPr>
            <p:nvPr/>
          </p:nvSpPr>
          <p:spPr bwMode="auto">
            <a:xfrm>
              <a:off x="1114" y="1908"/>
              <a:ext cx="495" cy="0"/>
            </a:xfrm>
            <a:prstGeom prst="line">
              <a:avLst/>
            </a:prstGeom>
            <a:noFill/>
            <a:ln w="38100">
              <a:solidFill>
                <a:srgbClr val="FF6600"/>
              </a:solidFill>
              <a:prstDash val="sysDot"/>
              <a:round/>
              <a:headEnd/>
              <a:tailEnd/>
            </a:ln>
          </p:spPr>
          <p:txBody>
            <a:bodyPr/>
            <a:lstStyle/>
            <a:p>
              <a:endParaRPr lang="en-US"/>
            </a:p>
          </p:txBody>
        </p:sp>
        <p:sp>
          <p:nvSpPr>
            <p:cNvPr id="15" name="Line 12"/>
            <p:cNvSpPr>
              <a:spLocks noChangeShapeType="1"/>
            </p:cNvSpPr>
            <p:nvPr/>
          </p:nvSpPr>
          <p:spPr bwMode="auto">
            <a:xfrm>
              <a:off x="1352" y="2032"/>
              <a:ext cx="2228" cy="0"/>
            </a:xfrm>
            <a:prstGeom prst="line">
              <a:avLst/>
            </a:prstGeom>
            <a:noFill/>
            <a:ln w="38100" cap="rnd">
              <a:solidFill>
                <a:srgbClr val="0000FF"/>
              </a:solidFill>
              <a:prstDash val="sysDot"/>
              <a:round/>
              <a:headEnd/>
              <a:tailEnd/>
            </a:ln>
          </p:spPr>
          <p:txBody>
            <a:bodyPr/>
            <a:lstStyle/>
            <a:p>
              <a:endParaRPr lang="en-US"/>
            </a:p>
          </p:txBody>
        </p:sp>
        <p:sp>
          <p:nvSpPr>
            <p:cNvPr id="16" name="Line 13"/>
            <p:cNvSpPr>
              <a:spLocks noChangeShapeType="1"/>
            </p:cNvSpPr>
            <p:nvPr/>
          </p:nvSpPr>
          <p:spPr bwMode="auto">
            <a:xfrm>
              <a:off x="1362" y="2285"/>
              <a:ext cx="2228" cy="0"/>
            </a:xfrm>
            <a:prstGeom prst="line">
              <a:avLst/>
            </a:prstGeom>
            <a:noFill/>
            <a:ln w="38100" cap="rnd">
              <a:solidFill>
                <a:srgbClr val="0000FF"/>
              </a:solidFill>
              <a:prstDash val="sysDot"/>
              <a:round/>
              <a:headEnd/>
              <a:tailEnd/>
            </a:ln>
          </p:spPr>
          <p:txBody>
            <a:bodyPr/>
            <a:lstStyle/>
            <a:p>
              <a:endParaRPr lang="en-US"/>
            </a:p>
          </p:txBody>
        </p:sp>
        <p:sp>
          <p:nvSpPr>
            <p:cNvPr id="17" name="Line 14"/>
            <p:cNvSpPr>
              <a:spLocks noChangeShapeType="1"/>
            </p:cNvSpPr>
            <p:nvPr/>
          </p:nvSpPr>
          <p:spPr bwMode="auto">
            <a:xfrm>
              <a:off x="1362" y="2536"/>
              <a:ext cx="2228" cy="0"/>
            </a:xfrm>
            <a:prstGeom prst="line">
              <a:avLst/>
            </a:prstGeom>
            <a:noFill/>
            <a:ln w="38100" cap="rnd">
              <a:solidFill>
                <a:srgbClr val="0000FF"/>
              </a:solidFill>
              <a:prstDash val="sysDot"/>
              <a:round/>
              <a:headEnd/>
              <a:tailEnd/>
            </a:ln>
          </p:spPr>
          <p:txBody>
            <a:bodyPr/>
            <a:lstStyle/>
            <a:p>
              <a:endParaRPr lang="en-US"/>
            </a:p>
          </p:txBody>
        </p:sp>
        <p:sp>
          <p:nvSpPr>
            <p:cNvPr id="18" name="Line 15"/>
            <p:cNvSpPr>
              <a:spLocks noChangeShapeType="1"/>
            </p:cNvSpPr>
            <p:nvPr/>
          </p:nvSpPr>
          <p:spPr bwMode="auto">
            <a:xfrm>
              <a:off x="1362" y="2787"/>
              <a:ext cx="2228" cy="0"/>
            </a:xfrm>
            <a:prstGeom prst="line">
              <a:avLst/>
            </a:prstGeom>
            <a:noFill/>
            <a:ln w="38100" cap="rnd">
              <a:solidFill>
                <a:srgbClr val="0000FF"/>
              </a:solidFill>
              <a:prstDash val="sysDot"/>
              <a:round/>
              <a:headEnd/>
              <a:tailEnd/>
            </a:ln>
          </p:spPr>
          <p:txBody>
            <a:bodyPr/>
            <a:lstStyle/>
            <a:p>
              <a:endParaRPr lang="en-US"/>
            </a:p>
          </p:txBody>
        </p:sp>
        <p:sp>
          <p:nvSpPr>
            <p:cNvPr id="19" name="Line 16"/>
            <p:cNvSpPr>
              <a:spLocks noChangeShapeType="1"/>
            </p:cNvSpPr>
            <p:nvPr/>
          </p:nvSpPr>
          <p:spPr bwMode="auto">
            <a:xfrm>
              <a:off x="1362" y="3039"/>
              <a:ext cx="2228" cy="0"/>
            </a:xfrm>
            <a:prstGeom prst="line">
              <a:avLst/>
            </a:prstGeom>
            <a:noFill/>
            <a:ln w="38100" cap="rnd">
              <a:solidFill>
                <a:srgbClr val="0000FF"/>
              </a:solidFill>
              <a:prstDash val="sysDot"/>
              <a:round/>
              <a:headEnd/>
              <a:tailEnd/>
            </a:ln>
          </p:spPr>
          <p:txBody>
            <a:bodyPr/>
            <a:lstStyle/>
            <a:p>
              <a:endParaRPr lang="en-US"/>
            </a:p>
          </p:txBody>
        </p:sp>
        <p:sp>
          <p:nvSpPr>
            <p:cNvPr id="20" name="Line 17"/>
            <p:cNvSpPr>
              <a:spLocks noChangeShapeType="1"/>
            </p:cNvSpPr>
            <p:nvPr/>
          </p:nvSpPr>
          <p:spPr bwMode="auto">
            <a:xfrm>
              <a:off x="1362" y="3290"/>
              <a:ext cx="2228" cy="0"/>
            </a:xfrm>
            <a:prstGeom prst="line">
              <a:avLst/>
            </a:prstGeom>
            <a:noFill/>
            <a:ln w="38100" cap="rnd">
              <a:solidFill>
                <a:srgbClr val="0000FF"/>
              </a:solidFill>
              <a:prstDash val="sysDot"/>
              <a:round/>
              <a:headEnd/>
              <a:tailEnd/>
            </a:ln>
          </p:spPr>
          <p:txBody>
            <a:bodyPr/>
            <a:lstStyle/>
            <a:p>
              <a:endParaRPr lang="en-US"/>
            </a:p>
          </p:txBody>
        </p:sp>
        <p:sp>
          <p:nvSpPr>
            <p:cNvPr id="21" name="Line 18"/>
            <p:cNvSpPr>
              <a:spLocks noChangeShapeType="1"/>
            </p:cNvSpPr>
            <p:nvPr/>
          </p:nvSpPr>
          <p:spPr bwMode="auto">
            <a:xfrm>
              <a:off x="1362" y="3541"/>
              <a:ext cx="2228" cy="0"/>
            </a:xfrm>
            <a:prstGeom prst="line">
              <a:avLst/>
            </a:prstGeom>
            <a:noFill/>
            <a:ln w="38100" cap="rnd">
              <a:solidFill>
                <a:srgbClr val="0000FF"/>
              </a:solidFill>
              <a:prstDash val="sysDot"/>
              <a:round/>
              <a:headEnd/>
              <a:tailEnd/>
            </a:ln>
          </p:spPr>
          <p:txBody>
            <a:bodyPr/>
            <a:lstStyle/>
            <a:p>
              <a:endParaRPr lang="en-US"/>
            </a:p>
          </p:txBody>
        </p:sp>
        <p:sp>
          <p:nvSpPr>
            <p:cNvPr id="22" name="Line 19"/>
            <p:cNvSpPr>
              <a:spLocks noChangeShapeType="1"/>
            </p:cNvSpPr>
            <p:nvPr/>
          </p:nvSpPr>
          <p:spPr bwMode="auto">
            <a:xfrm>
              <a:off x="1362" y="3666"/>
              <a:ext cx="371" cy="0"/>
            </a:xfrm>
            <a:prstGeom prst="line">
              <a:avLst/>
            </a:prstGeom>
            <a:noFill/>
            <a:ln w="38100">
              <a:solidFill>
                <a:srgbClr val="FF0000"/>
              </a:solidFill>
              <a:round/>
              <a:headEnd/>
              <a:tailEnd/>
            </a:ln>
          </p:spPr>
          <p:txBody>
            <a:bodyPr/>
            <a:lstStyle/>
            <a:p>
              <a:endParaRPr lang="en-US"/>
            </a:p>
          </p:txBody>
        </p:sp>
        <p:sp>
          <p:nvSpPr>
            <p:cNvPr id="23" name="Line 20"/>
            <p:cNvSpPr>
              <a:spLocks noChangeShapeType="1"/>
            </p:cNvSpPr>
            <p:nvPr/>
          </p:nvSpPr>
          <p:spPr bwMode="auto">
            <a:xfrm>
              <a:off x="1733" y="3415"/>
              <a:ext cx="0" cy="251"/>
            </a:xfrm>
            <a:prstGeom prst="line">
              <a:avLst/>
            </a:prstGeom>
            <a:noFill/>
            <a:ln w="38100">
              <a:solidFill>
                <a:srgbClr val="FF0000"/>
              </a:solidFill>
              <a:round/>
              <a:headEnd/>
              <a:tailEnd/>
            </a:ln>
          </p:spPr>
          <p:txBody>
            <a:bodyPr/>
            <a:lstStyle/>
            <a:p>
              <a:endParaRPr lang="en-US"/>
            </a:p>
          </p:txBody>
        </p:sp>
        <p:sp>
          <p:nvSpPr>
            <p:cNvPr id="24" name="Line 21"/>
            <p:cNvSpPr>
              <a:spLocks noChangeShapeType="1"/>
            </p:cNvSpPr>
            <p:nvPr/>
          </p:nvSpPr>
          <p:spPr bwMode="auto">
            <a:xfrm>
              <a:off x="1981" y="3164"/>
              <a:ext cx="0" cy="251"/>
            </a:xfrm>
            <a:prstGeom prst="line">
              <a:avLst/>
            </a:prstGeom>
            <a:noFill/>
            <a:ln w="38100">
              <a:solidFill>
                <a:srgbClr val="FF0000"/>
              </a:solidFill>
              <a:round/>
              <a:headEnd/>
              <a:tailEnd/>
            </a:ln>
          </p:spPr>
          <p:txBody>
            <a:bodyPr/>
            <a:lstStyle/>
            <a:p>
              <a:endParaRPr lang="en-US"/>
            </a:p>
          </p:txBody>
        </p:sp>
        <p:sp>
          <p:nvSpPr>
            <p:cNvPr id="25" name="Line 22"/>
            <p:cNvSpPr>
              <a:spLocks noChangeShapeType="1"/>
            </p:cNvSpPr>
            <p:nvPr/>
          </p:nvSpPr>
          <p:spPr bwMode="auto">
            <a:xfrm>
              <a:off x="2104" y="2913"/>
              <a:ext cx="0" cy="251"/>
            </a:xfrm>
            <a:prstGeom prst="line">
              <a:avLst/>
            </a:prstGeom>
            <a:noFill/>
            <a:ln w="38100">
              <a:solidFill>
                <a:srgbClr val="FF0000"/>
              </a:solidFill>
              <a:round/>
              <a:headEnd/>
              <a:tailEnd/>
            </a:ln>
          </p:spPr>
          <p:txBody>
            <a:bodyPr/>
            <a:lstStyle/>
            <a:p>
              <a:endParaRPr lang="en-US"/>
            </a:p>
          </p:txBody>
        </p:sp>
        <p:sp>
          <p:nvSpPr>
            <p:cNvPr id="26" name="Line 23"/>
            <p:cNvSpPr>
              <a:spLocks noChangeShapeType="1"/>
            </p:cNvSpPr>
            <p:nvPr/>
          </p:nvSpPr>
          <p:spPr bwMode="auto">
            <a:xfrm>
              <a:off x="2228" y="2662"/>
              <a:ext cx="0" cy="251"/>
            </a:xfrm>
            <a:prstGeom prst="line">
              <a:avLst/>
            </a:prstGeom>
            <a:noFill/>
            <a:ln w="38100">
              <a:solidFill>
                <a:srgbClr val="FF0000"/>
              </a:solidFill>
              <a:round/>
              <a:headEnd/>
              <a:tailEnd/>
            </a:ln>
          </p:spPr>
          <p:txBody>
            <a:bodyPr/>
            <a:lstStyle/>
            <a:p>
              <a:endParaRPr lang="en-US"/>
            </a:p>
          </p:txBody>
        </p:sp>
        <p:sp>
          <p:nvSpPr>
            <p:cNvPr id="27" name="Line 24"/>
            <p:cNvSpPr>
              <a:spLocks noChangeShapeType="1"/>
            </p:cNvSpPr>
            <p:nvPr/>
          </p:nvSpPr>
          <p:spPr bwMode="auto">
            <a:xfrm>
              <a:off x="2476" y="2411"/>
              <a:ext cx="0" cy="251"/>
            </a:xfrm>
            <a:prstGeom prst="line">
              <a:avLst/>
            </a:prstGeom>
            <a:noFill/>
            <a:ln w="38100">
              <a:solidFill>
                <a:srgbClr val="FF0000"/>
              </a:solidFill>
              <a:round/>
              <a:headEnd/>
              <a:tailEnd/>
            </a:ln>
          </p:spPr>
          <p:txBody>
            <a:bodyPr/>
            <a:lstStyle/>
            <a:p>
              <a:endParaRPr lang="en-US"/>
            </a:p>
          </p:txBody>
        </p:sp>
        <p:sp>
          <p:nvSpPr>
            <p:cNvPr id="28" name="Line 25"/>
            <p:cNvSpPr>
              <a:spLocks noChangeShapeType="1"/>
            </p:cNvSpPr>
            <p:nvPr/>
          </p:nvSpPr>
          <p:spPr bwMode="auto">
            <a:xfrm>
              <a:off x="2847" y="2159"/>
              <a:ext cx="0" cy="252"/>
            </a:xfrm>
            <a:prstGeom prst="line">
              <a:avLst/>
            </a:prstGeom>
            <a:noFill/>
            <a:ln w="38100">
              <a:solidFill>
                <a:srgbClr val="FF0000"/>
              </a:solidFill>
              <a:round/>
              <a:headEnd/>
              <a:tailEnd/>
            </a:ln>
          </p:spPr>
          <p:txBody>
            <a:bodyPr/>
            <a:lstStyle/>
            <a:p>
              <a:endParaRPr lang="en-US"/>
            </a:p>
          </p:txBody>
        </p:sp>
        <p:sp>
          <p:nvSpPr>
            <p:cNvPr id="29" name="Line 26"/>
            <p:cNvSpPr>
              <a:spLocks noChangeShapeType="1"/>
            </p:cNvSpPr>
            <p:nvPr/>
          </p:nvSpPr>
          <p:spPr bwMode="auto">
            <a:xfrm>
              <a:off x="3342" y="1908"/>
              <a:ext cx="0" cy="251"/>
            </a:xfrm>
            <a:prstGeom prst="line">
              <a:avLst/>
            </a:prstGeom>
            <a:noFill/>
            <a:ln w="38100">
              <a:solidFill>
                <a:srgbClr val="FF0000"/>
              </a:solidFill>
              <a:round/>
              <a:headEnd/>
              <a:tailEnd/>
            </a:ln>
          </p:spPr>
          <p:txBody>
            <a:bodyPr/>
            <a:lstStyle/>
            <a:p>
              <a:endParaRPr lang="en-US"/>
            </a:p>
          </p:txBody>
        </p:sp>
        <p:sp>
          <p:nvSpPr>
            <p:cNvPr id="30" name="Line 27"/>
            <p:cNvSpPr>
              <a:spLocks noChangeShapeType="1"/>
            </p:cNvSpPr>
            <p:nvPr/>
          </p:nvSpPr>
          <p:spPr bwMode="auto">
            <a:xfrm>
              <a:off x="1733" y="3415"/>
              <a:ext cx="248" cy="0"/>
            </a:xfrm>
            <a:prstGeom prst="line">
              <a:avLst/>
            </a:prstGeom>
            <a:noFill/>
            <a:ln w="38100">
              <a:solidFill>
                <a:srgbClr val="FF0000"/>
              </a:solidFill>
              <a:round/>
              <a:headEnd/>
              <a:tailEnd/>
            </a:ln>
          </p:spPr>
          <p:txBody>
            <a:bodyPr/>
            <a:lstStyle/>
            <a:p>
              <a:endParaRPr lang="en-US"/>
            </a:p>
          </p:txBody>
        </p:sp>
        <p:sp>
          <p:nvSpPr>
            <p:cNvPr id="31" name="Line 28"/>
            <p:cNvSpPr>
              <a:spLocks noChangeShapeType="1"/>
            </p:cNvSpPr>
            <p:nvPr/>
          </p:nvSpPr>
          <p:spPr bwMode="auto">
            <a:xfrm>
              <a:off x="1981" y="3164"/>
              <a:ext cx="123" cy="0"/>
            </a:xfrm>
            <a:prstGeom prst="line">
              <a:avLst/>
            </a:prstGeom>
            <a:noFill/>
            <a:ln w="38100">
              <a:solidFill>
                <a:srgbClr val="FF0000"/>
              </a:solidFill>
              <a:round/>
              <a:headEnd/>
              <a:tailEnd/>
            </a:ln>
          </p:spPr>
          <p:txBody>
            <a:bodyPr/>
            <a:lstStyle/>
            <a:p>
              <a:endParaRPr lang="en-US"/>
            </a:p>
          </p:txBody>
        </p:sp>
        <p:sp>
          <p:nvSpPr>
            <p:cNvPr id="32" name="Line 29"/>
            <p:cNvSpPr>
              <a:spLocks noChangeShapeType="1"/>
            </p:cNvSpPr>
            <p:nvPr/>
          </p:nvSpPr>
          <p:spPr bwMode="auto">
            <a:xfrm>
              <a:off x="2104" y="2913"/>
              <a:ext cx="124" cy="0"/>
            </a:xfrm>
            <a:prstGeom prst="line">
              <a:avLst/>
            </a:prstGeom>
            <a:noFill/>
            <a:ln w="38100">
              <a:solidFill>
                <a:srgbClr val="FF0000"/>
              </a:solidFill>
              <a:round/>
              <a:headEnd/>
              <a:tailEnd/>
            </a:ln>
          </p:spPr>
          <p:txBody>
            <a:bodyPr/>
            <a:lstStyle/>
            <a:p>
              <a:endParaRPr lang="en-US"/>
            </a:p>
          </p:txBody>
        </p:sp>
        <p:sp>
          <p:nvSpPr>
            <p:cNvPr id="33" name="Line 30"/>
            <p:cNvSpPr>
              <a:spLocks noChangeShapeType="1"/>
            </p:cNvSpPr>
            <p:nvPr/>
          </p:nvSpPr>
          <p:spPr bwMode="auto">
            <a:xfrm>
              <a:off x="2228" y="2662"/>
              <a:ext cx="248" cy="0"/>
            </a:xfrm>
            <a:prstGeom prst="line">
              <a:avLst/>
            </a:prstGeom>
            <a:noFill/>
            <a:ln w="38100">
              <a:solidFill>
                <a:srgbClr val="FF0000"/>
              </a:solidFill>
              <a:round/>
              <a:headEnd/>
              <a:tailEnd/>
            </a:ln>
          </p:spPr>
          <p:txBody>
            <a:bodyPr/>
            <a:lstStyle/>
            <a:p>
              <a:endParaRPr lang="en-US"/>
            </a:p>
          </p:txBody>
        </p:sp>
        <p:sp>
          <p:nvSpPr>
            <p:cNvPr id="34" name="Line 31"/>
            <p:cNvSpPr>
              <a:spLocks noChangeShapeType="1"/>
            </p:cNvSpPr>
            <p:nvPr/>
          </p:nvSpPr>
          <p:spPr bwMode="auto">
            <a:xfrm>
              <a:off x="2476" y="2411"/>
              <a:ext cx="371" cy="0"/>
            </a:xfrm>
            <a:prstGeom prst="line">
              <a:avLst/>
            </a:prstGeom>
            <a:noFill/>
            <a:ln w="38100">
              <a:solidFill>
                <a:srgbClr val="FF0000"/>
              </a:solidFill>
              <a:round/>
              <a:headEnd/>
              <a:tailEnd/>
            </a:ln>
          </p:spPr>
          <p:txBody>
            <a:bodyPr/>
            <a:lstStyle/>
            <a:p>
              <a:endParaRPr lang="en-US"/>
            </a:p>
          </p:txBody>
        </p:sp>
        <p:sp>
          <p:nvSpPr>
            <p:cNvPr id="35" name="Line 32"/>
            <p:cNvSpPr>
              <a:spLocks noChangeShapeType="1"/>
            </p:cNvSpPr>
            <p:nvPr/>
          </p:nvSpPr>
          <p:spPr bwMode="auto">
            <a:xfrm>
              <a:off x="2847" y="2159"/>
              <a:ext cx="495" cy="0"/>
            </a:xfrm>
            <a:prstGeom prst="line">
              <a:avLst/>
            </a:prstGeom>
            <a:noFill/>
            <a:ln w="38100">
              <a:solidFill>
                <a:srgbClr val="FF0000"/>
              </a:solidFill>
              <a:round/>
              <a:headEnd/>
              <a:tailEnd/>
            </a:ln>
          </p:spPr>
          <p:txBody>
            <a:bodyPr/>
            <a:lstStyle/>
            <a:p>
              <a:endParaRPr lang="en-US"/>
            </a:p>
          </p:txBody>
        </p:sp>
        <p:sp>
          <p:nvSpPr>
            <p:cNvPr id="36" name="Line 33"/>
            <p:cNvSpPr>
              <a:spLocks noChangeShapeType="1"/>
            </p:cNvSpPr>
            <p:nvPr/>
          </p:nvSpPr>
          <p:spPr bwMode="auto">
            <a:xfrm>
              <a:off x="3342" y="1908"/>
              <a:ext cx="248" cy="0"/>
            </a:xfrm>
            <a:prstGeom prst="line">
              <a:avLst/>
            </a:prstGeom>
            <a:noFill/>
            <a:ln w="38100">
              <a:solidFill>
                <a:srgbClr val="FF0000"/>
              </a:solidFill>
              <a:round/>
              <a:headEnd/>
              <a:tailEnd/>
            </a:ln>
          </p:spPr>
          <p:txBody>
            <a:bodyPr/>
            <a:lstStyle/>
            <a:p>
              <a:endParaRPr lang="en-US"/>
            </a:p>
          </p:txBody>
        </p:sp>
        <p:sp>
          <p:nvSpPr>
            <p:cNvPr id="37" name="Freeform 34"/>
            <p:cNvSpPr>
              <a:spLocks/>
            </p:cNvSpPr>
            <p:nvPr/>
          </p:nvSpPr>
          <p:spPr bwMode="auto">
            <a:xfrm>
              <a:off x="1362" y="1908"/>
              <a:ext cx="2228" cy="1758"/>
            </a:xfrm>
            <a:custGeom>
              <a:avLst/>
              <a:gdLst>
                <a:gd name="T0" fmla="*/ 0 w 3240"/>
                <a:gd name="T1" fmla="*/ 141 h 2520"/>
                <a:gd name="T2" fmla="*/ 27 w 3240"/>
                <a:gd name="T3" fmla="*/ 131 h 2520"/>
                <a:gd name="T4" fmla="*/ 45 w 3240"/>
                <a:gd name="T5" fmla="*/ 111 h 2520"/>
                <a:gd name="T6" fmla="*/ 54 w 3240"/>
                <a:gd name="T7" fmla="*/ 91 h 2520"/>
                <a:gd name="T8" fmla="*/ 63 w 3240"/>
                <a:gd name="T9" fmla="*/ 71 h 2520"/>
                <a:gd name="T10" fmla="*/ 81 w 3240"/>
                <a:gd name="T11" fmla="*/ 51 h 2520"/>
                <a:gd name="T12" fmla="*/ 108 w 3240"/>
                <a:gd name="T13" fmla="*/ 30 h 2520"/>
                <a:gd name="T14" fmla="*/ 144 w 3240"/>
                <a:gd name="T15" fmla="*/ 10 h 2520"/>
                <a:gd name="T16" fmla="*/ 162 w 3240"/>
                <a:gd name="T17" fmla="*/ 0 h 25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0"/>
                <a:gd name="T28" fmla="*/ 0 h 2520"/>
                <a:gd name="T29" fmla="*/ 3240 w 3240"/>
                <a:gd name="T30" fmla="*/ 2520 h 25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0" h="2520">
                  <a:moveTo>
                    <a:pt x="0" y="2520"/>
                  </a:moveTo>
                  <a:cubicBezTo>
                    <a:pt x="195" y="2475"/>
                    <a:pt x="390" y="2430"/>
                    <a:pt x="540" y="2340"/>
                  </a:cubicBezTo>
                  <a:cubicBezTo>
                    <a:pt x="690" y="2250"/>
                    <a:pt x="810" y="2100"/>
                    <a:pt x="900" y="1980"/>
                  </a:cubicBezTo>
                  <a:cubicBezTo>
                    <a:pt x="990" y="1860"/>
                    <a:pt x="1020" y="1740"/>
                    <a:pt x="1080" y="1620"/>
                  </a:cubicBezTo>
                  <a:cubicBezTo>
                    <a:pt x="1140" y="1500"/>
                    <a:pt x="1170" y="1380"/>
                    <a:pt x="1260" y="1260"/>
                  </a:cubicBezTo>
                  <a:cubicBezTo>
                    <a:pt x="1350" y="1140"/>
                    <a:pt x="1470" y="1020"/>
                    <a:pt x="1620" y="900"/>
                  </a:cubicBezTo>
                  <a:cubicBezTo>
                    <a:pt x="1770" y="780"/>
                    <a:pt x="1950" y="660"/>
                    <a:pt x="2160" y="540"/>
                  </a:cubicBezTo>
                  <a:cubicBezTo>
                    <a:pt x="2370" y="420"/>
                    <a:pt x="2700" y="270"/>
                    <a:pt x="2880" y="180"/>
                  </a:cubicBezTo>
                  <a:cubicBezTo>
                    <a:pt x="3060" y="90"/>
                    <a:pt x="3150" y="45"/>
                    <a:pt x="3240" y="0"/>
                  </a:cubicBezTo>
                </a:path>
              </a:pathLst>
            </a:custGeom>
            <a:noFill/>
            <a:ln w="38100">
              <a:solidFill>
                <a:srgbClr val="0000FF"/>
              </a:solidFill>
              <a:prstDash val="dash"/>
              <a:round/>
              <a:headEnd/>
              <a:tailEnd/>
            </a:ln>
          </p:spPr>
          <p:txBody>
            <a:bodyPr/>
            <a:lstStyle/>
            <a:p>
              <a:endParaRPr lang="en-US"/>
            </a:p>
          </p:txBody>
        </p:sp>
        <p:sp>
          <p:nvSpPr>
            <p:cNvPr id="38" name="Line 35"/>
            <p:cNvSpPr>
              <a:spLocks noChangeShapeType="1"/>
            </p:cNvSpPr>
            <p:nvPr/>
          </p:nvSpPr>
          <p:spPr bwMode="auto">
            <a:xfrm>
              <a:off x="1114" y="2159"/>
              <a:ext cx="495" cy="0"/>
            </a:xfrm>
            <a:prstGeom prst="line">
              <a:avLst/>
            </a:prstGeom>
            <a:noFill/>
            <a:ln w="38100">
              <a:solidFill>
                <a:srgbClr val="FF6600"/>
              </a:solidFill>
              <a:prstDash val="sysDot"/>
              <a:round/>
              <a:headEnd/>
              <a:tailEnd/>
            </a:ln>
          </p:spPr>
          <p:txBody>
            <a:bodyPr/>
            <a:lstStyle/>
            <a:p>
              <a:endParaRPr lang="en-US"/>
            </a:p>
          </p:txBody>
        </p:sp>
        <p:sp>
          <p:nvSpPr>
            <p:cNvPr id="39" name="Line 36"/>
            <p:cNvSpPr>
              <a:spLocks noChangeShapeType="1"/>
            </p:cNvSpPr>
            <p:nvPr/>
          </p:nvSpPr>
          <p:spPr bwMode="auto">
            <a:xfrm>
              <a:off x="1114" y="2411"/>
              <a:ext cx="495" cy="0"/>
            </a:xfrm>
            <a:prstGeom prst="line">
              <a:avLst/>
            </a:prstGeom>
            <a:noFill/>
            <a:ln w="38100">
              <a:solidFill>
                <a:srgbClr val="FF6600"/>
              </a:solidFill>
              <a:prstDash val="sysDot"/>
              <a:round/>
              <a:headEnd/>
              <a:tailEnd/>
            </a:ln>
          </p:spPr>
          <p:txBody>
            <a:bodyPr/>
            <a:lstStyle/>
            <a:p>
              <a:endParaRPr lang="en-US"/>
            </a:p>
          </p:txBody>
        </p:sp>
        <p:sp>
          <p:nvSpPr>
            <p:cNvPr id="40" name="Line 37"/>
            <p:cNvSpPr>
              <a:spLocks noChangeShapeType="1"/>
            </p:cNvSpPr>
            <p:nvPr/>
          </p:nvSpPr>
          <p:spPr bwMode="auto">
            <a:xfrm>
              <a:off x="1114" y="2662"/>
              <a:ext cx="495" cy="0"/>
            </a:xfrm>
            <a:prstGeom prst="line">
              <a:avLst/>
            </a:prstGeom>
            <a:noFill/>
            <a:ln w="38100">
              <a:solidFill>
                <a:srgbClr val="FF6600"/>
              </a:solidFill>
              <a:prstDash val="sysDot"/>
              <a:round/>
              <a:headEnd/>
              <a:tailEnd/>
            </a:ln>
          </p:spPr>
          <p:txBody>
            <a:bodyPr/>
            <a:lstStyle/>
            <a:p>
              <a:endParaRPr lang="en-US"/>
            </a:p>
          </p:txBody>
        </p:sp>
        <p:sp>
          <p:nvSpPr>
            <p:cNvPr id="41" name="Line 38"/>
            <p:cNvSpPr>
              <a:spLocks noChangeShapeType="1"/>
            </p:cNvSpPr>
            <p:nvPr/>
          </p:nvSpPr>
          <p:spPr bwMode="auto">
            <a:xfrm>
              <a:off x="1114" y="2913"/>
              <a:ext cx="495" cy="0"/>
            </a:xfrm>
            <a:prstGeom prst="line">
              <a:avLst/>
            </a:prstGeom>
            <a:noFill/>
            <a:ln w="38100">
              <a:solidFill>
                <a:srgbClr val="FF6600"/>
              </a:solidFill>
              <a:prstDash val="sysDot"/>
              <a:round/>
              <a:headEnd/>
              <a:tailEnd/>
            </a:ln>
          </p:spPr>
          <p:txBody>
            <a:bodyPr/>
            <a:lstStyle/>
            <a:p>
              <a:endParaRPr lang="en-US"/>
            </a:p>
          </p:txBody>
        </p:sp>
        <p:sp>
          <p:nvSpPr>
            <p:cNvPr id="42" name="Line 39"/>
            <p:cNvSpPr>
              <a:spLocks noChangeShapeType="1"/>
            </p:cNvSpPr>
            <p:nvPr/>
          </p:nvSpPr>
          <p:spPr bwMode="auto">
            <a:xfrm>
              <a:off x="1114" y="3164"/>
              <a:ext cx="495" cy="0"/>
            </a:xfrm>
            <a:prstGeom prst="line">
              <a:avLst/>
            </a:prstGeom>
            <a:noFill/>
            <a:ln w="38100">
              <a:solidFill>
                <a:srgbClr val="FF6600"/>
              </a:solidFill>
              <a:prstDash val="sysDot"/>
              <a:round/>
              <a:headEnd/>
              <a:tailEnd/>
            </a:ln>
          </p:spPr>
          <p:txBody>
            <a:bodyPr/>
            <a:lstStyle/>
            <a:p>
              <a:endParaRPr lang="en-US"/>
            </a:p>
          </p:txBody>
        </p:sp>
        <p:sp>
          <p:nvSpPr>
            <p:cNvPr id="43" name="Line 40"/>
            <p:cNvSpPr>
              <a:spLocks noChangeShapeType="1"/>
            </p:cNvSpPr>
            <p:nvPr/>
          </p:nvSpPr>
          <p:spPr bwMode="auto">
            <a:xfrm>
              <a:off x="1114" y="3415"/>
              <a:ext cx="495" cy="0"/>
            </a:xfrm>
            <a:prstGeom prst="line">
              <a:avLst/>
            </a:prstGeom>
            <a:noFill/>
            <a:ln w="38100">
              <a:solidFill>
                <a:srgbClr val="FF6600"/>
              </a:solidFill>
              <a:prstDash val="sysDot"/>
              <a:round/>
              <a:headEnd/>
              <a:tailEnd/>
            </a:ln>
          </p:spPr>
          <p:txBody>
            <a:bodyPr/>
            <a:lstStyle/>
            <a:p>
              <a:endParaRPr lang="en-US"/>
            </a:p>
          </p:txBody>
        </p:sp>
        <p:sp>
          <p:nvSpPr>
            <p:cNvPr id="44" name="Line 41"/>
            <p:cNvSpPr>
              <a:spLocks noChangeShapeType="1"/>
            </p:cNvSpPr>
            <p:nvPr/>
          </p:nvSpPr>
          <p:spPr bwMode="auto">
            <a:xfrm>
              <a:off x="1114" y="3666"/>
              <a:ext cx="495" cy="0"/>
            </a:xfrm>
            <a:prstGeom prst="line">
              <a:avLst/>
            </a:prstGeom>
            <a:noFill/>
            <a:ln w="38100">
              <a:solidFill>
                <a:srgbClr val="FF6600"/>
              </a:solidFill>
              <a:prstDash val="sysDot"/>
              <a:round/>
              <a:headEnd/>
              <a:tailEnd/>
            </a:ln>
          </p:spPr>
          <p:txBody>
            <a:bodyPr/>
            <a:lstStyle/>
            <a:p>
              <a:endParaRPr lang="en-US"/>
            </a:p>
          </p:txBody>
        </p:sp>
        <p:sp>
          <p:nvSpPr>
            <p:cNvPr id="45" name="Line 42"/>
            <p:cNvSpPr>
              <a:spLocks noChangeShapeType="1"/>
            </p:cNvSpPr>
            <p:nvPr/>
          </p:nvSpPr>
          <p:spPr bwMode="auto">
            <a:xfrm flipH="1" flipV="1">
              <a:off x="3452" y="1964"/>
              <a:ext cx="372" cy="251"/>
            </a:xfrm>
            <a:prstGeom prst="line">
              <a:avLst/>
            </a:prstGeom>
            <a:noFill/>
            <a:ln w="38100">
              <a:solidFill>
                <a:srgbClr val="000000"/>
              </a:solidFill>
              <a:round/>
              <a:headEnd/>
              <a:tailEnd type="triangle" w="med" len="med"/>
            </a:ln>
          </p:spPr>
          <p:txBody>
            <a:bodyPr/>
            <a:lstStyle/>
            <a:p>
              <a:endParaRPr lang="en-US"/>
            </a:p>
          </p:txBody>
        </p:sp>
        <p:sp>
          <p:nvSpPr>
            <p:cNvPr id="46" name="Line 43"/>
            <p:cNvSpPr>
              <a:spLocks noChangeShapeType="1"/>
            </p:cNvSpPr>
            <p:nvPr/>
          </p:nvSpPr>
          <p:spPr bwMode="auto">
            <a:xfrm flipH="1">
              <a:off x="2847" y="1657"/>
              <a:ext cx="124" cy="502"/>
            </a:xfrm>
            <a:prstGeom prst="line">
              <a:avLst/>
            </a:prstGeom>
            <a:noFill/>
            <a:ln w="38100">
              <a:solidFill>
                <a:srgbClr val="000000"/>
              </a:solidFill>
              <a:round/>
              <a:headEnd/>
              <a:tailEnd type="triangle" w="med" len="med"/>
            </a:ln>
          </p:spPr>
          <p:txBody>
            <a:bodyPr/>
            <a:lstStyle/>
            <a:p>
              <a:endParaRPr lang="en-US"/>
            </a:p>
          </p:txBody>
        </p:sp>
        <p:sp>
          <p:nvSpPr>
            <p:cNvPr id="47" name="Text Box 44"/>
            <p:cNvSpPr txBox="1">
              <a:spLocks noChangeArrowheads="1"/>
            </p:cNvSpPr>
            <p:nvPr/>
          </p:nvSpPr>
          <p:spPr bwMode="auto">
            <a:xfrm>
              <a:off x="3830" y="2090"/>
              <a:ext cx="496" cy="376"/>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x(t)</a:t>
              </a:r>
              <a:endParaRPr lang="vi-VN" b="1" dirty="0">
                <a:ea typeface="MS Mincho" pitchFamily="49" charset="-128"/>
              </a:endParaRPr>
            </a:p>
          </p:txBody>
        </p:sp>
        <p:sp>
          <p:nvSpPr>
            <p:cNvPr id="48" name="Line 45"/>
            <p:cNvSpPr>
              <a:spLocks noChangeShapeType="1"/>
            </p:cNvSpPr>
            <p:nvPr/>
          </p:nvSpPr>
          <p:spPr bwMode="auto">
            <a:xfrm>
              <a:off x="1238" y="1908"/>
              <a:ext cx="0" cy="251"/>
            </a:xfrm>
            <a:prstGeom prst="line">
              <a:avLst/>
            </a:prstGeom>
            <a:noFill/>
            <a:ln w="38100">
              <a:solidFill>
                <a:srgbClr val="000000"/>
              </a:solidFill>
              <a:round/>
              <a:headEnd type="triangle" w="sm" len="sm"/>
              <a:tailEnd type="triangle" w="sm" len="sm"/>
            </a:ln>
          </p:spPr>
          <p:txBody>
            <a:bodyPr/>
            <a:lstStyle/>
            <a:p>
              <a:endParaRPr lang="en-US"/>
            </a:p>
          </p:txBody>
        </p:sp>
        <p:sp>
          <p:nvSpPr>
            <p:cNvPr id="49" name="Line 46"/>
            <p:cNvSpPr>
              <a:spLocks noChangeShapeType="1"/>
            </p:cNvSpPr>
            <p:nvPr/>
          </p:nvSpPr>
          <p:spPr bwMode="auto">
            <a:xfrm>
              <a:off x="1485" y="1783"/>
              <a:ext cx="0" cy="125"/>
            </a:xfrm>
            <a:prstGeom prst="line">
              <a:avLst/>
            </a:prstGeom>
            <a:noFill/>
            <a:ln w="38100">
              <a:solidFill>
                <a:srgbClr val="000000"/>
              </a:solidFill>
              <a:round/>
              <a:headEnd/>
              <a:tailEnd type="triangle" w="sm" len="sm"/>
            </a:ln>
          </p:spPr>
          <p:txBody>
            <a:bodyPr/>
            <a:lstStyle/>
            <a:p>
              <a:endParaRPr lang="en-US"/>
            </a:p>
          </p:txBody>
        </p:sp>
        <p:sp>
          <p:nvSpPr>
            <p:cNvPr id="50" name="Line 47"/>
            <p:cNvSpPr>
              <a:spLocks noChangeShapeType="1"/>
            </p:cNvSpPr>
            <p:nvPr/>
          </p:nvSpPr>
          <p:spPr bwMode="auto">
            <a:xfrm flipV="1">
              <a:off x="1485" y="2034"/>
              <a:ext cx="0" cy="125"/>
            </a:xfrm>
            <a:prstGeom prst="line">
              <a:avLst/>
            </a:prstGeom>
            <a:noFill/>
            <a:ln w="38100">
              <a:solidFill>
                <a:srgbClr val="000000"/>
              </a:solidFill>
              <a:round/>
              <a:headEnd/>
              <a:tailEnd type="triangle" w="sm" len="sm"/>
            </a:ln>
          </p:spPr>
          <p:txBody>
            <a:bodyPr/>
            <a:lstStyle/>
            <a:p>
              <a:endParaRPr lang="en-US"/>
            </a:p>
          </p:txBody>
        </p:sp>
        <p:sp>
          <p:nvSpPr>
            <p:cNvPr id="51" name="Text Box 48"/>
            <p:cNvSpPr txBox="1">
              <a:spLocks noChangeArrowheads="1"/>
            </p:cNvSpPr>
            <p:nvPr/>
          </p:nvSpPr>
          <p:spPr bwMode="auto">
            <a:xfrm>
              <a:off x="743" y="2496"/>
              <a:ext cx="371"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1</a:t>
              </a:r>
              <a:endParaRPr lang="vi-VN" b="1" dirty="0">
                <a:ea typeface="MS Mincho" pitchFamily="49" charset="-128"/>
              </a:endParaRPr>
            </a:p>
          </p:txBody>
        </p:sp>
        <p:sp>
          <p:nvSpPr>
            <p:cNvPr id="52" name="Text Box 49"/>
            <p:cNvSpPr txBox="1">
              <a:spLocks noChangeArrowheads="1"/>
            </p:cNvSpPr>
            <p:nvPr/>
          </p:nvSpPr>
          <p:spPr bwMode="auto">
            <a:xfrm>
              <a:off x="743" y="2256"/>
              <a:ext cx="371" cy="251"/>
            </a:xfrm>
            <a:prstGeom prst="rect">
              <a:avLst/>
            </a:prstGeom>
            <a:no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2</a:t>
              </a:r>
              <a:endParaRPr lang="vi-VN" b="1" dirty="0">
                <a:ea typeface="MS Mincho" pitchFamily="49" charset="-128"/>
              </a:endParaRPr>
            </a:p>
          </p:txBody>
        </p:sp>
        <p:sp>
          <p:nvSpPr>
            <p:cNvPr id="53" name="Text Box 50"/>
            <p:cNvSpPr txBox="1">
              <a:spLocks noChangeArrowheads="1"/>
            </p:cNvSpPr>
            <p:nvPr/>
          </p:nvSpPr>
          <p:spPr bwMode="auto">
            <a:xfrm>
              <a:off x="743" y="2773"/>
              <a:ext cx="313" cy="251"/>
            </a:xfrm>
            <a:prstGeom prst="rect">
              <a:avLst/>
            </a:prstGeom>
            <a:solidFill>
              <a:schemeClr val="bg1"/>
            </a:solidFill>
            <a:ln w="38100">
              <a:noFill/>
              <a:miter lim="800000"/>
              <a:headEnd/>
              <a:tailEnd/>
            </a:ln>
          </p:spPr>
          <p:txBody>
            <a:bodyPr/>
            <a:lstStyle/>
            <a:p>
              <a:r>
                <a:rPr lang="vi-VN" altLang="ja-JP" b="1" dirty="0">
                  <a:latin typeface="Times New Roman" pitchFamily="18" charset="0"/>
                  <a:ea typeface="MS Mincho" pitchFamily="49" charset="-128"/>
                </a:rPr>
                <a:t>x</a:t>
              </a:r>
              <a:r>
                <a:rPr lang="vi-VN" altLang="ja-JP" b="1" baseline="-25000" dirty="0">
                  <a:latin typeface="Times New Roman" pitchFamily="18" charset="0"/>
                  <a:ea typeface="MS Mincho" pitchFamily="49" charset="-128"/>
                </a:rPr>
                <a:t>0</a:t>
              </a:r>
              <a:endParaRPr lang="vi-VN" b="1" dirty="0">
                <a:ea typeface="MS Mincho" pitchFamily="49" charset="-128"/>
              </a:endParaRPr>
            </a:p>
          </p:txBody>
        </p:sp>
      </p:grpSp>
      <p:sp>
        <p:nvSpPr>
          <p:cNvPr id="54" name="Text Box 7">
            <a:extLst>
              <a:ext uri="{FF2B5EF4-FFF2-40B4-BE49-F238E27FC236}">
                <a16:creationId xmlns:a16="http://schemas.microsoft.com/office/drawing/2014/main" id="{072785B4-C64C-684E-B50D-9E50E47F756D}"/>
              </a:ext>
            </a:extLst>
          </p:cNvPr>
          <p:cNvSpPr txBox="1">
            <a:spLocks noChangeArrowheads="1"/>
          </p:cNvSpPr>
          <p:nvPr/>
        </p:nvSpPr>
        <p:spPr bwMode="auto">
          <a:xfrm>
            <a:off x="6669004" y="6223603"/>
            <a:ext cx="2398796" cy="634397"/>
          </a:xfrm>
          <a:prstGeom prst="rect">
            <a:avLst/>
          </a:prstGeom>
          <a:noFill/>
          <a:ln w="38100">
            <a:noFill/>
            <a:miter lim="800000"/>
            <a:headEnd/>
            <a:tailEnd/>
          </a:ln>
        </p:spPr>
        <p:txBody>
          <a:bodyPr/>
          <a:lstStyle/>
          <a:p>
            <a:r>
              <a:rPr lang="vi-VN" altLang="ja-JP" dirty="0">
                <a:latin typeface="Times New Roman" pitchFamily="18" charset="0"/>
                <a:ea typeface="MS Mincho" pitchFamily="49" charset="-128"/>
              </a:rPr>
              <a:t>S: bước lượng tử hoá</a:t>
            </a:r>
            <a:endParaRPr lang="vi-VN" dirty="0">
              <a:ea typeface="MS Mincho" pitchFamily="49" charset="-128"/>
            </a:endParaRPr>
          </a:p>
        </p:txBody>
      </p:sp>
    </p:spTree>
    <p:extLst>
      <p:ext uri="{BB962C8B-B14F-4D97-AF65-F5344CB8AC3E}">
        <p14:creationId xmlns:p14="http://schemas.microsoft.com/office/powerpoint/2010/main" val="355074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Mã</a:t>
            </a:r>
            <a:r>
              <a:rPr lang="en-US" dirty="0">
                <a:latin typeface="Arial"/>
                <a:cs typeface="Arial"/>
              </a:rPr>
              <a:t> </a:t>
            </a:r>
            <a:r>
              <a:rPr lang="en-US" dirty="0" err="1">
                <a:latin typeface="Arial"/>
                <a:cs typeface="Arial"/>
              </a:rPr>
              <a:t>hóa</a:t>
            </a:r>
            <a:r>
              <a:rPr lang="en-US" dirty="0">
                <a:latin typeface="Arial"/>
                <a:cs typeface="Arial"/>
              </a:rPr>
              <a:t> (encoding)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26</a:t>
            </a:fld>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0" y="1168526"/>
                <a:ext cx="9144000" cy="2108074"/>
              </a:xfrm>
            </p:spPr>
            <p:txBody>
              <a:bodyPr>
                <a:noAutofit/>
              </a:bodyPr>
              <a:lstStyle/>
              <a:p>
                <a:pPr>
                  <a:lnSpc>
                    <a:spcPct val="150000"/>
                  </a:lnSpc>
                  <a:spcBef>
                    <a:spcPts val="600"/>
                  </a:spcBef>
                </a:pP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i="1" dirty="0" err="1">
                    <a:latin typeface="Arial"/>
                    <a:cs typeface="Arial"/>
                  </a:rPr>
                  <a:t>mẫu</a:t>
                </a:r>
                <a:r>
                  <a:rPr lang="en-US" sz="2200" dirty="0">
                    <a:latin typeface="Arial"/>
                    <a:cs typeface="Arial"/>
                  </a:rPr>
                  <a:t> </a:t>
                </a:r>
                <a:r>
                  <a:rPr lang="en-US" sz="2200" i="1" dirty="0" err="1">
                    <a:latin typeface="Arial"/>
                    <a:cs typeface="Arial"/>
                  </a:rPr>
                  <a:t>lượng</a:t>
                </a:r>
                <a:r>
                  <a:rPr lang="en-US" sz="2200" i="1" dirty="0">
                    <a:latin typeface="Arial"/>
                    <a:cs typeface="Arial"/>
                  </a:rPr>
                  <a:t> </a:t>
                </a:r>
                <a:r>
                  <a:rPr lang="en-US" sz="2200" i="1" dirty="0" err="1">
                    <a:latin typeface="Arial"/>
                    <a:cs typeface="Arial"/>
                  </a:rPr>
                  <a:t>tử</a:t>
                </a:r>
                <a:r>
                  <a:rPr lang="en-US" sz="2200" i="1" dirty="0">
                    <a:latin typeface="Arial"/>
                    <a:cs typeface="Arial"/>
                  </a:rPr>
                  <a:t> </a:t>
                </a:r>
                <a:r>
                  <a:rPr lang="en-US" sz="2200" i="1" dirty="0" err="1">
                    <a:latin typeface="Arial"/>
                    <a:cs typeface="Arial"/>
                  </a:rPr>
                  <a:t>hoá</a:t>
                </a:r>
                <a:r>
                  <a:rPr lang="en-US" sz="2200" i="1" dirty="0">
                    <a:latin typeface="Arial"/>
                    <a:cs typeface="Arial"/>
                  </a:rPr>
                  <a:t> </a:t>
                </a:r>
                <a:r>
                  <a:rPr lang="en-US" sz="2200" dirty="0" err="1">
                    <a:latin typeface="Arial"/>
                    <a:cs typeface="Arial"/>
                  </a:rPr>
                  <a:t>bằng</a:t>
                </a:r>
                <a:r>
                  <a:rPr lang="en-US" sz="2200" dirty="0">
                    <a:latin typeface="Arial"/>
                    <a:cs typeface="Arial"/>
                  </a:rPr>
                  <a:t> </a:t>
                </a:r>
                <a:r>
                  <a:rPr lang="en-US" sz="2200" dirty="0" err="1">
                    <a:latin typeface="Arial"/>
                    <a:cs typeface="Arial"/>
                  </a:rPr>
                  <a:t>một</a:t>
                </a:r>
                <a:r>
                  <a:rPr lang="en-US" sz="2200" dirty="0">
                    <a:latin typeface="Arial"/>
                    <a:cs typeface="Arial"/>
                  </a:rPr>
                  <a:t> </a:t>
                </a:r>
                <a:r>
                  <a:rPr lang="en-US" sz="2200" dirty="0" err="1">
                    <a:solidFill>
                      <a:srgbClr val="FF0000"/>
                    </a:solidFill>
                    <a:latin typeface="Arial"/>
                    <a:cs typeface="Arial"/>
                  </a:rPr>
                  <a:t>số</a:t>
                </a:r>
                <a:r>
                  <a:rPr lang="en-US" sz="2200" dirty="0">
                    <a:solidFill>
                      <a:srgbClr val="FF0000"/>
                    </a:solidFill>
                    <a:latin typeface="Arial"/>
                    <a:cs typeface="Arial"/>
                  </a:rPr>
                  <a:t> </a:t>
                </a:r>
                <a:r>
                  <a:rPr lang="en-US" sz="2200" dirty="0" err="1">
                    <a:solidFill>
                      <a:srgbClr val="FF0000"/>
                    </a:solidFill>
                    <a:latin typeface="Arial"/>
                    <a:cs typeface="Arial"/>
                  </a:rPr>
                  <a:t>nhị</a:t>
                </a:r>
                <a:r>
                  <a:rPr lang="en-US" sz="2200" dirty="0">
                    <a:solidFill>
                      <a:srgbClr val="FF0000"/>
                    </a:solidFill>
                    <a:latin typeface="Arial"/>
                    <a:cs typeface="Arial"/>
                  </a:rPr>
                  <a:t> </a:t>
                </a:r>
                <a:r>
                  <a:rPr lang="en-US" sz="2200" dirty="0" err="1">
                    <a:solidFill>
                      <a:srgbClr val="FF0000"/>
                    </a:solidFill>
                    <a:latin typeface="Arial"/>
                    <a:cs typeface="Arial"/>
                  </a:rPr>
                  <a:t>phân</a:t>
                </a:r>
                <a:r>
                  <a:rPr lang="en-US" sz="2200" dirty="0">
                    <a:solidFill>
                      <a:srgbClr val="FF0000"/>
                    </a:solidFill>
                    <a:latin typeface="Arial"/>
                    <a:cs typeface="Arial"/>
                  </a:rPr>
                  <a:t> </a:t>
                </a:r>
                <a:r>
                  <a:rPr lang="en-US" sz="2200" dirty="0">
                    <a:latin typeface="Arial"/>
                    <a:cs typeface="Arial"/>
                  </a:rPr>
                  <a:t>(</a:t>
                </a:r>
                <a:r>
                  <a:rPr lang="en-US" sz="2200" dirty="0" err="1">
                    <a:latin typeface="Arial"/>
                    <a:cs typeface="Arial"/>
                  </a:rPr>
                  <a:t>gọi</a:t>
                </a:r>
                <a:r>
                  <a:rPr lang="en-US" sz="2200" dirty="0">
                    <a:latin typeface="Arial"/>
                    <a:cs typeface="Arial"/>
                  </a:rPr>
                  <a:t> </a:t>
                </a:r>
                <a:r>
                  <a:rPr lang="en-US" sz="2200" dirty="0" err="1">
                    <a:latin typeface="Arial"/>
                    <a:cs typeface="Arial"/>
                  </a:rPr>
                  <a:t>là</a:t>
                </a:r>
                <a:r>
                  <a:rPr lang="en-US" sz="2200" dirty="0">
                    <a:latin typeface="Arial"/>
                    <a:cs typeface="Arial"/>
                  </a:rPr>
                  <a:t> </a:t>
                </a:r>
                <a:r>
                  <a:rPr lang="en-US" sz="2200" dirty="0" err="1">
                    <a:solidFill>
                      <a:srgbClr val="FF0000"/>
                    </a:solidFill>
                    <a:latin typeface="Arial"/>
                    <a:cs typeface="Arial"/>
                  </a:rPr>
                  <a:t>từ</a:t>
                </a:r>
                <a:r>
                  <a:rPr lang="en-US" sz="2200" dirty="0">
                    <a:solidFill>
                      <a:srgbClr val="FF0000"/>
                    </a:solidFill>
                    <a:latin typeface="Arial"/>
                    <a:cs typeface="Arial"/>
                  </a:rPr>
                  <a:t> </a:t>
                </a:r>
                <a:r>
                  <a:rPr lang="en-US" sz="2200" dirty="0" err="1">
                    <a:solidFill>
                      <a:srgbClr val="FF0000"/>
                    </a:solidFill>
                    <a:latin typeface="Arial"/>
                    <a:cs typeface="Arial"/>
                  </a:rPr>
                  <a:t>mã</a:t>
                </a:r>
                <a:r>
                  <a:rPr lang="en-US" sz="2200" dirty="0">
                    <a:solidFill>
                      <a:srgbClr val="FF0000"/>
                    </a:solidFill>
                    <a:latin typeface="Arial"/>
                    <a:cs typeface="Arial"/>
                  </a:rPr>
                  <a:t> PCM</a:t>
                </a:r>
                <a:r>
                  <a:rPr lang="en-US" sz="2200" dirty="0">
                    <a:latin typeface="Arial"/>
                    <a:cs typeface="Arial"/>
                  </a:rPr>
                  <a:t>)</a:t>
                </a:r>
              </a:p>
              <a:p>
                <a:pPr>
                  <a:lnSpc>
                    <a:spcPct val="150000"/>
                  </a:lnSpc>
                  <a:spcBef>
                    <a:spcPts val="600"/>
                  </a:spcBef>
                </a:pPr>
                <a:r>
                  <a:rPr lang="en-US" sz="2200" dirty="0" err="1">
                    <a:latin typeface="Arial"/>
                    <a:cs typeface="Arial"/>
                  </a:rPr>
                  <a:t>Số</a:t>
                </a:r>
                <a:r>
                  <a:rPr lang="en-US" sz="2200" dirty="0">
                    <a:latin typeface="Arial"/>
                    <a:cs typeface="Arial"/>
                  </a:rPr>
                  <a:t> bit </a:t>
                </a:r>
                <a:r>
                  <a:rPr lang="en-US" sz="2200" dirty="0" err="1">
                    <a:latin typeface="Arial"/>
                    <a:cs typeface="Arial"/>
                  </a:rPr>
                  <a:t>phụ</a:t>
                </a:r>
                <a:r>
                  <a:rPr lang="en-US" sz="2200" dirty="0">
                    <a:latin typeface="Arial"/>
                    <a:cs typeface="Arial"/>
                  </a:rPr>
                  <a:t> </a:t>
                </a:r>
                <a:r>
                  <a:rPr lang="en-US" sz="2200" dirty="0" err="1">
                    <a:latin typeface="Arial"/>
                    <a:cs typeface="Arial"/>
                  </a:rPr>
                  <a:t>thuộc</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mức</a:t>
                </a:r>
                <a:r>
                  <a:rPr lang="en-US" sz="2200" dirty="0">
                    <a:latin typeface="Arial"/>
                    <a:cs typeface="Arial"/>
                  </a:rPr>
                  <a:t> LTH: </a:t>
                </a:r>
                <a14:m>
                  <m:oMath xmlns:m="http://schemas.openxmlformats.org/officeDocument/2006/math">
                    <m:r>
                      <a:rPr lang="en-US" sz="2800" b="1" i="1" dirty="0" smtClean="0">
                        <a:solidFill>
                          <a:srgbClr val="0432FF"/>
                        </a:solidFill>
                        <a:latin typeface="Cambria Math" panose="02040503050406030204" pitchFamily="18" charset="0"/>
                        <a:cs typeface="Arial"/>
                      </a:rPr>
                      <m:t>𝒏</m:t>
                    </m:r>
                    <m:r>
                      <a:rPr lang="vi-VN" sz="2800" b="1" i="1" dirty="0" smtClean="0">
                        <a:solidFill>
                          <a:srgbClr val="0432FF"/>
                        </a:solidFill>
                        <a:latin typeface="Cambria Math" panose="02040503050406030204" pitchFamily="18" charset="0"/>
                        <a:ea typeface="Cambria Math" panose="02040503050406030204" pitchFamily="18" charset="0"/>
                        <a:cs typeface="Arial"/>
                      </a:rPr>
                      <m:t>≥</m:t>
                    </m:r>
                    <m:r>
                      <a:rPr lang="vi-VN" sz="2800" b="1" i="1" dirty="0" smtClean="0">
                        <a:solidFill>
                          <a:srgbClr val="0432FF"/>
                        </a:solidFill>
                        <a:latin typeface="Cambria Math" panose="02040503050406030204" pitchFamily="18" charset="0"/>
                        <a:cs typeface="Arial"/>
                      </a:rPr>
                      <m:t> </m:t>
                    </m:r>
                    <m:sSub>
                      <m:sSubPr>
                        <m:ctrlPr>
                          <a:rPr lang="vi-VN" sz="2800" b="1" i="1" dirty="0" smtClean="0">
                            <a:solidFill>
                              <a:srgbClr val="0432FF"/>
                            </a:solidFill>
                            <a:latin typeface="Cambria Math" panose="02040503050406030204" pitchFamily="18" charset="0"/>
                            <a:cs typeface="Arial"/>
                          </a:rPr>
                        </m:ctrlPr>
                      </m:sSubPr>
                      <m:e>
                        <m:r>
                          <a:rPr lang="vi-VN" sz="2800" b="1" i="1" dirty="0">
                            <a:solidFill>
                              <a:srgbClr val="0432FF"/>
                            </a:solidFill>
                            <a:latin typeface="Cambria Math" panose="02040503050406030204" pitchFamily="18" charset="0"/>
                            <a:cs typeface="Arial"/>
                          </a:rPr>
                          <m:t>𝒍𝒐𝒈</m:t>
                        </m:r>
                      </m:e>
                      <m:sub>
                        <m:r>
                          <a:rPr lang="vi-VN" sz="2800" b="1" i="1" dirty="0" smtClean="0">
                            <a:solidFill>
                              <a:srgbClr val="0432FF"/>
                            </a:solidFill>
                            <a:latin typeface="Cambria Math" panose="02040503050406030204" pitchFamily="18" charset="0"/>
                            <a:cs typeface="Arial"/>
                          </a:rPr>
                          <m:t>𝟐</m:t>
                        </m:r>
                      </m:sub>
                    </m:sSub>
                    <m:r>
                      <a:rPr lang="vi-VN" sz="2800" b="1" i="1" dirty="0">
                        <a:solidFill>
                          <a:srgbClr val="0432FF"/>
                        </a:solidFill>
                        <a:latin typeface="Cambria Math" panose="02040503050406030204" pitchFamily="18" charset="0"/>
                        <a:cs typeface="Arial"/>
                      </a:rPr>
                      <m:t>𝑳</m:t>
                    </m:r>
                  </m:oMath>
                </a14:m>
                <a:endParaRPr lang="en-US" sz="2800" b="1" dirty="0">
                  <a:solidFill>
                    <a:srgbClr val="0432FF"/>
                  </a:solidFill>
                  <a:latin typeface="Arial"/>
                  <a:cs typeface="Arial"/>
                </a:endParaRPr>
              </a:p>
              <a:p>
                <a:pPr>
                  <a:lnSpc>
                    <a:spcPct val="150000"/>
                  </a:lnSpc>
                  <a:spcBef>
                    <a:spcPts val="600"/>
                  </a:spcBef>
                </a:pPr>
                <a:endParaRPr lang="en-US" sz="2200" dirty="0">
                  <a:solidFill>
                    <a:srgbClr val="FF0000"/>
                  </a:solidFill>
                  <a:latin typeface="Arial"/>
                  <a:cs typeface="Arial"/>
                </a:endParaRPr>
              </a:p>
              <a:p>
                <a:pPr>
                  <a:lnSpc>
                    <a:spcPct val="150000"/>
                  </a:lnSpc>
                  <a:spcBef>
                    <a:spcPts val="600"/>
                  </a:spcBef>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0" y="1168526"/>
                <a:ext cx="9144000" cy="2108074"/>
              </a:xfrm>
              <a:blipFill>
                <a:blip r:embed="rId2"/>
                <a:stretch>
                  <a:fillRect l="-139"/>
                </a:stretch>
              </a:blipFill>
            </p:spPr>
            <p:txBody>
              <a:bodyPr/>
              <a:lstStyle/>
              <a:p>
                <a:r>
                  <a:rPr lang="en-VN">
                    <a:noFill/>
                  </a:rPr>
                  <a:t> </a:t>
                </a:r>
              </a:p>
            </p:txBody>
          </p:sp>
        </mc:Fallback>
      </mc:AlternateContent>
      <p:pic>
        <p:nvPicPr>
          <p:cNvPr id="16" name="Picture 3">
            <a:extLst>
              <a:ext uri="{FF2B5EF4-FFF2-40B4-BE49-F238E27FC236}">
                <a16:creationId xmlns:a16="http://schemas.microsoft.com/office/drawing/2014/main" id="{3B8AA928-A7B1-184D-A314-107C12D95AAC}"/>
              </a:ext>
            </a:extLst>
          </p:cNvPr>
          <p:cNvPicPr>
            <a:picLocks noChangeAspect="1" noChangeArrowheads="1"/>
          </p:cNvPicPr>
          <p:nvPr/>
        </p:nvPicPr>
        <p:blipFill>
          <a:blip r:embed="rId3"/>
          <a:srcRect/>
          <a:stretch>
            <a:fillRect/>
          </a:stretch>
        </p:blipFill>
        <p:spPr>
          <a:xfrm>
            <a:off x="2514600" y="3286250"/>
            <a:ext cx="5836654" cy="3429000"/>
          </a:xfrm>
          <a:prstGeom prst="rect">
            <a:avLst/>
          </a:prstGeom>
          <a:noFill/>
        </p:spPr>
      </p:pic>
    </p:spTree>
    <p:extLst>
      <p:ext uri="{BB962C8B-B14F-4D97-AF65-F5344CB8AC3E}">
        <p14:creationId xmlns:p14="http://schemas.microsoft.com/office/powerpoint/2010/main" val="232730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Ví</a:t>
            </a:r>
            <a:r>
              <a:rPr lang="en-US" dirty="0">
                <a:latin typeface="Arial"/>
                <a:cs typeface="Arial"/>
              </a:rPr>
              <a:t> </a:t>
            </a:r>
            <a:r>
              <a:rPr lang="en-US" dirty="0" err="1">
                <a:latin typeface="Arial"/>
                <a:cs typeface="Arial"/>
              </a:rPr>
              <a:t>dụ</a:t>
            </a:r>
            <a:r>
              <a:rPr lang="en-US" dirty="0">
                <a:latin typeface="Arial"/>
                <a:cs typeface="Arial"/>
              </a:rPr>
              <a:t> </a:t>
            </a:r>
            <a:r>
              <a:rPr lang="en-US" dirty="0" err="1">
                <a:latin typeface="Arial"/>
                <a:cs typeface="Arial"/>
              </a:rPr>
              <a:t>mã</a:t>
            </a:r>
            <a:r>
              <a:rPr lang="en-US" dirty="0">
                <a:latin typeface="Arial"/>
                <a:cs typeface="Arial"/>
              </a:rPr>
              <a:t> </a:t>
            </a:r>
            <a:r>
              <a:rPr lang="en-US" dirty="0" err="1">
                <a:latin typeface="Arial"/>
                <a:cs typeface="Arial"/>
              </a:rPr>
              <a:t>hóa</a:t>
            </a:r>
            <a:r>
              <a:rPr lang="en-US" dirty="0">
                <a:latin typeface="Arial"/>
                <a:cs typeface="Arial"/>
              </a:rPr>
              <a:t> (encoding)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27</a:t>
            </a:fld>
            <a:endParaRPr lang="en-US" dirty="0"/>
          </a:p>
        </p:txBody>
      </p:sp>
      <p:sp>
        <p:nvSpPr>
          <p:cNvPr id="5" name="Content Placeholder 4"/>
          <p:cNvSpPr>
            <a:spLocks noGrp="1"/>
          </p:cNvSpPr>
          <p:nvPr>
            <p:ph sz="quarter" idx="1"/>
          </p:nvPr>
        </p:nvSpPr>
        <p:spPr>
          <a:xfrm>
            <a:off x="0" y="1168526"/>
            <a:ext cx="9144000" cy="1073024"/>
          </a:xfrm>
        </p:spPr>
        <p:txBody>
          <a:bodyPr>
            <a:noAutofit/>
          </a:bodyPr>
          <a:lstStyle/>
          <a:p>
            <a:pPr>
              <a:lnSpc>
                <a:spcPct val="150000"/>
              </a:lnSpc>
              <a:spcBef>
                <a:spcPts val="600"/>
              </a:spcBef>
            </a:pPr>
            <a:r>
              <a:rPr lang="en-US" sz="2200" dirty="0" err="1">
                <a:latin typeface="Arial"/>
                <a:cs typeface="Arial"/>
              </a:rPr>
              <a:t>Số</a:t>
            </a:r>
            <a:r>
              <a:rPr lang="en-US" sz="2200" dirty="0">
                <a:latin typeface="Arial"/>
                <a:cs typeface="Arial"/>
              </a:rPr>
              <a:t> </a:t>
            </a:r>
            <a:r>
              <a:rPr lang="en-US" sz="2200" dirty="0" err="1">
                <a:latin typeface="Arial"/>
                <a:cs typeface="Arial"/>
              </a:rPr>
              <a:t>mức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là</a:t>
            </a:r>
            <a:r>
              <a:rPr lang="en-US" sz="2200" dirty="0">
                <a:latin typeface="Arial"/>
                <a:cs typeface="Arial"/>
              </a:rPr>
              <a:t> </a:t>
            </a:r>
            <a:r>
              <a:rPr lang="en-US" sz="2200" b="1" dirty="0">
                <a:solidFill>
                  <a:srgbClr val="0432FF"/>
                </a:solidFill>
                <a:latin typeface="Arial"/>
                <a:cs typeface="Arial"/>
              </a:rPr>
              <a:t>L = 4</a:t>
            </a:r>
          </a:p>
          <a:p>
            <a:pPr>
              <a:lnSpc>
                <a:spcPct val="150000"/>
              </a:lnSpc>
              <a:spcBef>
                <a:spcPts val="600"/>
              </a:spcBef>
            </a:pPr>
            <a:r>
              <a:rPr lang="en-US" sz="2200" dirty="0" err="1">
                <a:latin typeface="Arial"/>
                <a:cs typeface="Arial"/>
              </a:rPr>
              <a:t>Số</a:t>
            </a:r>
            <a:r>
              <a:rPr lang="en-US" sz="2200" dirty="0">
                <a:latin typeface="Arial"/>
                <a:cs typeface="Arial"/>
              </a:rPr>
              <a:t> bit </a:t>
            </a: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là</a:t>
            </a:r>
            <a:r>
              <a:rPr lang="en-US" sz="2200" dirty="0">
                <a:latin typeface="Arial"/>
                <a:cs typeface="Arial"/>
              </a:rPr>
              <a:t> </a:t>
            </a:r>
            <a:r>
              <a:rPr lang="en-US" sz="2200" b="1" dirty="0">
                <a:solidFill>
                  <a:srgbClr val="0432FF"/>
                </a:solidFill>
                <a:latin typeface="Arial"/>
                <a:cs typeface="Arial"/>
              </a:rPr>
              <a:t>n = 2</a:t>
            </a:r>
          </a:p>
          <a:p>
            <a:pPr>
              <a:lnSpc>
                <a:spcPct val="150000"/>
              </a:lnSpc>
              <a:spcBef>
                <a:spcPts val="600"/>
              </a:spcBef>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a:p>
            <a:pPr marL="0" indent="0">
              <a:lnSpc>
                <a:spcPct val="150000"/>
              </a:lnSpc>
              <a:spcBef>
                <a:spcPts val="600"/>
              </a:spcBef>
              <a:buNone/>
            </a:pPr>
            <a:endParaRPr lang="en-US" sz="2200" dirty="0">
              <a:solidFill>
                <a:srgbClr val="FF0000"/>
              </a:solidFill>
              <a:latin typeface="Arial"/>
              <a:cs typeface="Arial"/>
            </a:endParaRPr>
          </a:p>
        </p:txBody>
      </p:sp>
      <p:pic>
        <p:nvPicPr>
          <p:cNvPr id="56" name="Picture 3">
            <a:extLst>
              <a:ext uri="{FF2B5EF4-FFF2-40B4-BE49-F238E27FC236}">
                <a16:creationId xmlns:a16="http://schemas.microsoft.com/office/drawing/2014/main" id="{E8AB7271-C948-6F45-82CF-FD07A1C017CC}"/>
              </a:ext>
            </a:extLst>
          </p:cNvPr>
          <p:cNvPicPr>
            <a:picLocks noChangeAspect="1" noChangeArrowheads="1"/>
          </p:cNvPicPr>
          <p:nvPr/>
        </p:nvPicPr>
        <p:blipFill>
          <a:blip r:embed="rId2"/>
          <a:srcRect/>
          <a:stretch>
            <a:fillRect/>
          </a:stretch>
        </p:blipFill>
        <p:spPr>
          <a:xfrm>
            <a:off x="1219200" y="2403475"/>
            <a:ext cx="6804025" cy="3997325"/>
          </a:xfrm>
          <a:prstGeom prst="rect">
            <a:avLst/>
          </a:prstGeom>
          <a:noFill/>
        </p:spPr>
      </p:pic>
      <p:sp>
        <p:nvSpPr>
          <p:cNvPr id="60" name="Text Box 7">
            <a:extLst>
              <a:ext uri="{FF2B5EF4-FFF2-40B4-BE49-F238E27FC236}">
                <a16:creationId xmlns:a16="http://schemas.microsoft.com/office/drawing/2014/main" id="{A0FE59CD-D53A-5440-B8AC-2EFD744C3104}"/>
              </a:ext>
            </a:extLst>
          </p:cNvPr>
          <p:cNvSpPr txBox="1">
            <a:spLocks noChangeArrowheads="1"/>
          </p:cNvSpPr>
          <p:nvPr/>
        </p:nvSpPr>
        <p:spPr bwMode="auto">
          <a:xfrm>
            <a:off x="1219200" y="5781675"/>
            <a:ext cx="838200" cy="366713"/>
          </a:xfrm>
          <a:prstGeom prst="rect">
            <a:avLst/>
          </a:prstGeom>
          <a:noFill/>
          <a:ln w="9525">
            <a:noFill/>
            <a:miter lim="800000"/>
            <a:headEnd/>
            <a:tailEnd/>
          </a:ln>
        </p:spPr>
        <p:txBody>
          <a:bodyPr>
            <a:spAutoFit/>
          </a:bodyPr>
          <a:lstStyle/>
          <a:p>
            <a:pPr>
              <a:spcBef>
                <a:spcPct val="50000"/>
              </a:spcBef>
            </a:pPr>
            <a:r>
              <a:rPr lang="en-US"/>
              <a:t>0.0V</a:t>
            </a:r>
            <a:endParaRPr lang="vi-VN"/>
          </a:p>
        </p:txBody>
      </p:sp>
      <p:sp>
        <p:nvSpPr>
          <p:cNvPr id="61" name="Text Box 8">
            <a:extLst>
              <a:ext uri="{FF2B5EF4-FFF2-40B4-BE49-F238E27FC236}">
                <a16:creationId xmlns:a16="http://schemas.microsoft.com/office/drawing/2014/main" id="{FA6346C6-FA35-4A4D-950F-2350A06EC488}"/>
              </a:ext>
            </a:extLst>
          </p:cNvPr>
          <p:cNvSpPr txBox="1">
            <a:spLocks noChangeArrowheads="1"/>
          </p:cNvSpPr>
          <p:nvPr/>
        </p:nvSpPr>
        <p:spPr bwMode="auto">
          <a:xfrm>
            <a:off x="1219200" y="5095875"/>
            <a:ext cx="762000" cy="366713"/>
          </a:xfrm>
          <a:prstGeom prst="rect">
            <a:avLst/>
          </a:prstGeom>
          <a:noFill/>
          <a:ln w="9525">
            <a:noFill/>
            <a:miter lim="800000"/>
            <a:headEnd/>
            <a:tailEnd/>
          </a:ln>
        </p:spPr>
        <p:txBody>
          <a:bodyPr>
            <a:spAutoFit/>
          </a:bodyPr>
          <a:lstStyle/>
          <a:p>
            <a:pPr>
              <a:spcBef>
                <a:spcPct val="50000"/>
              </a:spcBef>
            </a:pPr>
            <a:r>
              <a:rPr lang="en-US"/>
              <a:t>0.5V</a:t>
            </a:r>
            <a:endParaRPr lang="vi-VN"/>
          </a:p>
        </p:txBody>
      </p:sp>
      <p:sp>
        <p:nvSpPr>
          <p:cNvPr id="62" name="Text Box 9">
            <a:extLst>
              <a:ext uri="{FF2B5EF4-FFF2-40B4-BE49-F238E27FC236}">
                <a16:creationId xmlns:a16="http://schemas.microsoft.com/office/drawing/2014/main" id="{A82B81AE-1A9A-C841-9822-C42B11253CAD}"/>
              </a:ext>
            </a:extLst>
          </p:cNvPr>
          <p:cNvSpPr txBox="1">
            <a:spLocks noChangeArrowheads="1"/>
          </p:cNvSpPr>
          <p:nvPr/>
        </p:nvSpPr>
        <p:spPr bwMode="auto">
          <a:xfrm>
            <a:off x="1219200" y="4371975"/>
            <a:ext cx="762000" cy="366713"/>
          </a:xfrm>
          <a:prstGeom prst="rect">
            <a:avLst/>
          </a:prstGeom>
          <a:noFill/>
          <a:ln w="9525">
            <a:noFill/>
            <a:miter lim="800000"/>
            <a:headEnd/>
            <a:tailEnd/>
          </a:ln>
        </p:spPr>
        <p:txBody>
          <a:bodyPr>
            <a:spAutoFit/>
          </a:bodyPr>
          <a:lstStyle/>
          <a:p>
            <a:pPr>
              <a:spcBef>
                <a:spcPct val="50000"/>
              </a:spcBef>
            </a:pPr>
            <a:r>
              <a:rPr lang="en-US"/>
              <a:t>1.0V</a:t>
            </a:r>
            <a:endParaRPr lang="vi-VN"/>
          </a:p>
        </p:txBody>
      </p:sp>
      <p:sp>
        <p:nvSpPr>
          <p:cNvPr id="63" name="Text Box 10">
            <a:extLst>
              <a:ext uri="{FF2B5EF4-FFF2-40B4-BE49-F238E27FC236}">
                <a16:creationId xmlns:a16="http://schemas.microsoft.com/office/drawing/2014/main" id="{5CC2C4F9-9101-5945-94FC-06BCAB7F0B91}"/>
              </a:ext>
            </a:extLst>
          </p:cNvPr>
          <p:cNvSpPr txBox="1">
            <a:spLocks noChangeArrowheads="1"/>
          </p:cNvSpPr>
          <p:nvPr/>
        </p:nvSpPr>
        <p:spPr bwMode="auto">
          <a:xfrm>
            <a:off x="1219200" y="3660775"/>
            <a:ext cx="762000" cy="366713"/>
          </a:xfrm>
          <a:prstGeom prst="rect">
            <a:avLst/>
          </a:prstGeom>
          <a:noFill/>
          <a:ln w="9525">
            <a:noFill/>
            <a:miter lim="800000"/>
            <a:headEnd/>
            <a:tailEnd/>
          </a:ln>
        </p:spPr>
        <p:txBody>
          <a:bodyPr>
            <a:spAutoFit/>
          </a:bodyPr>
          <a:lstStyle/>
          <a:p>
            <a:pPr>
              <a:spcBef>
                <a:spcPct val="50000"/>
              </a:spcBef>
            </a:pPr>
            <a:r>
              <a:rPr lang="en-US"/>
              <a:t>1.5V</a:t>
            </a:r>
            <a:endParaRPr lang="vi-VN"/>
          </a:p>
        </p:txBody>
      </p:sp>
      <p:sp>
        <p:nvSpPr>
          <p:cNvPr id="64" name="Text Box 11">
            <a:extLst>
              <a:ext uri="{FF2B5EF4-FFF2-40B4-BE49-F238E27FC236}">
                <a16:creationId xmlns:a16="http://schemas.microsoft.com/office/drawing/2014/main" id="{34D3F0E6-CA42-EE42-ABC2-9225129CB507}"/>
              </a:ext>
            </a:extLst>
          </p:cNvPr>
          <p:cNvSpPr txBox="1">
            <a:spLocks noChangeArrowheads="1"/>
          </p:cNvSpPr>
          <p:nvPr/>
        </p:nvSpPr>
        <p:spPr bwMode="auto">
          <a:xfrm>
            <a:off x="2882900" y="4906963"/>
            <a:ext cx="685800" cy="274637"/>
          </a:xfrm>
          <a:prstGeom prst="rect">
            <a:avLst/>
          </a:prstGeom>
          <a:solidFill>
            <a:srgbClr val="FFFFFF"/>
          </a:solidFill>
          <a:ln w="9525">
            <a:noFill/>
            <a:miter lim="800000"/>
            <a:headEnd/>
            <a:tailEnd/>
          </a:ln>
        </p:spPr>
        <p:txBody>
          <a:bodyPr lIns="0" tIns="0" rIns="0" bIns="0">
            <a:spAutoFit/>
          </a:bodyPr>
          <a:lstStyle/>
          <a:p>
            <a:pPr>
              <a:spcBef>
                <a:spcPct val="50000"/>
              </a:spcBef>
            </a:pPr>
            <a:r>
              <a:rPr lang="en-US"/>
              <a:t>0.82V</a:t>
            </a:r>
            <a:endParaRPr lang="vi-VN"/>
          </a:p>
        </p:txBody>
      </p:sp>
      <p:sp>
        <p:nvSpPr>
          <p:cNvPr id="65" name="Text Box 12">
            <a:extLst>
              <a:ext uri="{FF2B5EF4-FFF2-40B4-BE49-F238E27FC236}">
                <a16:creationId xmlns:a16="http://schemas.microsoft.com/office/drawing/2014/main" id="{782B095C-BE33-4140-BB26-0FEF655AC751}"/>
              </a:ext>
            </a:extLst>
          </p:cNvPr>
          <p:cNvSpPr txBox="1">
            <a:spLocks noChangeArrowheads="1"/>
          </p:cNvSpPr>
          <p:nvPr/>
        </p:nvSpPr>
        <p:spPr bwMode="auto">
          <a:xfrm>
            <a:off x="3670300" y="3952875"/>
            <a:ext cx="520700" cy="274638"/>
          </a:xfrm>
          <a:prstGeom prst="rect">
            <a:avLst/>
          </a:prstGeom>
          <a:solidFill>
            <a:srgbClr val="FFFFFF"/>
          </a:solidFill>
          <a:ln w="9525">
            <a:noFill/>
            <a:miter lim="800000"/>
            <a:headEnd/>
            <a:tailEnd/>
          </a:ln>
        </p:spPr>
        <p:txBody>
          <a:bodyPr lIns="0" tIns="0" rIns="0" bIns="0">
            <a:spAutoFit/>
          </a:bodyPr>
          <a:lstStyle/>
          <a:p>
            <a:pPr>
              <a:spcBef>
                <a:spcPct val="50000"/>
              </a:spcBef>
            </a:pPr>
            <a:r>
              <a:rPr lang="en-US"/>
              <a:t>1.1V</a:t>
            </a:r>
            <a:endParaRPr lang="vi-VN"/>
          </a:p>
        </p:txBody>
      </p:sp>
      <p:sp>
        <p:nvSpPr>
          <p:cNvPr id="66" name="Text Box 13">
            <a:extLst>
              <a:ext uri="{FF2B5EF4-FFF2-40B4-BE49-F238E27FC236}">
                <a16:creationId xmlns:a16="http://schemas.microsoft.com/office/drawing/2014/main" id="{27D69E01-CFB9-8A47-8D23-B9F64BAA87FB}"/>
              </a:ext>
            </a:extLst>
          </p:cNvPr>
          <p:cNvSpPr txBox="1">
            <a:spLocks noChangeArrowheads="1"/>
          </p:cNvSpPr>
          <p:nvPr/>
        </p:nvSpPr>
        <p:spPr bwMode="auto">
          <a:xfrm>
            <a:off x="4800600" y="4156075"/>
            <a:ext cx="914400" cy="366713"/>
          </a:xfrm>
          <a:prstGeom prst="rect">
            <a:avLst/>
          </a:prstGeom>
          <a:noFill/>
          <a:ln w="9525">
            <a:noFill/>
            <a:miter lim="800000"/>
            <a:headEnd/>
            <a:tailEnd/>
          </a:ln>
        </p:spPr>
        <p:txBody>
          <a:bodyPr>
            <a:spAutoFit/>
          </a:bodyPr>
          <a:lstStyle/>
          <a:p>
            <a:pPr>
              <a:spcBef>
                <a:spcPct val="50000"/>
              </a:spcBef>
            </a:pPr>
            <a:r>
              <a:rPr lang="en-US"/>
              <a:t>1.25V</a:t>
            </a:r>
            <a:endParaRPr lang="vi-VN"/>
          </a:p>
        </p:txBody>
      </p:sp>
      <p:sp>
        <p:nvSpPr>
          <p:cNvPr id="17" name="Content Placeholder 4">
            <a:extLst>
              <a:ext uri="{FF2B5EF4-FFF2-40B4-BE49-F238E27FC236}">
                <a16:creationId xmlns:a16="http://schemas.microsoft.com/office/drawing/2014/main" id="{B8B6557B-0FAF-704C-A105-57D90469D500}"/>
              </a:ext>
            </a:extLst>
          </p:cNvPr>
          <p:cNvSpPr txBox="1">
            <a:spLocks/>
          </p:cNvSpPr>
          <p:nvPr/>
        </p:nvSpPr>
        <p:spPr>
          <a:xfrm>
            <a:off x="1339850" y="2268537"/>
            <a:ext cx="3086100" cy="465137"/>
          </a:xfrm>
          <a:prstGeom prst="rect">
            <a:avLst/>
          </a:prstGeom>
          <a:solidFill>
            <a:schemeClr val="bg1"/>
          </a:solidFill>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nSpc>
                <a:spcPct val="150000"/>
              </a:lnSpc>
              <a:spcBef>
                <a:spcPts val="600"/>
              </a:spcBef>
              <a:buNone/>
            </a:pPr>
            <a:r>
              <a:rPr lang="en-US" dirty="0" err="1"/>
              <a:t>Mức</a:t>
            </a:r>
            <a:r>
              <a:rPr lang="en-US" dirty="0"/>
              <a:t> </a:t>
            </a:r>
            <a:r>
              <a:rPr lang="en-US" dirty="0" err="1"/>
              <a:t>lượng</a:t>
            </a:r>
            <a:r>
              <a:rPr lang="en-US" dirty="0"/>
              <a:t> </a:t>
            </a:r>
            <a:r>
              <a:rPr lang="en-US" dirty="0" err="1"/>
              <a:t>tử</a:t>
            </a:r>
            <a:r>
              <a:rPr lang="en-US" dirty="0"/>
              <a:t> </a:t>
            </a:r>
            <a:r>
              <a:rPr lang="en-US" dirty="0" err="1"/>
              <a:t>hoá</a:t>
            </a:r>
            <a:endParaRPr lang="en-US" dirty="0">
              <a:solidFill>
                <a:srgbClr val="FF0000"/>
              </a:solidFill>
            </a:endParaRPr>
          </a:p>
          <a:p>
            <a:pPr marL="0" indent="0">
              <a:lnSpc>
                <a:spcPct val="150000"/>
              </a:lnSpc>
              <a:spcBef>
                <a:spcPts val="600"/>
              </a:spcBef>
              <a:buFont typeface="Wingdings" pitchFamily="2" charset="2"/>
              <a:buNone/>
            </a:pPr>
            <a:endParaRPr lang="en-US" sz="2200" dirty="0">
              <a:solidFill>
                <a:srgbClr val="FF0000"/>
              </a:solidFill>
              <a:latin typeface="Arial"/>
              <a:cs typeface="Arial"/>
            </a:endParaRPr>
          </a:p>
          <a:p>
            <a:pPr marL="0" indent="0">
              <a:lnSpc>
                <a:spcPct val="150000"/>
              </a:lnSpc>
              <a:spcBef>
                <a:spcPts val="600"/>
              </a:spcBef>
              <a:buFont typeface="Wingdings" pitchFamily="2" charset="2"/>
              <a:buNone/>
            </a:pPr>
            <a:endParaRPr lang="en-US" sz="2200" dirty="0">
              <a:solidFill>
                <a:srgbClr val="FF0000"/>
              </a:solidFill>
              <a:latin typeface="Arial"/>
              <a:cs typeface="Arial"/>
            </a:endParaRPr>
          </a:p>
        </p:txBody>
      </p:sp>
      <p:sp>
        <p:nvSpPr>
          <p:cNvPr id="18" name="Content Placeholder 4">
            <a:extLst>
              <a:ext uri="{FF2B5EF4-FFF2-40B4-BE49-F238E27FC236}">
                <a16:creationId xmlns:a16="http://schemas.microsoft.com/office/drawing/2014/main" id="{BDC8F886-1B47-124B-A1C8-2E4C9811811A}"/>
              </a:ext>
            </a:extLst>
          </p:cNvPr>
          <p:cNvSpPr txBox="1">
            <a:spLocks/>
          </p:cNvSpPr>
          <p:nvPr/>
        </p:nvSpPr>
        <p:spPr>
          <a:xfrm>
            <a:off x="4838700" y="2947987"/>
            <a:ext cx="3086100" cy="465137"/>
          </a:xfrm>
          <a:prstGeom prst="rect">
            <a:avLst/>
          </a:prstGeom>
          <a:solidFill>
            <a:schemeClr val="bg1"/>
          </a:solidFill>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nSpc>
                <a:spcPct val="150000"/>
              </a:lnSpc>
              <a:spcBef>
                <a:spcPts val="600"/>
              </a:spcBef>
              <a:buNone/>
            </a:pPr>
            <a:r>
              <a:rPr lang="en-US" dirty="0" err="1"/>
              <a:t>Lỗi</a:t>
            </a:r>
            <a:r>
              <a:rPr lang="en-US" dirty="0"/>
              <a:t> </a:t>
            </a:r>
            <a:r>
              <a:rPr lang="en-US" dirty="0" err="1"/>
              <a:t>lượng</a:t>
            </a:r>
            <a:r>
              <a:rPr lang="en-US" dirty="0"/>
              <a:t> </a:t>
            </a:r>
            <a:r>
              <a:rPr lang="en-US" dirty="0" err="1"/>
              <a:t>tử</a:t>
            </a:r>
            <a:r>
              <a:rPr lang="en-US" dirty="0"/>
              <a:t> </a:t>
            </a:r>
            <a:r>
              <a:rPr lang="en-US" dirty="0" err="1"/>
              <a:t>hoá</a:t>
            </a:r>
            <a:endParaRPr lang="en-US" dirty="0">
              <a:solidFill>
                <a:srgbClr val="FF0000"/>
              </a:solidFill>
            </a:endParaRPr>
          </a:p>
          <a:p>
            <a:pPr marL="0" indent="0">
              <a:lnSpc>
                <a:spcPct val="150000"/>
              </a:lnSpc>
              <a:spcBef>
                <a:spcPts val="600"/>
              </a:spcBef>
              <a:buFont typeface="Wingdings" pitchFamily="2" charset="2"/>
              <a:buNone/>
            </a:pPr>
            <a:endParaRPr lang="en-US" sz="2200" dirty="0">
              <a:solidFill>
                <a:srgbClr val="FF0000"/>
              </a:solidFill>
              <a:latin typeface="Arial"/>
              <a:cs typeface="Arial"/>
            </a:endParaRPr>
          </a:p>
          <a:p>
            <a:pPr marL="0" indent="0">
              <a:lnSpc>
                <a:spcPct val="150000"/>
              </a:lnSpc>
              <a:spcBef>
                <a:spcPts val="600"/>
              </a:spcBef>
              <a:buFont typeface="Wingdings" pitchFamily="2" charset="2"/>
              <a:buNone/>
            </a:pPr>
            <a:endParaRPr lang="en-US" sz="2200" dirty="0">
              <a:solidFill>
                <a:srgbClr val="FF0000"/>
              </a:solidFill>
              <a:latin typeface="Arial"/>
              <a:cs typeface="Arial"/>
            </a:endParaRPr>
          </a:p>
        </p:txBody>
      </p:sp>
      <p:sp>
        <p:nvSpPr>
          <p:cNvPr id="19" name="Content Placeholder 4">
            <a:extLst>
              <a:ext uri="{FF2B5EF4-FFF2-40B4-BE49-F238E27FC236}">
                <a16:creationId xmlns:a16="http://schemas.microsoft.com/office/drawing/2014/main" id="{D1BC5046-A0AC-5648-9A4D-7692E05AA5A0}"/>
              </a:ext>
            </a:extLst>
          </p:cNvPr>
          <p:cNvSpPr txBox="1">
            <a:spLocks/>
          </p:cNvSpPr>
          <p:nvPr/>
        </p:nvSpPr>
        <p:spPr>
          <a:xfrm>
            <a:off x="7392252" y="5683251"/>
            <a:ext cx="1523148" cy="465137"/>
          </a:xfrm>
          <a:prstGeom prst="rect">
            <a:avLst/>
          </a:prstGeom>
          <a:solidFill>
            <a:schemeClr val="bg1"/>
          </a:solidFill>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nSpc>
                <a:spcPct val="150000"/>
              </a:lnSpc>
              <a:spcBef>
                <a:spcPts val="600"/>
              </a:spcBef>
              <a:buNone/>
            </a:pPr>
            <a:r>
              <a:rPr lang="en-US" dirty="0" err="1"/>
              <a:t>Thời</a:t>
            </a:r>
            <a:r>
              <a:rPr lang="en-US" dirty="0"/>
              <a:t> </a:t>
            </a:r>
            <a:r>
              <a:rPr lang="en-US" dirty="0" err="1"/>
              <a:t>gian</a:t>
            </a:r>
            <a:endParaRPr lang="en-US" dirty="0"/>
          </a:p>
        </p:txBody>
      </p:sp>
    </p:spTree>
    <p:extLst>
      <p:ext uri="{BB962C8B-B14F-4D97-AF65-F5344CB8AC3E}">
        <p14:creationId xmlns:p14="http://schemas.microsoft.com/office/powerpoint/2010/main" val="3563666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Arial"/>
                <a:cs typeface="Arial"/>
              </a:rPr>
              <a:t>Chọn</a:t>
            </a:r>
            <a:r>
              <a:rPr lang="en-US" dirty="0">
                <a:latin typeface="Arial"/>
                <a:cs typeface="Arial"/>
              </a:rPr>
              <a:t> </a:t>
            </a:r>
            <a:r>
              <a:rPr lang="en-US" dirty="0" err="1">
                <a:latin typeface="Arial"/>
                <a:cs typeface="Arial"/>
              </a:rPr>
              <a:t>kích</a:t>
            </a:r>
            <a:r>
              <a:rPr lang="en-US" dirty="0">
                <a:latin typeface="Arial"/>
                <a:cs typeface="Arial"/>
              </a:rPr>
              <a:t> </a:t>
            </a:r>
            <a:r>
              <a:rPr lang="en-US" dirty="0" err="1">
                <a:latin typeface="Arial"/>
                <a:cs typeface="Arial"/>
              </a:rPr>
              <a:t>thước</a:t>
            </a:r>
            <a:r>
              <a:rPr lang="en-US" dirty="0">
                <a:latin typeface="Arial"/>
                <a:cs typeface="Arial"/>
              </a:rPr>
              <a:t> </a:t>
            </a:r>
            <a:r>
              <a:rPr lang="en-US" dirty="0" err="1">
                <a:latin typeface="Arial"/>
                <a:cs typeface="Arial"/>
              </a:rPr>
              <a:t>bước</a:t>
            </a:r>
            <a:r>
              <a:rPr lang="en-US" dirty="0">
                <a:latin typeface="Arial"/>
                <a:cs typeface="Arial"/>
              </a:rPr>
              <a:t> </a:t>
            </a:r>
            <a:r>
              <a:rPr lang="en-US" dirty="0" err="1">
                <a:latin typeface="Arial"/>
                <a:cs typeface="Arial"/>
              </a:rPr>
              <a:t>lương</a:t>
            </a:r>
            <a:r>
              <a:rPr lang="en-US" dirty="0">
                <a:latin typeface="Arial"/>
                <a:cs typeface="Arial"/>
              </a:rPr>
              <a:t> </a:t>
            </a:r>
            <a:r>
              <a:rPr lang="en-US" dirty="0" err="1">
                <a:latin typeface="Arial"/>
                <a:cs typeface="Arial"/>
              </a:rPr>
              <a:t>tử</a:t>
            </a:r>
            <a:r>
              <a:rPr lang="en-US" dirty="0">
                <a:latin typeface="Arial"/>
                <a:cs typeface="Arial"/>
              </a:rPr>
              <a:t> </a:t>
            </a:r>
            <a:r>
              <a:rPr lang="en-US" dirty="0" err="1">
                <a:latin typeface="Arial"/>
                <a:cs typeface="Arial"/>
              </a:rPr>
              <a:t>hoá</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CDD95983-6AA3-4F6B-98EA-7953A4D4C3D1}" type="slidenum">
              <a:rPr lang="en-US" smtClean="0"/>
              <a:pPr/>
              <a:t>28</a:t>
            </a:fld>
            <a:endParaRPr lang="en-US" dirty="0"/>
          </a:p>
        </p:txBody>
      </p:sp>
      <p:sp>
        <p:nvSpPr>
          <p:cNvPr id="5" name="Content Placeholder 4"/>
          <p:cNvSpPr>
            <a:spLocks noGrp="1"/>
          </p:cNvSpPr>
          <p:nvPr>
            <p:ph sz="quarter" idx="1"/>
          </p:nvPr>
        </p:nvSpPr>
        <p:spPr>
          <a:xfrm>
            <a:off x="266700" y="1246700"/>
            <a:ext cx="8305800" cy="5306500"/>
          </a:xfrm>
        </p:spPr>
        <p:txBody>
          <a:bodyPr>
            <a:noAutofit/>
          </a:bodyPr>
          <a:lstStyle/>
          <a:p>
            <a:pPr>
              <a:lnSpc>
                <a:spcPct val="150000"/>
              </a:lnSpc>
              <a:spcBef>
                <a:spcPts val="600"/>
              </a:spcBef>
            </a:pP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ảnh</a:t>
            </a:r>
            <a:r>
              <a:rPr lang="en-US" sz="2200" dirty="0">
                <a:latin typeface="Arial"/>
                <a:cs typeface="Arial"/>
              </a:rPr>
              <a:t> </a:t>
            </a:r>
            <a:r>
              <a:rPr lang="en-US" sz="2200" dirty="0" err="1">
                <a:latin typeface="Arial"/>
                <a:cs typeface="Arial"/>
              </a:rPr>
              <a:t>hưởng</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dirty="0" err="1">
                <a:latin typeface="Arial"/>
                <a:cs typeface="Arial"/>
              </a:rPr>
              <a:t>lỗi</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latin typeface="Arial"/>
              <a:cs typeface="Arial"/>
            </a:endParaRPr>
          </a:p>
          <a:p>
            <a:pPr>
              <a:lnSpc>
                <a:spcPct val="150000"/>
              </a:lnSpc>
              <a:spcBef>
                <a:spcPts val="600"/>
              </a:spcBef>
            </a:pPr>
            <a:r>
              <a:rPr lang="en-US" sz="2200" dirty="0" err="1">
                <a:latin typeface="Arial"/>
                <a:cs typeface="Arial"/>
              </a:rPr>
              <a:t>Muốn</a:t>
            </a:r>
            <a:r>
              <a:rPr lang="en-US" sz="2200" dirty="0">
                <a:latin typeface="Arial"/>
                <a:cs typeface="Arial"/>
              </a:rPr>
              <a:t> </a:t>
            </a:r>
            <a:r>
              <a:rPr lang="en-US" sz="2200" dirty="0" err="1">
                <a:latin typeface="Arial"/>
                <a:cs typeface="Arial"/>
              </a:rPr>
              <a:t>giảm</a:t>
            </a:r>
            <a:r>
              <a:rPr lang="en-US" sz="2200" dirty="0">
                <a:latin typeface="Arial"/>
                <a:cs typeface="Arial"/>
              </a:rPr>
              <a:t> </a:t>
            </a:r>
            <a:r>
              <a:rPr lang="en-US" sz="2200" dirty="0" err="1">
                <a:latin typeface="Arial"/>
                <a:cs typeface="Arial"/>
              </a:rPr>
              <a:t>lỗi</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phải</a:t>
            </a:r>
            <a:r>
              <a:rPr lang="en-US" sz="2200" dirty="0">
                <a:latin typeface="Arial"/>
                <a:cs typeface="Arial"/>
              </a:rPr>
              <a:t> </a:t>
            </a:r>
            <a:r>
              <a:rPr lang="en-US" sz="2200" dirty="0" err="1">
                <a:latin typeface="Arial"/>
                <a:cs typeface="Arial"/>
              </a:rPr>
              <a:t>giảm</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dẫn</a:t>
            </a:r>
            <a:r>
              <a:rPr lang="en-US" sz="2200" dirty="0">
                <a:latin typeface="Arial"/>
                <a:cs typeface="Arial"/>
              </a:rPr>
              <a:t> </a:t>
            </a:r>
            <a:r>
              <a:rPr lang="en-US" sz="2200" dirty="0" err="1">
                <a:latin typeface="Arial"/>
                <a:cs typeface="Arial"/>
              </a:rPr>
              <a:t>đến</a:t>
            </a:r>
            <a:r>
              <a:rPr lang="en-US" sz="2200" dirty="0">
                <a:latin typeface="Arial"/>
                <a:cs typeface="Arial"/>
              </a:rPr>
              <a:t>:</a:t>
            </a:r>
          </a:p>
          <a:p>
            <a:pPr marL="0" indent="0">
              <a:lnSpc>
                <a:spcPct val="150000"/>
              </a:lnSpc>
              <a:spcBef>
                <a:spcPts val="600"/>
              </a:spcBef>
              <a:buNone/>
            </a:pPr>
            <a:r>
              <a:rPr lang="en-US" sz="2200" dirty="0">
                <a:latin typeface="Arial"/>
                <a:cs typeface="Arial"/>
                <a:sym typeface="Wingdings" pitchFamily="2" charset="2"/>
              </a:rPr>
              <a:t>	 </a:t>
            </a:r>
            <a:r>
              <a:rPr lang="en-US" sz="2200" dirty="0" err="1">
                <a:latin typeface="Arial"/>
                <a:cs typeface="Arial"/>
              </a:rPr>
              <a:t>tăng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mức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p>
          <a:p>
            <a:pPr marL="0" indent="0">
              <a:lnSpc>
                <a:spcPct val="150000"/>
              </a:lnSpc>
              <a:spcBef>
                <a:spcPts val="600"/>
              </a:spcBef>
              <a:buNone/>
            </a:pPr>
            <a:r>
              <a:rPr lang="en-US" sz="2200" dirty="0">
                <a:latin typeface="Arial"/>
                <a:cs typeface="Arial"/>
                <a:sym typeface="Wingdings" pitchFamily="2" charset="2"/>
              </a:rPr>
              <a:t>	</a:t>
            </a:r>
            <a:r>
              <a:rPr lang="en-US" sz="2200" dirty="0">
                <a:latin typeface="Arial"/>
                <a:cs typeface="Arial"/>
              </a:rPr>
              <a:t> </a:t>
            </a:r>
            <a:r>
              <a:rPr lang="en-US" sz="2200" dirty="0" err="1">
                <a:latin typeface="Arial"/>
                <a:cs typeface="Arial"/>
              </a:rPr>
              <a:t>tăng</a:t>
            </a:r>
            <a:r>
              <a:rPr lang="en-US" sz="2200" dirty="0">
                <a:latin typeface="Arial"/>
                <a:cs typeface="Arial"/>
              </a:rPr>
              <a:t> </a:t>
            </a:r>
            <a:r>
              <a:rPr lang="en-US" sz="2200" dirty="0" err="1">
                <a:latin typeface="Arial"/>
                <a:cs typeface="Arial"/>
              </a:rPr>
              <a:t>số</a:t>
            </a:r>
            <a:r>
              <a:rPr lang="en-US" sz="2200" dirty="0">
                <a:latin typeface="Arial"/>
                <a:cs typeface="Arial"/>
              </a:rPr>
              <a:t> bit </a:t>
            </a: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p>
          <a:p>
            <a:pPr marL="0" indent="0">
              <a:lnSpc>
                <a:spcPct val="150000"/>
              </a:lnSpc>
              <a:spcBef>
                <a:spcPts val="600"/>
              </a:spcBef>
              <a:buNone/>
            </a:pPr>
            <a:r>
              <a:rPr lang="en-US" sz="2200" dirty="0">
                <a:latin typeface="Arial"/>
                <a:cs typeface="Arial"/>
                <a:sym typeface="Wingdings" pitchFamily="2" charset="2"/>
              </a:rPr>
              <a:t>	 </a:t>
            </a:r>
            <a:r>
              <a:rPr lang="en-US" sz="2200" dirty="0" err="1">
                <a:latin typeface="Arial"/>
                <a:cs typeface="Arial"/>
                <a:sym typeface="Wingdings" pitchFamily="2" charset="2"/>
              </a:rPr>
              <a:t>giảm</a:t>
            </a:r>
            <a:r>
              <a:rPr lang="en-US" sz="2200" dirty="0">
                <a:latin typeface="Arial"/>
                <a:cs typeface="Arial"/>
                <a:sym typeface="Wingdings" pitchFamily="2" charset="2"/>
              </a:rPr>
              <a:t> </a:t>
            </a:r>
            <a:r>
              <a:rPr lang="en-US" sz="2200" dirty="0" err="1">
                <a:latin typeface="Arial"/>
                <a:cs typeface="Arial"/>
                <a:sym typeface="Wingdings" pitchFamily="2" charset="2"/>
              </a:rPr>
              <a:t>bề</a:t>
            </a:r>
            <a:r>
              <a:rPr lang="en-US" sz="2200" dirty="0">
                <a:latin typeface="Arial"/>
                <a:cs typeface="Arial"/>
                <a:sym typeface="Wingdings" pitchFamily="2" charset="2"/>
              </a:rPr>
              <a:t> </a:t>
            </a:r>
            <a:r>
              <a:rPr lang="en-US" sz="2200" dirty="0" err="1">
                <a:latin typeface="Arial"/>
                <a:cs typeface="Arial"/>
                <a:sym typeface="Wingdings" pitchFamily="2" charset="2"/>
              </a:rPr>
              <a:t>rộng</a:t>
            </a:r>
            <a:r>
              <a:rPr lang="en-US" sz="2200" dirty="0">
                <a:latin typeface="Arial"/>
                <a:cs typeface="Arial"/>
                <a:sym typeface="Wingdings" pitchFamily="2" charset="2"/>
              </a:rPr>
              <a:t> </a:t>
            </a:r>
            <a:r>
              <a:rPr lang="en-US" sz="2200" dirty="0" err="1">
                <a:latin typeface="Arial"/>
                <a:cs typeface="Arial"/>
                <a:sym typeface="Wingdings" pitchFamily="2" charset="2"/>
              </a:rPr>
              <a:t>xung</a:t>
            </a:r>
            <a:endParaRPr lang="en-US" sz="2200" dirty="0">
              <a:latin typeface="Arial"/>
              <a:cs typeface="Arial"/>
              <a:sym typeface="Wingdings" pitchFamily="2" charset="2"/>
            </a:endParaRPr>
          </a:p>
          <a:p>
            <a:pPr marL="0" indent="0">
              <a:lnSpc>
                <a:spcPct val="150000"/>
              </a:lnSpc>
              <a:spcBef>
                <a:spcPts val="600"/>
              </a:spcBef>
              <a:buNone/>
            </a:pPr>
            <a:r>
              <a:rPr lang="en-US" sz="2200" dirty="0">
                <a:latin typeface="Arial"/>
                <a:cs typeface="Arial"/>
                <a:sym typeface="Wingdings" pitchFamily="2" charset="2"/>
              </a:rPr>
              <a:t>	 </a:t>
            </a:r>
            <a:r>
              <a:rPr lang="en-US" sz="2200" dirty="0" err="1">
                <a:latin typeface="Arial"/>
                <a:cs typeface="Arial"/>
                <a:sym typeface="Wingdings" pitchFamily="2" charset="2"/>
              </a:rPr>
              <a:t>tăng</a:t>
            </a:r>
            <a:r>
              <a:rPr lang="en-US" sz="2200" dirty="0">
                <a:latin typeface="Arial"/>
                <a:cs typeface="Arial"/>
                <a:sym typeface="Wingdings" pitchFamily="2" charset="2"/>
              </a:rPr>
              <a:t> </a:t>
            </a:r>
            <a:r>
              <a:rPr lang="en-US" sz="2200" dirty="0" err="1">
                <a:latin typeface="Arial"/>
                <a:cs typeface="Arial"/>
                <a:sym typeface="Wingdings" pitchFamily="2" charset="2"/>
              </a:rPr>
              <a:t>băng</a:t>
            </a:r>
            <a:r>
              <a:rPr lang="en-US" sz="2200" dirty="0">
                <a:latin typeface="Arial"/>
                <a:cs typeface="Arial"/>
                <a:sym typeface="Wingdings" pitchFamily="2" charset="2"/>
              </a:rPr>
              <a:t> </a:t>
            </a:r>
            <a:r>
              <a:rPr lang="en-US" sz="2200" dirty="0" err="1">
                <a:latin typeface="Arial"/>
                <a:cs typeface="Arial"/>
                <a:sym typeface="Wingdings" pitchFamily="2" charset="2"/>
              </a:rPr>
              <a:t>thông</a:t>
            </a:r>
            <a:r>
              <a:rPr lang="en-US" sz="2200" dirty="0">
                <a:latin typeface="Arial"/>
                <a:cs typeface="Arial"/>
                <a:sym typeface="Wingdings" pitchFamily="2" charset="2"/>
              </a:rPr>
              <a:t> </a:t>
            </a:r>
            <a:r>
              <a:rPr lang="en-US" sz="2200" dirty="0" err="1">
                <a:latin typeface="Arial"/>
                <a:cs typeface="Arial"/>
                <a:sym typeface="Wingdings" pitchFamily="2" charset="2"/>
              </a:rPr>
              <a:t>tín</a:t>
            </a:r>
            <a:r>
              <a:rPr lang="en-US" sz="2200" dirty="0">
                <a:latin typeface="Arial"/>
                <a:cs typeface="Arial"/>
                <a:sym typeface="Wingdings" pitchFamily="2" charset="2"/>
              </a:rPr>
              <a:t> </a:t>
            </a:r>
            <a:r>
              <a:rPr lang="en-US" sz="2200" dirty="0" err="1">
                <a:latin typeface="Arial"/>
                <a:cs typeface="Arial"/>
                <a:sym typeface="Wingdings" pitchFamily="2" charset="2"/>
              </a:rPr>
              <a:t>hiệu</a:t>
            </a:r>
            <a:endParaRPr lang="en-US" sz="2200" dirty="0">
              <a:latin typeface="Arial"/>
              <a:cs typeface="Arial"/>
              <a:sym typeface="Wingdings" pitchFamily="2" charset="2"/>
            </a:endParaRPr>
          </a:p>
          <a:p>
            <a:pPr marL="0" indent="0">
              <a:lnSpc>
                <a:spcPct val="150000"/>
              </a:lnSpc>
              <a:spcBef>
                <a:spcPts val="600"/>
              </a:spcBef>
              <a:buNone/>
            </a:pPr>
            <a:r>
              <a:rPr lang="en-US" sz="2200" dirty="0">
                <a:latin typeface="Arial"/>
                <a:cs typeface="Arial"/>
                <a:sym typeface="Wingdings" pitchFamily="2" charset="2"/>
              </a:rPr>
              <a:t>	 </a:t>
            </a:r>
            <a:r>
              <a:rPr lang="en-US" sz="2200" dirty="0" err="1">
                <a:latin typeface="Arial"/>
                <a:cs typeface="Arial"/>
                <a:sym typeface="Wingdings" pitchFamily="2" charset="2"/>
              </a:rPr>
              <a:t>tăng</a:t>
            </a:r>
            <a:r>
              <a:rPr lang="en-US" sz="2200" dirty="0">
                <a:latin typeface="Arial"/>
                <a:cs typeface="Arial"/>
                <a:sym typeface="Wingdings" pitchFamily="2" charset="2"/>
              </a:rPr>
              <a:t> $</a:t>
            </a:r>
            <a:endParaRPr lang="en-US" sz="2200" dirty="0">
              <a:latin typeface="Arial"/>
              <a:cs typeface="Arial"/>
            </a:endParaRPr>
          </a:p>
          <a:p>
            <a:pPr>
              <a:lnSpc>
                <a:spcPct val="150000"/>
              </a:lnSpc>
              <a:spcBef>
                <a:spcPts val="600"/>
              </a:spcBef>
            </a:pPr>
            <a:endParaRPr lang="en-US" sz="2200" dirty="0">
              <a:latin typeface="Arial"/>
              <a:cs typeface="Arial"/>
            </a:endParaRPr>
          </a:p>
        </p:txBody>
      </p:sp>
    </p:spTree>
    <p:extLst>
      <p:ext uri="{BB962C8B-B14F-4D97-AF65-F5344CB8AC3E}">
        <p14:creationId xmlns:p14="http://schemas.microsoft.com/office/powerpoint/2010/main" val="167050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2A</a:t>
            </a:r>
          </a:p>
        </p:txBody>
      </p:sp>
      <p:sp>
        <p:nvSpPr>
          <p:cNvPr id="4" name="Slide Number Placeholder 3"/>
          <p:cNvSpPr>
            <a:spLocks noGrp="1"/>
          </p:cNvSpPr>
          <p:nvPr>
            <p:ph type="sldNum" sz="quarter" idx="12"/>
          </p:nvPr>
        </p:nvSpPr>
        <p:spPr/>
        <p:txBody>
          <a:bodyPr/>
          <a:lstStyle/>
          <a:p>
            <a:fld id="{CDD95983-6AA3-4F6B-98EA-7953A4D4C3D1}" type="slidenum">
              <a:rPr lang="en-US" smtClean="0"/>
              <a:pPr/>
              <a:t>29</a:t>
            </a:fld>
            <a:endParaRPr lang="en-US" dirty="0"/>
          </a:p>
        </p:txBody>
      </p:sp>
      <p:sp>
        <p:nvSpPr>
          <p:cNvPr id="6" name="Content Placeholder 20"/>
          <p:cNvSpPr>
            <a:spLocks noGrp="1"/>
          </p:cNvSpPr>
          <p:nvPr>
            <p:ph sz="quarter" idx="1"/>
          </p:nvPr>
        </p:nvSpPr>
        <p:spPr>
          <a:xfrm>
            <a:off x="381000" y="1295400"/>
            <a:ext cx="8305800" cy="5257800"/>
          </a:xfrm>
        </p:spPr>
        <p:txBody>
          <a:bodyPr>
            <a:noAutofit/>
          </a:bodyPr>
          <a:lstStyle/>
          <a:p>
            <a:pPr>
              <a:lnSpc>
                <a:spcPct val="150000"/>
              </a:lnSpc>
              <a:spcBef>
                <a:spcPts val="600"/>
              </a:spcBef>
            </a:pPr>
            <a:r>
              <a:rPr lang="en-US" sz="2200" dirty="0" err="1">
                <a:latin typeface="Arial"/>
                <a:cs typeface="Arial"/>
              </a:rPr>
              <a:t>Làm</a:t>
            </a:r>
            <a:r>
              <a:rPr lang="en-US" sz="2200" dirty="0">
                <a:latin typeface="Arial"/>
                <a:cs typeface="Arial"/>
              </a:rPr>
              <a:t> </a:t>
            </a:r>
            <a:r>
              <a:rPr lang="en-US" sz="2200" dirty="0" err="1">
                <a:latin typeface="Arial"/>
                <a:cs typeface="Arial"/>
              </a:rPr>
              <a:t>cá</a:t>
            </a:r>
            <a:r>
              <a:rPr lang="en-US" sz="2200" dirty="0">
                <a:latin typeface="Arial"/>
                <a:cs typeface="Arial"/>
              </a:rPr>
              <a:t> </a:t>
            </a:r>
            <a:r>
              <a:rPr lang="en-US" sz="2200" dirty="0" err="1">
                <a:latin typeface="Arial"/>
                <a:cs typeface="Arial"/>
              </a:rPr>
              <a:t>nhân</a:t>
            </a:r>
            <a:r>
              <a:rPr lang="en-US" sz="2200" dirty="0">
                <a:latin typeface="Arial"/>
                <a:cs typeface="Arial"/>
              </a:rPr>
              <a:t>, </a:t>
            </a:r>
            <a:r>
              <a:rPr lang="en-US" sz="2200" dirty="0" err="1">
                <a:latin typeface="Arial"/>
                <a:cs typeface="Arial"/>
              </a:rPr>
              <a:t>làm</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giấy</a:t>
            </a:r>
            <a:r>
              <a:rPr lang="en-US" sz="2200" dirty="0">
                <a:latin typeface="Arial"/>
                <a:cs typeface="Arial"/>
              </a:rPr>
              <a:t> </a:t>
            </a:r>
            <a:r>
              <a:rPr lang="en-US" sz="2200" dirty="0" err="1">
                <a:latin typeface="Arial"/>
                <a:cs typeface="Arial"/>
              </a:rPr>
              <a:t>nháp</a:t>
            </a:r>
            <a:endParaRPr lang="en-US" sz="2200" dirty="0">
              <a:latin typeface="Arial"/>
              <a:cs typeface="Arial"/>
            </a:endParaRPr>
          </a:p>
          <a:p>
            <a:pPr>
              <a:lnSpc>
                <a:spcPct val="150000"/>
              </a:lnSpc>
              <a:spcBef>
                <a:spcPts val="600"/>
              </a:spcBef>
            </a:pPr>
            <a:r>
              <a:rPr lang="en-US" sz="2200" b="1" dirty="0" err="1">
                <a:solidFill>
                  <a:srgbClr val="0432FF"/>
                </a:solidFill>
                <a:latin typeface="Arial"/>
                <a:cs typeface="Arial"/>
              </a:rPr>
              <a:t>Đề</a:t>
            </a:r>
            <a:r>
              <a:rPr lang="en-US" sz="2200" b="1" dirty="0">
                <a:solidFill>
                  <a:srgbClr val="0432FF"/>
                </a:solidFill>
                <a:latin typeface="Arial"/>
                <a:cs typeface="Arial"/>
              </a:rPr>
              <a:t> </a:t>
            </a:r>
            <a:r>
              <a:rPr lang="en-US" sz="2200" b="1" dirty="0" err="1">
                <a:solidFill>
                  <a:srgbClr val="0432FF"/>
                </a:solidFill>
                <a:latin typeface="Arial"/>
                <a:cs typeface="Arial"/>
              </a:rPr>
              <a:t>bài</a:t>
            </a:r>
            <a:r>
              <a:rPr lang="en-US" sz="2200" b="1" dirty="0">
                <a:solidFill>
                  <a:srgbClr val="0432FF"/>
                </a:solidFill>
                <a:latin typeface="Arial"/>
                <a:cs typeface="Arial"/>
              </a:rPr>
              <a:t>: </a:t>
            </a: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méo</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đối</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mỗi</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trên</a:t>
            </a:r>
            <a:r>
              <a:rPr lang="en-US" sz="2200" dirty="0">
                <a:latin typeface="Arial"/>
                <a:cs typeface="Arial"/>
              </a:rPr>
              <a:t>. </a:t>
            </a:r>
          </a:p>
          <a:p>
            <a:pPr>
              <a:lnSpc>
                <a:spcPct val="150000"/>
              </a:lnSpc>
              <a:spcBef>
                <a:spcPts val="600"/>
              </a:spcBef>
              <a:buFont typeface="Wingdings" pitchFamily="2" charset="2"/>
              <a:buChar char="Ø"/>
            </a:pPr>
            <a:r>
              <a:rPr lang="en-US" sz="2200" dirty="0" err="1">
                <a:latin typeface="Arial"/>
                <a:cs typeface="Arial"/>
              </a:rPr>
              <a:t>Lặp</a:t>
            </a:r>
            <a:r>
              <a:rPr lang="en-US" sz="2200" dirty="0">
                <a:latin typeface="Arial"/>
                <a:cs typeface="Arial"/>
              </a:rPr>
              <a:t> </a:t>
            </a:r>
            <a:r>
              <a:rPr lang="en-US" sz="2200" dirty="0" err="1">
                <a:latin typeface="Arial"/>
                <a:cs typeface="Arial"/>
              </a:rPr>
              <a:t>lại</a:t>
            </a:r>
            <a:r>
              <a:rPr lang="en-US" sz="2200" dirty="0">
                <a:latin typeface="Arial"/>
                <a:cs typeface="Arial"/>
              </a:rPr>
              <a:t> </a:t>
            </a:r>
            <a:r>
              <a:rPr lang="en-US" sz="2200" dirty="0" err="1">
                <a:latin typeface="Arial"/>
                <a:cs typeface="Arial"/>
              </a:rPr>
              <a:t>câu</a:t>
            </a:r>
            <a:r>
              <a:rPr lang="en-US" sz="2200" dirty="0">
                <a:latin typeface="Arial"/>
                <a:cs typeface="Arial"/>
              </a:rPr>
              <a:t> </a:t>
            </a:r>
            <a:r>
              <a:rPr lang="en-US" sz="2200" dirty="0" err="1">
                <a:latin typeface="Arial"/>
                <a:cs typeface="Arial"/>
              </a:rPr>
              <a:t>hỏi</a:t>
            </a:r>
            <a:r>
              <a:rPr lang="en-US" sz="2200" dirty="0">
                <a:latin typeface="Arial"/>
                <a:cs typeface="Arial"/>
              </a:rPr>
              <a:t> </a:t>
            </a:r>
            <a:r>
              <a:rPr lang="en-US" sz="2200" dirty="0" err="1">
                <a:latin typeface="Arial"/>
                <a:cs typeface="Arial"/>
              </a:rPr>
              <a:t>trên</a:t>
            </a:r>
            <a:r>
              <a:rPr lang="en-US" sz="2200" dirty="0">
                <a:latin typeface="Arial"/>
                <a:cs typeface="Arial"/>
              </a:rPr>
              <a:t> </a:t>
            </a:r>
            <a:r>
              <a:rPr lang="en-US" sz="2200" dirty="0" err="1">
                <a:latin typeface="Arial"/>
                <a:cs typeface="Arial"/>
              </a:rPr>
              <a:t>đối</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trường</a:t>
            </a:r>
            <a:r>
              <a:rPr lang="en-US" sz="2200" dirty="0">
                <a:latin typeface="Arial"/>
                <a:cs typeface="Arial"/>
              </a:rPr>
              <a:t> </a:t>
            </a:r>
            <a:r>
              <a:rPr lang="en-US" sz="2200" dirty="0" err="1">
                <a:latin typeface="Arial"/>
                <a:cs typeface="Arial"/>
              </a:rPr>
              <a:t>hợp</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giảm</a:t>
            </a:r>
            <a:r>
              <a:rPr lang="en-US" sz="2200" dirty="0">
                <a:latin typeface="Arial"/>
                <a:cs typeface="Arial"/>
              </a:rPr>
              <a:t> </a:t>
            </a:r>
            <a:r>
              <a:rPr lang="en-US" sz="2200" dirty="0" err="1">
                <a:latin typeface="Arial"/>
                <a:cs typeface="Arial"/>
              </a:rPr>
              <a:t>còn</a:t>
            </a:r>
            <a:r>
              <a:rPr lang="en-US" sz="2200" dirty="0">
                <a:latin typeface="Arial"/>
                <a:cs typeface="Arial"/>
              </a:rPr>
              <a:t> 0.25V, 0.125V. </a:t>
            </a:r>
            <a:r>
              <a:rPr lang="en-US" sz="2200" dirty="0" err="1">
                <a:latin typeface="Arial"/>
                <a:cs typeface="Arial"/>
              </a:rPr>
              <a:t>Nêu</a:t>
            </a:r>
            <a:r>
              <a:rPr lang="en-US" sz="2200" dirty="0">
                <a:latin typeface="Arial"/>
                <a:cs typeface="Arial"/>
              </a:rPr>
              <a:t> </a:t>
            </a:r>
            <a:r>
              <a:rPr lang="en-US" sz="2200" dirty="0" err="1">
                <a:latin typeface="Arial"/>
                <a:cs typeface="Arial"/>
              </a:rPr>
              <a:t>nhận</a:t>
            </a:r>
            <a:r>
              <a:rPr lang="en-US" sz="2200" dirty="0">
                <a:latin typeface="Arial"/>
                <a:cs typeface="Arial"/>
              </a:rPr>
              <a:t> </a:t>
            </a:r>
            <a:r>
              <a:rPr lang="en-US" sz="2200" dirty="0" err="1">
                <a:latin typeface="Arial"/>
                <a:cs typeface="Arial"/>
              </a:rPr>
              <a:t>xét</a:t>
            </a:r>
            <a:r>
              <a:rPr lang="en-US" sz="2200" dirty="0">
                <a:latin typeface="Arial"/>
                <a:cs typeface="Arial"/>
              </a:rPr>
              <a:t>.</a:t>
            </a: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tỷ</a:t>
            </a:r>
            <a:r>
              <a:rPr lang="en-US" sz="2200" dirty="0">
                <a:latin typeface="Arial"/>
                <a:cs typeface="Arial"/>
              </a:rPr>
              <a:t> </a:t>
            </a:r>
            <a:r>
              <a:rPr lang="en-US" sz="2200" dirty="0" err="1">
                <a:latin typeface="Arial"/>
                <a:cs typeface="Arial"/>
              </a:rPr>
              <a:t>lệ</a:t>
            </a:r>
            <a:r>
              <a:rPr lang="en-US" sz="2200" dirty="0">
                <a:latin typeface="Arial"/>
                <a:cs typeface="Arial"/>
              </a:rPr>
              <a:t> (%) </a:t>
            </a:r>
            <a:r>
              <a:rPr lang="en-US" sz="2200" dirty="0" err="1">
                <a:latin typeface="Arial"/>
                <a:cs typeface="Arial"/>
              </a:rPr>
              <a:t>méo</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tối</a:t>
            </a:r>
            <a:r>
              <a:rPr lang="en-US" sz="2200" dirty="0">
                <a:latin typeface="Arial"/>
                <a:cs typeface="Arial"/>
              </a:rPr>
              <a:t> </a:t>
            </a:r>
            <a:r>
              <a:rPr lang="en-US" sz="2200" dirty="0" err="1">
                <a:latin typeface="Arial"/>
                <a:cs typeface="Arial"/>
              </a:rPr>
              <a:t>đa</a:t>
            </a:r>
            <a:r>
              <a:rPr lang="en-US" sz="2200" dirty="0">
                <a:latin typeface="Arial"/>
                <a:cs typeface="Arial"/>
              </a:rPr>
              <a:t> so </a:t>
            </a:r>
            <a:r>
              <a:rPr lang="en-US" sz="2200" dirty="0" err="1">
                <a:latin typeface="Arial"/>
                <a:cs typeface="Arial"/>
              </a:rPr>
              <a:t>với</a:t>
            </a:r>
            <a:r>
              <a:rPr lang="en-US" sz="2200" dirty="0">
                <a:latin typeface="Arial"/>
                <a:cs typeface="Arial"/>
              </a:rPr>
              <a:t> </a:t>
            </a:r>
            <a:r>
              <a:rPr lang="en-US" sz="2200" dirty="0" err="1">
                <a:latin typeface="Arial"/>
                <a:cs typeface="Arial"/>
              </a:rPr>
              <a:t>điện</a:t>
            </a:r>
            <a:r>
              <a:rPr lang="en-US" sz="2200" dirty="0">
                <a:latin typeface="Arial"/>
                <a:cs typeface="Arial"/>
              </a:rPr>
              <a:t> </a:t>
            </a:r>
            <a:r>
              <a:rPr lang="en-US" sz="2200" dirty="0" err="1">
                <a:latin typeface="Arial"/>
                <a:cs typeface="Arial"/>
              </a:rPr>
              <a:t>áp</a:t>
            </a:r>
            <a:r>
              <a:rPr lang="en-US" sz="2200" dirty="0">
                <a:latin typeface="Arial"/>
                <a:cs typeface="Arial"/>
              </a:rPr>
              <a:t> </a:t>
            </a:r>
            <a:r>
              <a:rPr lang="en-US" sz="2200" dirty="0" err="1">
                <a:latin typeface="Arial"/>
                <a:cs typeface="Arial"/>
              </a:rPr>
              <a:t>đỉnh-đỉnh</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r>
              <a:rPr lang="en-US" sz="2200" dirty="0">
                <a:latin typeface="Arial"/>
                <a:cs typeface="Arial"/>
              </a:rPr>
              <a:t> (=1.5V). </a:t>
            </a:r>
            <a:r>
              <a:rPr lang="en-US" sz="2200" dirty="0" err="1">
                <a:latin typeface="Arial"/>
                <a:cs typeface="Arial"/>
              </a:rPr>
              <a:t>Nếu</a:t>
            </a:r>
            <a:r>
              <a:rPr lang="en-US" sz="2200" dirty="0">
                <a:latin typeface="Arial"/>
                <a:cs typeface="Arial"/>
              </a:rPr>
              <a:t> </a:t>
            </a:r>
            <a:r>
              <a:rPr lang="en-US" sz="2200" dirty="0" err="1">
                <a:latin typeface="Arial"/>
                <a:cs typeface="Arial"/>
              </a:rPr>
              <a:t>yêu</a:t>
            </a:r>
            <a:r>
              <a:rPr lang="en-US" sz="2200" dirty="0">
                <a:latin typeface="Arial"/>
                <a:cs typeface="Arial"/>
              </a:rPr>
              <a:t> </a:t>
            </a:r>
            <a:r>
              <a:rPr lang="en-US" sz="2200" dirty="0" err="1">
                <a:latin typeface="Arial"/>
                <a:cs typeface="Arial"/>
              </a:rPr>
              <a:t>cầu</a:t>
            </a:r>
            <a:r>
              <a:rPr lang="en-US" sz="2200" dirty="0">
                <a:latin typeface="Arial"/>
                <a:cs typeface="Arial"/>
              </a:rPr>
              <a:t> </a:t>
            </a:r>
            <a:r>
              <a:rPr lang="en-US" sz="2200" dirty="0" err="1">
                <a:latin typeface="Arial"/>
                <a:cs typeface="Arial"/>
              </a:rPr>
              <a:t>tỷ</a:t>
            </a:r>
            <a:r>
              <a:rPr lang="en-US" sz="2200" dirty="0">
                <a:latin typeface="Arial"/>
                <a:cs typeface="Arial"/>
              </a:rPr>
              <a:t> </a:t>
            </a:r>
            <a:r>
              <a:rPr lang="en-US" sz="2200" dirty="0" err="1">
                <a:latin typeface="Arial"/>
                <a:cs typeface="Arial"/>
              </a:rPr>
              <a:t>lệ</a:t>
            </a:r>
            <a:r>
              <a:rPr lang="en-US" sz="2200" dirty="0">
                <a:latin typeface="Arial"/>
                <a:cs typeface="Arial"/>
              </a:rPr>
              <a:t> </a:t>
            </a:r>
            <a:r>
              <a:rPr lang="en-US" sz="2200" dirty="0" err="1">
                <a:latin typeface="Arial"/>
                <a:cs typeface="Arial"/>
              </a:rPr>
              <a:t>này</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được</a:t>
            </a:r>
            <a:r>
              <a:rPr lang="en-US" sz="2200" dirty="0">
                <a:latin typeface="Arial"/>
                <a:cs typeface="Arial"/>
              </a:rPr>
              <a:t> </a:t>
            </a:r>
            <a:r>
              <a:rPr lang="en-US" sz="2200" dirty="0" err="1">
                <a:latin typeface="Arial"/>
                <a:cs typeface="Arial"/>
              </a:rPr>
              <a:t>vượt</a:t>
            </a:r>
            <a:r>
              <a:rPr lang="en-US" sz="2200" dirty="0">
                <a:latin typeface="Arial"/>
                <a:cs typeface="Arial"/>
              </a:rPr>
              <a:t> </a:t>
            </a:r>
            <a:r>
              <a:rPr lang="en-US" sz="2200" dirty="0" err="1">
                <a:latin typeface="Arial"/>
                <a:cs typeface="Arial"/>
              </a:rPr>
              <a:t>quá</a:t>
            </a:r>
            <a:r>
              <a:rPr lang="en-US" sz="2200" dirty="0">
                <a:latin typeface="Arial"/>
                <a:cs typeface="Arial"/>
              </a:rPr>
              <a:t> 1% </a:t>
            </a:r>
            <a:r>
              <a:rPr lang="en-US" sz="2200" dirty="0" err="1">
                <a:latin typeface="Arial"/>
                <a:cs typeface="Arial"/>
              </a:rPr>
              <a:t>thì</a:t>
            </a:r>
            <a:r>
              <a:rPr lang="en-US" sz="2200" dirty="0">
                <a:latin typeface="Arial"/>
                <a:cs typeface="Arial"/>
              </a:rPr>
              <a:t> </a:t>
            </a:r>
            <a:r>
              <a:rPr lang="en-US" sz="2200" dirty="0" err="1">
                <a:latin typeface="Arial"/>
                <a:cs typeface="Arial"/>
              </a:rPr>
              <a:t>số</a:t>
            </a:r>
            <a:r>
              <a:rPr lang="en-US" sz="2200" dirty="0">
                <a:latin typeface="Arial"/>
                <a:cs typeface="Arial"/>
              </a:rPr>
              <a:t> bit </a:t>
            </a:r>
            <a:r>
              <a:rPr lang="en-US" sz="2200" dirty="0" err="1">
                <a:latin typeface="Arial"/>
                <a:cs typeface="Arial"/>
              </a:rPr>
              <a:t>dùng</a:t>
            </a:r>
            <a:r>
              <a:rPr lang="en-US" sz="2200" dirty="0">
                <a:latin typeface="Arial"/>
                <a:cs typeface="Arial"/>
              </a:rPr>
              <a:t> </a:t>
            </a:r>
            <a:r>
              <a:rPr lang="en-US" sz="2200" dirty="0" err="1">
                <a:latin typeface="Arial"/>
                <a:cs typeface="Arial"/>
              </a:rPr>
              <a:t>để</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mỗi</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phải</a:t>
            </a:r>
            <a:r>
              <a:rPr lang="en-US" sz="2200" dirty="0">
                <a:latin typeface="Arial"/>
                <a:cs typeface="Arial"/>
              </a:rPr>
              <a:t> </a:t>
            </a:r>
            <a:r>
              <a:rPr lang="en-US" sz="2200" dirty="0" err="1">
                <a:latin typeface="Arial"/>
                <a:cs typeface="Arial"/>
              </a:rPr>
              <a:t>là</a:t>
            </a:r>
            <a:r>
              <a:rPr lang="en-US" sz="2200" dirty="0">
                <a:latin typeface="Arial"/>
                <a:cs typeface="Arial"/>
              </a:rPr>
              <a:t> bao </a:t>
            </a:r>
            <a:r>
              <a:rPr lang="en-US" sz="2200" dirty="0" err="1">
                <a:latin typeface="Arial"/>
                <a:cs typeface="Arial"/>
              </a:rPr>
              <a:t>nhiêu</a:t>
            </a:r>
            <a:r>
              <a:rPr lang="en-US" sz="2200" dirty="0">
                <a:latin typeface="Arial"/>
                <a:cs typeface="Arial"/>
              </a:rPr>
              <a:t>?</a:t>
            </a:r>
          </a:p>
          <a:p>
            <a:pPr>
              <a:lnSpc>
                <a:spcPct val="150000"/>
              </a:lnSpc>
              <a:spcBef>
                <a:spcPts val="600"/>
              </a:spcBef>
            </a:pPr>
            <a:endParaRPr lang="en-US" sz="2200" dirty="0">
              <a:latin typeface="Arial"/>
              <a:cs typeface="Arial"/>
            </a:endParaRPr>
          </a:p>
        </p:txBody>
      </p:sp>
    </p:spTree>
    <p:extLst>
      <p:ext uri="{BB962C8B-B14F-4D97-AF65-F5344CB8AC3E}">
        <p14:creationId xmlns:p14="http://schemas.microsoft.com/office/powerpoint/2010/main" val="13413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Giới</a:t>
            </a:r>
            <a:r>
              <a:rPr lang="en-US" sz="3400" dirty="0">
                <a:latin typeface="Arial"/>
                <a:cs typeface="Arial"/>
              </a:rPr>
              <a:t> </a:t>
            </a:r>
            <a:r>
              <a:rPr lang="en-US" sz="3400" dirty="0" err="1">
                <a:latin typeface="Arial"/>
                <a:cs typeface="Arial"/>
              </a:rPr>
              <a:t>thiệu</a:t>
            </a:r>
            <a:r>
              <a:rPr lang="en-US" sz="3400" dirty="0">
                <a:latin typeface="Arial"/>
                <a:cs typeface="Arial"/>
              </a:rPr>
              <a:t> </a:t>
            </a:r>
            <a:r>
              <a:rPr lang="en-US" sz="3400" dirty="0" err="1">
                <a:latin typeface="Arial"/>
                <a:cs typeface="Arial"/>
              </a:rPr>
              <a:t>về</a:t>
            </a:r>
            <a:r>
              <a:rPr lang="en-US" sz="3400" dirty="0">
                <a:latin typeface="Arial"/>
                <a:cs typeface="Arial"/>
              </a:rPr>
              <a:t> </a:t>
            </a:r>
            <a:r>
              <a:rPr lang="en-US" sz="3400" dirty="0" err="1">
                <a:latin typeface="Arial"/>
                <a:cs typeface="Arial"/>
              </a:rPr>
              <a:t>định</a:t>
            </a:r>
            <a:r>
              <a:rPr lang="en-US" sz="3400" dirty="0">
                <a:latin typeface="Arial"/>
                <a:cs typeface="Arial"/>
              </a:rPr>
              <a:t> </a:t>
            </a:r>
            <a:r>
              <a:rPr lang="en-US" sz="3400" dirty="0" err="1">
                <a:latin typeface="Arial"/>
                <a:cs typeface="Arial"/>
              </a:rPr>
              <a:t>dạng</a:t>
            </a:r>
            <a:endParaRPr lang="en-US" sz="3400" dirty="0">
              <a:latin typeface="Arial"/>
              <a:cs typeface="Arial"/>
            </a:endParaRPr>
          </a:p>
        </p:txBody>
      </p:sp>
      <p:sp>
        <p:nvSpPr>
          <p:cNvPr id="4" name="Slide Number Placeholder 3"/>
          <p:cNvSpPr>
            <a:spLocks noGrp="1"/>
          </p:cNvSpPr>
          <p:nvPr>
            <p:ph type="sldNum" sz="quarter" idx="12"/>
          </p:nvPr>
        </p:nvSpPr>
        <p:spPr/>
        <p:txBody>
          <a:bodyPr/>
          <a:lstStyle/>
          <a:p>
            <a:fld id="{CDD95983-6AA3-4F6B-98EA-7953A4D4C3D1}" type="slidenum">
              <a:rPr lang="en-US" smtClean="0"/>
              <a:pPr/>
              <a:t>3</a:t>
            </a:fld>
            <a:endParaRPr lang="en-US" dirty="0"/>
          </a:p>
        </p:txBody>
      </p:sp>
      <p:sp>
        <p:nvSpPr>
          <p:cNvPr id="5" name="Content Placeholder 4"/>
          <p:cNvSpPr>
            <a:spLocks noGrp="1"/>
          </p:cNvSpPr>
          <p:nvPr>
            <p:ph sz="quarter" idx="1"/>
          </p:nvPr>
        </p:nvSpPr>
        <p:spPr/>
        <p:txBody>
          <a:bodyPr>
            <a:normAutofit/>
          </a:bodyPr>
          <a:lstStyle/>
          <a:p>
            <a:pPr marL="465138" indent="-465138" algn="just">
              <a:lnSpc>
                <a:spcPct val="150000"/>
              </a:lnSpc>
              <a:spcBef>
                <a:spcPts val="1300"/>
              </a:spcBef>
            </a:pPr>
            <a:r>
              <a:rPr lang="en-US" sz="2200" dirty="0" err="1">
                <a:latin typeface="Arial"/>
                <a:cs typeface="Arial"/>
              </a:rPr>
              <a:t>Bước</a:t>
            </a:r>
            <a:r>
              <a:rPr lang="en-US" sz="2200" dirty="0">
                <a:latin typeface="Arial"/>
                <a:cs typeface="Arial"/>
              </a:rPr>
              <a:t> </a:t>
            </a:r>
            <a:r>
              <a:rPr lang="en-US" sz="2200" dirty="0" err="1">
                <a:latin typeface="Arial"/>
                <a:cs typeface="Arial"/>
              </a:rPr>
              <a:t>đầu</a:t>
            </a:r>
            <a:r>
              <a:rPr lang="en-US" sz="2200" dirty="0">
                <a:latin typeface="Arial"/>
                <a:cs typeface="Arial"/>
              </a:rPr>
              <a:t> </a:t>
            </a:r>
            <a:r>
              <a:rPr lang="en-US" sz="2200" dirty="0" err="1">
                <a:latin typeface="Arial"/>
                <a:cs typeface="Arial"/>
              </a:rPr>
              <a:t>tiên</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hệ</a:t>
            </a:r>
            <a:r>
              <a:rPr lang="en-US" sz="2200" dirty="0">
                <a:latin typeface="Arial"/>
                <a:cs typeface="Arial"/>
              </a:rPr>
              <a:t> </a:t>
            </a:r>
            <a:r>
              <a:rPr lang="en-US" sz="2200" dirty="0" err="1">
                <a:latin typeface="Arial"/>
                <a:cs typeface="Arial"/>
              </a:rPr>
              <a:t>thống</a:t>
            </a:r>
            <a:r>
              <a:rPr lang="en-US" sz="2200" dirty="0">
                <a:latin typeface="Arial"/>
                <a:cs typeface="Arial"/>
              </a:rPr>
              <a:t> </a:t>
            </a:r>
            <a:r>
              <a:rPr lang="en-US" sz="2200" dirty="0" err="1">
                <a:latin typeface="Arial"/>
                <a:cs typeface="Arial"/>
              </a:rPr>
              <a:t>thông</a:t>
            </a:r>
            <a:r>
              <a:rPr lang="en-US" sz="2200" dirty="0">
                <a:latin typeface="Arial"/>
                <a:cs typeface="Arial"/>
              </a:rPr>
              <a:t> tin </a:t>
            </a:r>
            <a:r>
              <a:rPr lang="en-US" sz="2200" dirty="0" err="1">
                <a:latin typeface="Arial"/>
                <a:cs typeface="Arial"/>
              </a:rPr>
              <a:t>số</a:t>
            </a:r>
            <a:endParaRPr lang="en-US" sz="2200" dirty="0">
              <a:latin typeface="Arial"/>
              <a:cs typeface="Arial"/>
            </a:endParaRPr>
          </a:p>
          <a:p>
            <a:pPr marL="465138" indent="-465138" algn="just">
              <a:lnSpc>
                <a:spcPct val="150000"/>
              </a:lnSpc>
              <a:spcBef>
                <a:spcPts val="1300"/>
              </a:spcBef>
            </a:pPr>
            <a:r>
              <a:rPr lang="en-US" sz="2200" dirty="0" err="1">
                <a:solidFill>
                  <a:srgbClr val="FF0000"/>
                </a:solidFill>
                <a:latin typeface="Arial"/>
                <a:cs typeface="Arial"/>
              </a:rPr>
              <a:t>Chuyển</a:t>
            </a:r>
            <a:r>
              <a:rPr lang="en-US" sz="2200" dirty="0">
                <a:solidFill>
                  <a:srgbClr val="FF0000"/>
                </a:solidFill>
                <a:latin typeface="Arial"/>
                <a:cs typeface="Arial"/>
              </a:rPr>
              <a:t> </a:t>
            </a:r>
            <a:r>
              <a:rPr lang="en-US" sz="2200" dirty="0" err="1">
                <a:solidFill>
                  <a:srgbClr val="FF0000"/>
                </a:solidFill>
                <a:latin typeface="Arial"/>
                <a:cs typeface="Arial"/>
              </a:rPr>
              <a:t>đổi</a:t>
            </a:r>
            <a:r>
              <a:rPr lang="en-US" sz="2200" dirty="0">
                <a:solidFill>
                  <a:srgbClr val="FF0000"/>
                </a:solidFill>
                <a:latin typeface="Arial"/>
                <a:cs typeface="Arial"/>
              </a:rPr>
              <a:t> </a:t>
            </a:r>
            <a:r>
              <a:rPr lang="en-US" sz="2200" dirty="0" err="1">
                <a:solidFill>
                  <a:srgbClr val="FF0000"/>
                </a:solidFill>
                <a:latin typeface="Arial"/>
                <a:cs typeface="Arial"/>
              </a:rPr>
              <a:t>bản</a:t>
            </a:r>
            <a:r>
              <a:rPr lang="en-US" sz="2200" dirty="0">
                <a:solidFill>
                  <a:srgbClr val="FF0000"/>
                </a:solidFill>
                <a:latin typeface="Arial"/>
                <a:cs typeface="Arial"/>
              </a:rPr>
              <a:t> tin </a:t>
            </a:r>
            <a:r>
              <a:rPr lang="en-US" sz="2200" dirty="0" err="1">
                <a:solidFill>
                  <a:srgbClr val="FF0000"/>
                </a:solidFill>
                <a:latin typeface="Arial"/>
                <a:cs typeface="Arial"/>
              </a:rPr>
              <a:t>từ</a:t>
            </a:r>
            <a:r>
              <a:rPr lang="en-US" sz="2200" dirty="0">
                <a:solidFill>
                  <a:srgbClr val="FF0000"/>
                </a:solidFill>
                <a:latin typeface="Arial"/>
                <a:cs typeface="Arial"/>
              </a:rPr>
              <a:t> </a:t>
            </a:r>
            <a:r>
              <a:rPr lang="en-US" sz="2200" dirty="0" err="1">
                <a:solidFill>
                  <a:srgbClr val="FF0000"/>
                </a:solidFill>
                <a:latin typeface="Arial"/>
                <a:cs typeface="Arial"/>
              </a:rPr>
              <a:t>nguồn</a:t>
            </a:r>
            <a:r>
              <a:rPr lang="en-US" sz="2200" dirty="0">
                <a:solidFill>
                  <a:srgbClr val="FF0000"/>
                </a:solidFill>
                <a:latin typeface="Arial"/>
                <a:cs typeface="Arial"/>
              </a:rPr>
              <a:t> tin </a:t>
            </a:r>
            <a:r>
              <a:rPr lang="en-US" sz="2200" dirty="0" err="1">
                <a:solidFill>
                  <a:srgbClr val="FF0000"/>
                </a:solidFill>
                <a:latin typeface="Arial"/>
                <a:cs typeface="Arial"/>
              </a:rPr>
              <a:t>thành</a:t>
            </a:r>
            <a:r>
              <a:rPr lang="en-US" sz="2200" dirty="0">
                <a:solidFill>
                  <a:srgbClr val="FF0000"/>
                </a:solidFill>
                <a:latin typeface="Arial"/>
                <a:cs typeface="Arial"/>
              </a:rPr>
              <a:t> </a:t>
            </a:r>
            <a:r>
              <a:rPr lang="en-US" sz="2200" dirty="0" err="1">
                <a:solidFill>
                  <a:srgbClr val="FF0000"/>
                </a:solidFill>
                <a:latin typeface="Arial"/>
                <a:cs typeface="Arial"/>
              </a:rPr>
              <a:t>các</a:t>
            </a:r>
            <a:r>
              <a:rPr lang="en-US" sz="2200" dirty="0">
                <a:solidFill>
                  <a:srgbClr val="FF0000"/>
                </a:solidFill>
                <a:latin typeface="Arial"/>
                <a:cs typeface="Arial"/>
              </a:rPr>
              <a:t> </a:t>
            </a:r>
            <a:r>
              <a:rPr lang="en-US" sz="2200" dirty="0" err="1">
                <a:solidFill>
                  <a:srgbClr val="FF0000"/>
                </a:solidFill>
                <a:latin typeface="Arial"/>
                <a:cs typeface="Arial"/>
              </a:rPr>
              <a:t>ký</a:t>
            </a:r>
            <a:r>
              <a:rPr lang="en-US" sz="2200" dirty="0">
                <a:solidFill>
                  <a:srgbClr val="FF0000"/>
                </a:solidFill>
                <a:latin typeface="Arial"/>
                <a:cs typeface="Arial"/>
              </a:rPr>
              <a:t> </a:t>
            </a:r>
            <a:r>
              <a:rPr lang="en-US" sz="2200" dirty="0" err="1">
                <a:solidFill>
                  <a:srgbClr val="FF0000"/>
                </a:solidFill>
                <a:latin typeface="Arial"/>
                <a:cs typeface="Arial"/>
              </a:rPr>
              <a:t>tự</a:t>
            </a:r>
            <a:r>
              <a:rPr lang="en-US" sz="2200" dirty="0">
                <a:solidFill>
                  <a:srgbClr val="FF0000"/>
                </a:solidFill>
                <a:latin typeface="Arial"/>
                <a:cs typeface="Arial"/>
              </a:rPr>
              <a:t> </a:t>
            </a:r>
            <a:r>
              <a:rPr lang="en-US" sz="2200" dirty="0" err="1">
                <a:solidFill>
                  <a:srgbClr val="FF0000"/>
                </a:solidFill>
                <a:latin typeface="Arial"/>
                <a:cs typeface="Arial"/>
              </a:rPr>
              <a:t>số</a:t>
            </a:r>
            <a:r>
              <a:rPr lang="en-US" sz="2200" dirty="0">
                <a:solidFill>
                  <a:srgbClr val="FF0000"/>
                </a:solidFill>
                <a:latin typeface="Arial"/>
                <a:cs typeface="Arial"/>
              </a:rPr>
              <a:t> </a:t>
            </a:r>
            <a:r>
              <a:rPr lang="en-US" sz="2200" dirty="0" err="1">
                <a:solidFill>
                  <a:srgbClr val="FF0000"/>
                </a:solidFill>
                <a:latin typeface="Arial"/>
                <a:cs typeface="Arial"/>
              </a:rPr>
              <a:t>gồm</a:t>
            </a:r>
            <a:r>
              <a:rPr lang="en-US" sz="2200" dirty="0">
                <a:solidFill>
                  <a:srgbClr val="FF0000"/>
                </a:solidFill>
                <a:latin typeface="Arial"/>
                <a:cs typeface="Arial"/>
              </a:rPr>
              <a:t> 0 </a:t>
            </a:r>
            <a:r>
              <a:rPr lang="en-US" sz="2200" dirty="0" err="1">
                <a:solidFill>
                  <a:srgbClr val="FF0000"/>
                </a:solidFill>
                <a:latin typeface="Arial"/>
                <a:cs typeface="Arial"/>
              </a:rPr>
              <a:t>và</a:t>
            </a:r>
            <a:r>
              <a:rPr lang="en-US" sz="2200" dirty="0">
                <a:solidFill>
                  <a:srgbClr val="FF0000"/>
                </a:solidFill>
                <a:latin typeface="Arial"/>
                <a:cs typeface="Arial"/>
              </a:rPr>
              <a:t> 1 </a:t>
            </a:r>
          </a:p>
          <a:p>
            <a:pPr marL="465138" indent="-465138" algn="just">
              <a:lnSpc>
                <a:spcPct val="150000"/>
              </a:lnSpc>
              <a:spcBef>
                <a:spcPts val="1300"/>
              </a:spcBef>
            </a:pPr>
            <a:r>
              <a:rPr lang="en-US" sz="2200" dirty="0" err="1">
                <a:latin typeface="Arial"/>
                <a:cs typeface="Arial"/>
              </a:rPr>
              <a:t>Có</a:t>
            </a:r>
            <a:r>
              <a:rPr lang="en-US" sz="2200" dirty="0">
                <a:latin typeface="Arial"/>
                <a:cs typeface="Arial"/>
              </a:rPr>
              <a:t> </a:t>
            </a:r>
            <a:r>
              <a:rPr lang="en-US" sz="2200" dirty="0" err="1">
                <a:latin typeface="Arial"/>
                <a:cs typeface="Arial"/>
              </a:rPr>
              <a:t>thể</a:t>
            </a:r>
            <a:r>
              <a:rPr lang="en-US" sz="2200" dirty="0">
                <a:latin typeface="Arial"/>
                <a:cs typeface="Arial"/>
              </a:rPr>
              <a:t> </a:t>
            </a:r>
            <a:r>
              <a:rPr lang="en-US" sz="2200" dirty="0" err="1">
                <a:latin typeface="Arial"/>
                <a:cs typeface="Arial"/>
              </a:rPr>
              <a:t>bao</a:t>
            </a:r>
            <a:r>
              <a:rPr lang="en-US" sz="2200" dirty="0">
                <a:latin typeface="Arial"/>
                <a:cs typeface="Arial"/>
              </a:rPr>
              <a:t> </a:t>
            </a:r>
            <a:r>
              <a:rPr lang="en-US" sz="2200" dirty="0" err="1">
                <a:latin typeface="Arial"/>
                <a:cs typeface="Arial"/>
              </a:rPr>
              <a:t>gồm</a:t>
            </a:r>
            <a:r>
              <a:rPr lang="en-US" sz="2200" dirty="0">
                <a:latin typeface="Arial"/>
                <a:cs typeface="Arial"/>
              </a:rPr>
              <a:t> </a:t>
            </a:r>
            <a:r>
              <a:rPr lang="en-US" sz="2200" dirty="0" err="1">
                <a:latin typeface="Arial"/>
                <a:cs typeface="Arial"/>
              </a:rPr>
              <a:t>nén</a:t>
            </a:r>
            <a:r>
              <a:rPr lang="en-US" sz="2200" dirty="0">
                <a:latin typeface="Arial"/>
                <a:cs typeface="Arial"/>
              </a:rPr>
              <a:t> </a:t>
            </a:r>
            <a:r>
              <a:rPr lang="en-US" sz="2200" dirty="0" err="1">
                <a:latin typeface="Arial"/>
                <a:cs typeface="Arial"/>
              </a:rPr>
              <a:t>dữ</a:t>
            </a:r>
            <a:r>
              <a:rPr lang="en-US" sz="2200" dirty="0">
                <a:latin typeface="Arial"/>
                <a:cs typeface="Arial"/>
              </a:rPr>
              <a:t> </a:t>
            </a:r>
            <a:r>
              <a:rPr lang="en-US" sz="2200" dirty="0" err="1">
                <a:latin typeface="Arial"/>
                <a:cs typeface="Arial"/>
              </a:rPr>
              <a:t>liệu</a:t>
            </a:r>
            <a:endParaRPr lang="en-US" sz="2200" dirty="0">
              <a:latin typeface="Arial"/>
              <a:cs typeface="Arial"/>
            </a:endParaRPr>
          </a:p>
          <a:p>
            <a:pPr marL="465138" indent="-465138" algn="just">
              <a:lnSpc>
                <a:spcPct val="150000"/>
              </a:lnSpc>
              <a:spcBef>
                <a:spcPts val="1300"/>
              </a:spcBef>
            </a:pPr>
            <a:r>
              <a:rPr lang="en-US" sz="2200" b="1" dirty="0" err="1">
                <a:solidFill>
                  <a:srgbClr val="FF0000"/>
                </a:solidFill>
                <a:latin typeface="Arial"/>
                <a:cs typeface="Arial"/>
              </a:rPr>
              <a:t>Mục</a:t>
            </a:r>
            <a:r>
              <a:rPr lang="en-US" sz="2200" b="1" dirty="0">
                <a:solidFill>
                  <a:srgbClr val="FF0000"/>
                </a:solidFill>
                <a:latin typeface="Arial"/>
                <a:cs typeface="Arial"/>
              </a:rPr>
              <a:t> </a:t>
            </a:r>
            <a:r>
              <a:rPr lang="en-US" sz="2200" b="1" dirty="0" err="1">
                <a:solidFill>
                  <a:srgbClr val="FF0000"/>
                </a:solidFill>
                <a:latin typeface="Arial"/>
                <a:cs typeface="Arial"/>
              </a:rPr>
              <a:t>đích</a:t>
            </a:r>
            <a:r>
              <a:rPr lang="en-US" sz="2200" b="1" dirty="0">
                <a:solidFill>
                  <a:srgbClr val="FF0000"/>
                </a:solidFill>
                <a:latin typeface="Arial"/>
                <a:cs typeface="Arial"/>
              </a:rPr>
              <a:t>: </a:t>
            </a:r>
            <a:r>
              <a:rPr lang="en-US" sz="2200" dirty="0" err="1">
                <a:latin typeface="Arial"/>
                <a:cs typeface="Arial"/>
              </a:rPr>
              <a:t>đảm</a:t>
            </a:r>
            <a:r>
              <a:rPr lang="en-US" sz="2200" dirty="0">
                <a:latin typeface="Arial"/>
                <a:cs typeface="Arial"/>
              </a:rPr>
              <a:t> </a:t>
            </a:r>
            <a:r>
              <a:rPr lang="en-US" sz="2200" dirty="0" err="1">
                <a:latin typeface="Arial"/>
                <a:cs typeface="Arial"/>
              </a:rPr>
              <a:t>bảo</a:t>
            </a:r>
            <a:r>
              <a:rPr lang="en-US" sz="2200" dirty="0">
                <a:latin typeface="Arial"/>
                <a:cs typeface="Arial"/>
              </a:rPr>
              <a:t> </a:t>
            </a:r>
            <a:r>
              <a:rPr lang="en-US" sz="2200" dirty="0" err="1">
                <a:latin typeface="Arial"/>
                <a:cs typeface="Arial"/>
              </a:rPr>
              <a:t>bản</a:t>
            </a:r>
            <a:r>
              <a:rPr lang="en-US" sz="2200" dirty="0">
                <a:latin typeface="Arial"/>
                <a:cs typeface="Arial"/>
              </a:rPr>
              <a:t> tin </a:t>
            </a:r>
            <a:r>
              <a:rPr lang="en-US" sz="2200" dirty="0" err="1">
                <a:latin typeface="Arial"/>
                <a:cs typeface="Arial"/>
              </a:rPr>
              <a:t>hoặc</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nguồn</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thích</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quá</a:t>
            </a:r>
            <a:r>
              <a:rPr lang="en-US" sz="2200" dirty="0">
                <a:latin typeface="Arial"/>
                <a:cs typeface="Arial"/>
              </a:rPr>
              <a:t> </a:t>
            </a:r>
            <a:r>
              <a:rPr lang="en-US" sz="2200" dirty="0" err="1">
                <a:latin typeface="Arial"/>
                <a:cs typeface="Arial"/>
              </a:rPr>
              <a:t>trình</a:t>
            </a:r>
            <a:r>
              <a:rPr lang="en-US" sz="2200" dirty="0">
                <a:latin typeface="Arial"/>
                <a:cs typeface="Arial"/>
              </a:rPr>
              <a:t> </a:t>
            </a:r>
            <a:r>
              <a:rPr lang="en-US" sz="2200" dirty="0" err="1">
                <a:latin typeface="Arial"/>
                <a:cs typeface="Arial"/>
              </a:rPr>
              <a:t>xử</a:t>
            </a:r>
            <a:r>
              <a:rPr lang="en-US" sz="2200" dirty="0">
                <a:latin typeface="Arial"/>
                <a:cs typeface="Arial"/>
              </a:rPr>
              <a:t> </a:t>
            </a:r>
            <a:r>
              <a:rPr lang="en-US" sz="2200" dirty="0" err="1">
                <a:latin typeface="Arial"/>
                <a:cs typeface="Arial"/>
              </a:rPr>
              <a:t>lý</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tiếp</a:t>
            </a:r>
            <a:r>
              <a:rPr lang="en-US" sz="2200" dirty="0">
                <a:latin typeface="Arial"/>
                <a:cs typeface="Arial"/>
              </a:rPr>
              <a:t> </a:t>
            </a:r>
            <a:r>
              <a:rPr lang="en-US" sz="2200" dirty="0" err="1">
                <a:latin typeface="Arial"/>
                <a:cs typeface="Arial"/>
              </a:rPr>
              <a:t>theo</a:t>
            </a:r>
            <a:r>
              <a:rPr lang="en-US" sz="2200" dirty="0">
                <a:latin typeface="Arial"/>
                <a:cs typeface="Arial"/>
              </a:rPr>
              <a:t> </a:t>
            </a:r>
            <a:r>
              <a:rPr lang="en-US" sz="2200" dirty="0" err="1">
                <a:latin typeface="Arial"/>
                <a:cs typeface="Arial"/>
              </a:rPr>
              <a:t>sau</a:t>
            </a:r>
            <a:endParaRPr lang="en-US" sz="2200" dirty="0">
              <a:latin typeface="Arial"/>
              <a:cs typeface="Arial"/>
            </a:endParaRPr>
          </a:p>
          <a:p>
            <a:pPr algn="just">
              <a:lnSpc>
                <a:spcPct val="150000"/>
              </a:lnSpc>
              <a:spcBef>
                <a:spcPts val="1300"/>
              </a:spcBef>
            </a:pPr>
            <a:endParaRPr lang="en-US" sz="2200" dirty="0">
              <a:latin typeface="Arial"/>
              <a:cs typeface="Arial"/>
            </a:endParaRPr>
          </a:p>
        </p:txBody>
      </p:sp>
    </p:spTree>
    <p:extLst>
      <p:ext uri="{BB962C8B-B14F-4D97-AF65-F5344CB8AC3E}">
        <p14:creationId xmlns:p14="http://schemas.microsoft.com/office/powerpoint/2010/main" val="43596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pPr>
              <a:defRPr/>
            </a:pPr>
            <a:fld id="{B4C2E877-AD70-4121-ADF5-5FD396EB821C}" type="slidenum">
              <a:rPr lang="vi-VN"/>
              <a:pPr>
                <a:defRPr/>
              </a:pPr>
              <a:t>30</a:t>
            </a:fld>
            <a:endParaRPr lang="vi-VN"/>
          </a:p>
        </p:txBody>
      </p:sp>
      <p:sp>
        <p:nvSpPr>
          <p:cNvPr id="37893" name="Text Box 3"/>
          <p:cNvSpPr txBox="1">
            <a:spLocks noChangeArrowheads="1"/>
          </p:cNvSpPr>
          <p:nvPr/>
        </p:nvSpPr>
        <p:spPr bwMode="auto">
          <a:xfrm>
            <a:off x="-76200" y="3621088"/>
            <a:ext cx="1752600" cy="869950"/>
          </a:xfrm>
          <a:prstGeom prst="rect">
            <a:avLst/>
          </a:prstGeom>
          <a:noFill/>
          <a:ln w="38100">
            <a:noFill/>
            <a:miter lim="800000"/>
            <a:headEnd/>
            <a:tailEnd/>
          </a:ln>
        </p:spPr>
        <p:txBody>
          <a:bodyPr/>
          <a:lstStyle/>
          <a:p>
            <a:pPr algn="ctr"/>
            <a:r>
              <a:rPr lang="vi-VN" altLang="ja-JP" sz="2400">
                <a:latin typeface="Times New Roman" pitchFamily="18" charset="0"/>
                <a:ea typeface="MS Mincho" pitchFamily="49" charset="-128"/>
                <a:cs typeface="Times New Roman" pitchFamily="18" charset="0"/>
              </a:rPr>
              <a:t>T/h số</a:t>
            </a:r>
          </a:p>
          <a:p>
            <a:pPr algn="ctr"/>
            <a:r>
              <a:rPr lang="vi-VN" altLang="ja-JP" sz="2400">
                <a:latin typeface="Times New Roman" pitchFamily="18" charset="0"/>
                <a:ea typeface="MS Mincho" pitchFamily="49" charset="-128"/>
                <a:cs typeface="Times New Roman" pitchFamily="18" charset="0"/>
              </a:rPr>
              <a:t>010011...</a:t>
            </a:r>
            <a:endParaRPr lang="vi-VN" sz="2400">
              <a:latin typeface="Times New Roman" pitchFamily="18" charset="0"/>
              <a:ea typeface="MS Mincho" pitchFamily="49" charset="-128"/>
              <a:cs typeface="Times New Roman" pitchFamily="18" charset="0"/>
            </a:endParaRPr>
          </a:p>
        </p:txBody>
      </p:sp>
      <p:sp>
        <p:nvSpPr>
          <p:cNvPr id="37894" name="Text Box 4"/>
          <p:cNvSpPr txBox="1">
            <a:spLocks noChangeArrowheads="1"/>
          </p:cNvSpPr>
          <p:nvPr/>
        </p:nvSpPr>
        <p:spPr bwMode="auto">
          <a:xfrm>
            <a:off x="7696200" y="3587750"/>
            <a:ext cx="1428750" cy="871538"/>
          </a:xfrm>
          <a:prstGeom prst="rect">
            <a:avLst/>
          </a:prstGeom>
          <a:noFill/>
          <a:ln w="38100">
            <a:noFill/>
            <a:miter lim="800000"/>
            <a:headEnd/>
            <a:tailEnd/>
          </a:ln>
        </p:spPr>
        <p:txBody>
          <a:bodyPr/>
          <a:lstStyle/>
          <a:p>
            <a:pPr algn="ctr"/>
            <a:r>
              <a:rPr lang="fr-FR" altLang="ja-JP" sz="2400">
                <a:latin typeface="Times New Roman" pitchFamily="18" charset="0"/>
                <a:ea typeface="MS Mincho" pitchFamily="49" charset="-128"/>
                <a:cs typeface="Times New Roman" pitchFamily="18" charset="0"/>
              </a:rPr>
              <a:t>T/h tương tự x</a:t>
            </a:r>
            <a:r>
              <a:rPr lang="fr-FR" altLang="ja-JP" sz="2400" baseline="-25000">
                <a:latin typeface="Times New Roman" pitchFamily="18" charset="0"/>
                <a:ea typeface="MS Mincho" pitchFamily="49" charset="-128"/>
                <a:cs typeface="Times New Roman" pitchFamily="18" charset="0"/>
              </a:rPr>
              <a:t>a</a:t>
            </a:r>
            <a:r>
              <a:rPr lang="fr-FR" altLang="ja-JP" sz="2400">
                <a:latin typeface="Times New Roman" pitchFamily="18" charset="0"/>
                <a:ea typeface="MS Mincho" pitchFamily="49" charset="-128"/>
                <a:cs typeface="Times New Roman" pitchFamily="18" charset="0"/>
              </a:rPr>
              <a:t>(t)</a:t>
            </a:r>
            <a:endParaRPr lang="vi-VN" sz="2400">
              <a:latin typeface="Times New Roman" pitchFamily="18" charset="0"/>
              <a:ea typeface="MS Mincho" pitchFamily="49" charset="-128"/>
              <a:cs typeface="Times New Roman" pitchFamily="18" charset="0"/>
            </a:endParaRPr>
          </a:p>
        </p:txBody>
      </p:sp>
      <p:sp>
        <p:nvSpPr>
          <p:cNvPr id="37895" name="Text Box 5"/>
          <p:cNvSpPr txBox="1">
            <a:spLocks noChangeArrowheads="1"/>
          </p:cNvSpPr>
          <p:nvPr/>
        </p:nvSpPr>
        <p:spPr bwMode="auto">
          <a:xfrm>
            <a:off x="3873500" y="2973388"/>
            <a:ext cx="1524000" cy="842962"/>
          </a:xfrm>
          <a:prstGeom prst="rect">
            <a:avLst/>
          </a:prstGeom>
          <a:gradFill rotWithShape="1">
            <a:gsLst>
              <a:gs pos="0">
                <a:srgbClr val="FFFFFF"/>
              </a:gs>
              <a:gs pos="100000">
                <a:srgbClr val="FF99CC"/>
              </a:gs>
            </a:gsLst>
            <a:lin ang="5400000" scaled="1"/>
          </a:gradFill>
          <a:ln w="38100">
            <a:solidFill>
              <a:srgbClr val="FF00FF"/>
            </a:solidFill>
            <a:miter lim="800000"/>
            <a:headEnd/>
            <a:tailEnd/>
          </a:ln>
        </p:spPr>
        <p:txBody>
          <a:bodyPr/>
          <a:lstStyle/>
          <a:p>
            <a:pPr algn="ctr">
              <a:spcBef>
                <a:spcPts val="600"/>
              </a:spcBef>
            </a:pPr>
            <a:r>
              <a:rPr lang="vi-VN" altLang="ja-JP" sz="2400">
                <a:latin typeface="Times New Roman" pitchFamily="18" charset="0"/>
                <a:ea typeface="MS Mincho" pitchFamily="49" charset="-128"/>
                <a:cs typeface="Times New Roman" pitchFamily="18" charset="0"/>
              </a:rPr>
              <a:t>Giữ mẫu (ZOH)</a:t>
            </a:r>
            <a:endParaRPr lang="vi-VN" sz="2400">
              <a:latin typeface="Times New Roman" pitchFamily="18" charset="0"/>
              <a:ea typeface="MS Mincho" pitchFamily="49" charset="-128"/>
              <a:cs typeface="Times New Roman" pitchFamily="18" charset="0"/>
            </a:endParaRPr>
          </a:p>
        </p:txBody>
      </p:sp>
      <p:sp>
        <p:nvSpPr>
          <p:cNvPr id="37896" name="Line 6"/>
          <p:cNvSpPr>
            <a:spLocks noChangeShapeType="1"/>
          </p:cNvSpPr>
          <p:nvPr/>
        </p:nvSpPr>
        <p:spPr bwMode="auto">
          <a:xfrm>
            <a:off x="3292475" y="3392488"/>
            <a:ext cx="555625"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37897" name="Line 7"/>
          <p:cNvSpPr>
            <a:spLocks noChangeShapeType="1"/>
          </p:cNvSpPr>
          <p:nvPr/>
        </p:nvSpPr>
        <p:spPr bwMode="auto">
          <a:xfrm>
            <a:off x="5387975" y="3392488"/>
            <a:ext cx="555625"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37898" name="Text Box 8"/>
          <p:cNvSpPr txBox="1">
            <a:spLocks noChangeArrowheads="1"/>
          </p:cNvSpPr>
          <p:nvPr/>
        </p:nvSpPr>
        <p:spPr bwMode="auto">
          <a:xfrm>
            <a:off x="5943600" y="2935288"/>
            <a:ext cx="1371600" cy="841375"/>
          </a:xfrm>
          <a:prstGeom prst="rect">
            <a:avLst/>
          </a:prstGeom>
          <a:gradFill rotWithShape="1">
            <a:gsLst>
              <a:gs pos="0">
                <a:srgbClr val="FFFFFF"/>
              </a:gs>
              <a:gs pos="100000">
                <a:srgbClr val="CCFFCC"/>
              </a:gs>
            </a:gsLst>
            <a:lin ang="5400000" scaled="1"/>
          </a:gradFill>
          <a:ln w="38100">
            <a:solidFill>
              <a:srgbClr val="339966"/>
            </a:solidFill>
            <a:miter lim="800000"/>
            <a:headEnd/>
            <a:tailEnd/>
          </a:ln>
        </p:spPr>
        <p:txBody>
          <a:bodyPr/>
          <a:lstStyle/>
          <a:p>
            <a:pPr algn="ctr">
              <a:spcBef>
                <a:spcPts val="600"/>
              </a:spcBef>
            </a:pPr>
            <a:r>
              <a:rPr lang="vi-VN" sz="2400">
                <a:latin typeface="Times New Roman" pitchFamily="18" charset="0"/>
                <a:cs typeface="Times New Roman" pitchFamily="18" charset="0"/>
              </a:rPr>
              <a:t>Lọc khôi phục</a:t>
            </a:r>
          </a:p>
        </p:txBody>
      </p:sp>
      <p:sp>
        <p:nvSpPr>
          <p:cNvPr id="37899" name="Text Box 9"/>
          <p:cNvSpPr txBox="1">
            <a:spLocks noChangeArrowheads="1"/>
          </p:cNvSpPr>
          <p:nvPr/>
        </p:nvSpPr>
        <p:spPr bwMode="auto">
          <a:xfrm>
            <a:off x="1295400" y="3008313"/>
            <a:ext cx="1976438" cy="841375"/>
          </a:xfrm>
          <a:prstGeom prst="rect">
            <a:avLst/>
          </a:prstGeom>
          <a:gradFill rotWithShape="1">
            <a:gsLst>
              <a:gs pos="0">
                <a:srgbClr val="FFFFFF"/>
              </a:gs>
              <a:gs pos="100000">
                <a:srgbClr val="FFCC00"/>
              </a:gs>
            </a:gsLst>
            <a:lin ang="5400000" scaled="1"/>
          </a:gradFill>
          <a:ln w="38100">
            <a:solidFill>
              <a:srgbClr val="FF9900"/>
            </a:solidFill>
            <a:miter lim="800000"/>
            <a:headEnd/>
            <a:tailEnd/>
          </a:ln>
        </p:spPr>
        <p:txBody>
          <a:bodyPr/>
          <a:lstStyle/>
          <a:p>
            <a:pPr algn="ctr">
              <a:spcBef>
                <a:spcPts val="600"/>
              </a:spcBef>
            </a:pPr>
            <a:r>
              <a:rPr lang="vi-VN" altLang="ja-JP" sz="2400">
                <a:latin typeface="Times New Roman" pitchFamily="18" charset="0"/>
                <a:ea typeface="MS Mincho" pitchFamily="49" charset="-128"/>
                <a:cs typeface="Times New Roman" pitchFamily="18" charset="0"/>
              </a:rPr>
              <a:t>Đổi thành mức tương tự</a:t>
            </a:r>
            <a:endParaRPr lang="vi-VN" sz="2400">
              <a:latin typeface="Times New Roman" pitchFamily="18" charset="0"/>
              <a:ea typeface="MS Mincho" pitchFamily="49" charset="-128"/>
              <a:cs typeface="Times New Roman" pitchFamily="18" charset="0"/>
            </a:endParaRPr>
          </a:p>
        </p:txBody>
      </p:sp>
      <p:sp>
        <p:nvSpPr>
          <p:cNvPr id="37900" name="Line 10"/>
          <p:cNvSpPr>
            <a:spLocks noChangeShapeType="1"/>
          </p:cNvSpPr>
          <p:nvPr/>
        </p:nvSpPr>
        <p:spPr bwMode="auto">
          <a:xfrm>
            <a:off x="685800" y="3392488"/>
            <a:ext cx="555625"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37901" name="Line 11"/>
          <p:cNvSpPr>
            <a:spLocks noChangeShapeType="1"/>
          </p:cNvSpPr>
          <p:nvPr/>
        </p:nvSpPr>
        <p:spPr bwMode="auto">
          <a:xfrm>
            <a:off x="7315200" y="3392488"/>
            <a:ext cx="555625"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37902" name="Text Box 12"/>
          <p:cNvSpPr txBox="1">
            <a:spLocks noChangeArrowheads="1"/>
          </p:cNvSpPr>
          <p:nvPr/>
        </p:nvSpPr>
        <p:spPr bwMode="auto">
          <a:xfrm>
            <a:off x="4724400" y="3925888"/>
            <a:ext cx="1571625" cy="874712"/>
          </a:xfrm>
          <a:prstGeom prst="rect">
            <a:avLst/>
          </a:prstGeom>
          <a:noFill/>
          <a:ln w="38100">
            <a:noFill/>
            <a:miter lim="800000"/>
            <a:headEnd/>
            <a:tailEnd/>
          </a:ln>
        </p:spPr>
        <p:txBody>
          <a:bodyPr/>
          <a:lstStyle/>
          <a:p>
            <a:pPr algn="ctr"/>
            <a:r>
              <a:rPr lang="fr-FR" altLang="ja-JP" sz="2400">
                <a:latin typeface="Times New Roman" pitchFamily="18" charset="0"/>
                <a:ea typeface="MS Mincho" pitchFamily="49" charset="-128"/>
                <a:cs typeface="Times New Roman" pitchFamily="18" charset="0"/>
              </a:rPr>
              <a:t>T/h</a:t>
            </a:r>
            <a:r>
              <a:rPr lang="vi-VN" altLang="ja-JP" sz="2400">
                <a:latin typeface="Times New Roman" pitchFamily="18" charset="0"/>
                <a:ea typeface="MS Mincho" pitchFamily="49" charset="-128"/>
                <a:cs typeface="Times New Roman" pitchFamily="18" charset="0"/>
              </a:rPr>
              <a:t> bậc thang</a:t>
            </a:r>
            <a:endParaRPr lang="vi-VN" sz="2400">
              <a:latin typeface="Times New Roman" pitchFamily="18" charset="0"/>
              <a:ea typeface="MS Mincho" pitchFamily="49" charset="-128"/>
              <a:cs typeface="Times New Roman" pitchFamily="18" charset="0"/>
            </a:endParaRPr>
          </a:p>
        </p:txBody>
      </p:sp>
      <p:sp>
        <p:nvSpPr>
          <p:cNvPr id="37903" name="Line 13"/>
          <p:cNvSpPr>
            <a:spLocks noChangeShapeType="1"/>
          </p:cNvSpPr>
          <p:nvPr/>
        </p:nvSpPr>
        <p:spPr bwMode="auto">
          <a:xfrm flipV="1">
            <a:off x="5638800" y="3392488"/>
            <a:ext cx="0" cy="434975"/>
          </a:xfrm>
          <a:prstGeom prst="line">
            <a:avLst/>
          </a:prstGeom>
          <a:noFill/>
          <a:ln w="38100">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37904" name="Oval 14"/>
          <p:cNvSpPr>
            <a:spLocks noChangeArrowheads="1"/>
          </p:cNvSpPr>
          <p:nvPr/>
        </p:nvSpPr>
        <p:spPr bwMode="auto">
          <a:xfrm>
            <a:off x="914400" y="2325688"/>
            <a:ext cx="4800600" cy="2133600"/>
          </a:xfrm>
          <a:prstGeom prst="ellipse">
            <a:avLst/>
          </a:prstGeom>
          <a:noFill/>
          <a:ln w="38100">
            <a:solidFill>
              <a:srgbClr val="FF0000"/>
            </a:solidFill>
            <a:round/>
            <a:headEnd/>
            <a:tailEnd/>
          </a:ln>
        </p:spPr>
        <p:txBody>
          <a:bodyPr wrap="none" anchor="ctr"/>
          <a:lstStyle/>
          <a:p>
            <a:endParaRPr lang="en-US">
              <a:latin typeface="Times New Roman" pitchFamily="18" charset="0"/>
              <a:cs typeface="Times New Roman" pitchFamily="18" charset="0"/>
            </a:endParaRPr>
          </a:p>
        </p:txBody>
      </p:sp>
      <p:sp>
        <p:nvSpPr>
          <p:cNvPr id="37905" name="Text Box 15"/>
          <p:cNvSpPr txBox="1">
            <a:spLocks noChangeArrowheads="1"/>
          </p:cNvSpPr>
          <p:nvPr/>
        </p:nvSpPr>
        <p:spPr bwMode="auto">
          <a:xfrm>
            <a:off x="2514600" y="1295400"/>
            <a:ext cx="1524000" cy="1015663"/>
          </a:xfrm>
          <a:prstGeom prst="rect">
            <a:avLst/>
          </a:prstGeom>
          <a:noFill/>
          <a:ln w="9525">
            <a:noFill/>
            <a:miter lim="800000"/>
            <a:headEnd/>
            <a:tailEnd/>
          </a:ln>
        </p:spPr>
        <p:txBody>
          <a:bodyPr>
            <a:spAutoFit/>
          </a:bodyPr>
          <a:lstStyle/>
          <a:p>
            <a:pPr algn="ctr">
              <a:spcBef>
                <a:spcPct val="50000"/>
              </a:spcBef>
            </a:pPr>
            <a:r>
              <a:rPr lang="en-US" sz="2400" b="1" dirty="0" err="1">
                <a:latin typeface="Times New Roman" pitchFamily="18" charset="0"/>
                <a:cs typeface="Times New Roman" pitchFamily="18" charset="0"/>
              </a:rPr>
              <a:t>Giải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mã</a:t>
            </a:r>
            <a:endParaRPr lang="en-US" sz="2400" b="1" dirty="0">
              <a:latin typeface="Times New Roman" pitchFamily="18" charset="0"/>
              <a:cs typeface="Times New Roman" pitchFamily="18" charset="0"/>
            </a:endParaRPr>
          </a:p>
          <a:p>
            <a:pPr algn="ctr">
              <a:spcBef>
                <a:spcPct val="50000"/>
              </a:spcBef>
            </a:pPr>
            <a:r>
              <a:rPr lang="en-US" sz="2400" b="1" dirty="0">
                <a:latin typeface="Times New Roman" pitchFamily="18" charset="0"/>
                <a:cs typeface="Times New Roman" pitchFamily="18" charset="0"/>
              </a:rPr>
              <a:t>DAC</a:t>
            </a:r>
            <a:endParaRPr lang="vi-VN" sz="2400" b="1" dirty="0">
              <a:latin typeface="Times New Roman" pitchFamily="18" charset="0"/>
              <a:cs typeface="Times New Roman" pitchFamily="18" charset="0"/>
            </a:endParaRPr>
          </a:p>
        </p:txBody>
      </p:sp>
      <p:sp>
        <p:nvSpPr>
          <p:cNvPr id="37906" name="Text Box 16"/>
          <p:cNvSpPr txBox="1">
            <a:spLocks noChangeArrowheads="1"/>
          </p:cNvSpPr>
          <p:nvPr/>
        </p:nvSpPr>
        <p:spPr bwMode="auto">
          <a:xfrm>
            <a:off x="533400" y="5410200"/>
            <a:ext cx="7924800" cy="457200"/>
          </a:xfrm>
          <a:prstGeom prst="rect">
            <a:avLst/>
          </a:prstGeom>
          <a:noFill/>
          <a:ln w="9525">
            <a:noFill/>
            <a:miter lim="800000"/>
            <a:headEnd/>
            <a:tailEnd/>
          </a:ln>
        </p:spPr>
        <p:txBody>
          <a:bodyPr>
            <a:spAutoFit/>
          </a:bodyPr>
          <a:lstStyle/>
          <a:p>
            <a:pPr>
              <a:spcBef>
                <a:spcPct val="50000"/>
              </a:spcBef>
            </a:pPr>
            <a:r>
              <a:rPr lang="vi-VN" sz="2400" b="1" dirty="0">
                <a:latin typeface="Times New Roman" pitchFamily="18" charset="0"/>
                <a:cs typeface="Times New Roman" pitchFamily="18" charset="0"/>
              </a:rPr>
              <a:t>ZOH:</a:t>
            </a:r>
            <a:r>
              <a:rPr lang="vi-VN" sz="2400" dirty="0">
                <a:latin typeface="Times New Roman" pitchFamily="18" charset="0"/>
                <a:cs typeface="Times New Roman" pitchFamily="18" charset="0"/>
              </a:rPr>
              <a:t> Zero Order Hold: Bộ giữ mẫu bậc không</a:t>
            </a:r>
          </a:p>
        </p:txBody>
      </p:sp>
      <p:sp>
        <p:nvSpPr>
          <p:cNvPr id="21" name="Title 20"/>
          <p:cNvSpPr>
            <a:spLocks noGrp="1"/>
          </p:cNvSpPr>
          <p:nvPr>
            <p:ph type="title"/>
          </p:nvPr>
        </p:nvSpPr>
        <p:spPr/>
        <p:txBody>
          <a:bodyPr>
            <a:normAutofit/>
          </a:bodyPr>
          <a:lstStyle/>
          <a:p>
            <a:r>
              <a:rPr lang="en-US" sz="3400" dirty="0" err="1">
                <a:latin typeface="Arial"/>
                <a:cs typeface="Arial"/>
              </a:rPr>
              <a:t>Bộ</a:t>
            </a:r>
            <a:r>
              <a:rPr lang="en-US" sz="3400" dirty="0">
                <a:latin typeface="Arial"/>
                <a:cs typeface="Arial"/>
              </a:rPr>
              <a:t> </a:t>
            </a:r>
            <a:r>
              <a:rPr lang="en-US" sz="3400" dirty="0" err="1">
                <a:latin typeface="Arial"/>
                <a:cs typeface="Arial"/>
              </a:rPr>
              <a:t>biến</a:t>
            </a:r>
            <a:r>
              <a:rPr lang="en-US" sz="3400" dirty="0">
                <a:latin typeface="Arial"/>
                <a:cs typeface="Arial"/>
              </a:rPr>
              <a:t> </a:t>
            </a:r>
            <a:r>
              <a:rPr lang="en-US" sz="3400" dirty="0" err="1">
                <a:latin typeface="Arial"/>
                <a:cs typeface="Arial"/>
              </a:rPr>
              <a:t>đổi</a:t>
            </a:r>
            <a:r>
              <a:rPr lang="en-US" sz="3400" dirty="0">
                <a:latin typeface="Arial"/>
                <a:cs typeface="Arial"/>
              </a:rPr>
              <a:t> </a:t>
            </a:r>
            <a:r>
              <a:rPr lang="en-US" sz="3400" dirty="0" err="1">
                <a:latin typeface="Arial"/>
                <a:cs typeface="Arial"/>
              </a:rPr>
              <a:t>số</a:t>
            </a:r>
            <a:r>
              <a:rPr lang="en-US" sz="3400" dirty="0">
                <a:latin typeface="Arial"/>
                <a:cs typeface="Arial"/>
              </a:rPr>
              <a:t> - </a:t>
            </a:r>
            <a:r>
              <a:rPr lang="en-US" sz="3400" dirty="0" err="1">
                <a:latin typeface="Arial"/>
                <a:cs typeface="Arial"/>
              </a:rPr>
              <a:t>tương</a:t>
            </a:r>
            <a:r>
              <a:rPr lang="en-US" sz="3400" dirty="0">
                <a:latin typeface="Arial"/>
                <a:cs typeface="Arial"/>
              </a:rPr>
              <a:t> </a:t>
            </a:r>
            <a:r>
              <a:rPr lang="en-US" sz="3400" dirty="0" err="1">
                <a:latin typeface="Arial"/>
                <a:cs typeface="Arial"/>
              </a:rPr>
              <a:t>tự</a:t>
            </a:r>
            <a:r>
              <a:rPr lang="en-US" sz="3400" dirty="0">
                <a:latin typeface="Arial"/>
                <a:cs typeface="Arial"/>
              </a:rPr>
              <a:t> </a:t>
            </a:r>
            <a:r>
              <a:rPr lang="en-US" sz="3400" dirty="0" err="1">
                <a:latin typeface="Arial"/>
                <a:cs typeface="Arial"/>
              </a:rPr>
              <a:t>cơ</a:t>
            </a:r>
            <a:r>
              <a:rPr lang="en-US" sz="3400" dirty="0">
                <a:latin typeface="Arial"/>
                <a:cs typeface="Arial"/>
              </a:rPr>
              <a:t> </a:t>
            </a:r>
            <a:r>
              <a:rPr lang="en-US" sz="3400" dirty="0" err="1">
                <a:latin typeface="Arial"/>
                <a:cs typeface="Arial"/>
              </a:rPr>
              <a:t>bản</a:t>
            </a:r>
            <a:endParaRPr lang="en-US" sz="3400" dirty="0">
              <a:latin typeface="Arial"/>
              <a:cs typeface="Arial"/>
            </a:endParaRPr>
          </a:p>
        </p:txBody>
      </p:sp>
    </p:spTree>
    <p:extLst>
      <p:ext uri="{BB962C8B-B14F-4D97-AF65-F5344CB8AC3E}">
        <p14:creationId xmlns:p14="http://schemas.microsoft.com/office/powerpoint/2010/main" val="4281073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pPr>
              <a:defRPr/>
            </a:pPr>
            <a:fld id="{17580468-46E5-4259-8AC9-441C6E57B8DA}" type="slidenum">
              <a:rPr lang="vi-VN"/>
              <a:pPr>
                <a:defRPr/>
              </a:pPr>
              <a:t>31</a:t>
            </a:fld>
            <a:endParaRPr lang="vi-VN"/>
          </a:p>
        </p:txBody>
      </p:sp>
      <p:pic>
        <p:nvPicPr>
          <p:cNvPr id="38917" name="Picture 4"/>
          <p:cNvPicPr>
            <a:picLocks noChangeAspect="1" noChangeArrowheads="1"/>
          </p:cNvPicPr>
          <p:nvPr/>
        </p:nvPicPr>
        <p:blipFill>
          <a:blip r:embed="rId2"/>
          <a:srcRect/>
          <a:stretch>
            <a:fillRect/>
          </a:stretch>
        </p:blipFill>
        <p:spPr bwMode="auto">
          <a:xfrm>
            <a:off x="820737" y="1752600"/>
            <a:ext cx="5351463" cy="4022725"/>
          </a:xfrm>
          <a:prstGeom prst="rect">
            <a:avLst/>
          </a:prstGeom>
          <a:noFill/>
          <a:ln w="9525">
            <a:noFill/>
            <a:miter lim="800000"/>
            <a:headEnd/>
            <a:tailEnd/>
          </a:ln>
        </p:spPr>
      </p:pic>
      <p:pic>
        <p:nvPicPr>
          <p:cNvPr id="38918" name="Picture 5"/>
          <p:cNvPicPr>
            <a:picLocks noChangeAspect="1" noChangeArrowheads="1"/>
          </p:cNvPicPr>
          <p:nvPr/>
        </p:nvPicPr>
        <p:blipFill>
          <a:blip r:embed="rId3"/>
          <a:srcRect/>
          <a:stretch>
            <a:fillRect/>
          </a:stretch>
        </p:blipFill>
        <p:spPr bwMode="auto">
          <a:xfrm>
            <a:off x="3769404" y="6172200"/>
            <a:ext cx="1650321" cy="457200"/>
          </a:xfrm>
          <a:prstGeom prst="rect">
            <a:avLst/>
          </a:prstGeom>
          <a:noFill/>
          <a:ln w="28575">
            <a:solidFill>
              <a:srgbClr val="003399"/>
            </a:solidFill>
            <a:miter lim="800000"/>
            <a:headEnd/>
            <a:tailEnd/>
          </a:ln>
        </p:spPr>
      </p:pic>
      <p:sp>
        <p:nvSpPr>
          <p:cNvPr id="38919" name="Line 6"/>
          <p:cNvSpPr>
            <a:spLocks noChangeShapeType="1"/>
          </p:cNvSpPr>
          <p:nvPr/>
        </p:nvSpPr>
        <p:spPr bwMode="auto">
          <a:xfrm flipH="1">
            <a:off x="4724400" y="1981200"/>
            <a:ext cx="1676400" cy="8382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8920" name="Text Box 7"/>
          <p:cNvSpPr txBox="1">
            <a:spLocks noChangeArrowheads="1"/>
          </p:cNvSpPr>
          <p:nvPr/>
        </p:nvSpPr>
        <p:spPr bwMode="auto">
          <a:xfrm>
            <a:off x="6057900" y="1408837"/>
            <a:ext cx="1600200" cy="646331"/>
          </a:xfrm>
          <a:prstGeom prst="rect">
            <a:avLst/>
          </a:prstGeom>
          <a:solidFill>
            <a:schemeClr val="bg1"/>
          </a:solidFill>
          <a:ln w="9525">
            <a:noFill/>
            <a:miter lim="800000"/>
            <a:headEnd/>
            <a:tailEnd/>
          </a:ln>
        </p:spPr>
        <p:txBody>
          <a:bodyPr>
            <a:spAutoFit/>
          </a:bodyPr>
          <a:lstStyle/>
          <a:p>
            <a:pPr eaLnBrk="0" hangingPunct="0">
              <a:spcBef>
                <a:spcPct val="50000"/>
              </a:spcBef>
            </a:pPr>
            <a:r>
              <a:rPr lang="en-US" dirty="0">
                <a:latin typeface="Times New Roman" pitchFamily="18" charset="0"/>
              </a:rPr>
              <a:t>Staircase-like signal (ZOH)</a:t>
            </a:r>
          </a:p>
        </p:txBody>
      </p:sp>
      <p:sp>
        <p:nvSpPr>
          <p:cNvPr id="38921" name="Line 8"/>
          <p:cNvSpPr>
            <a:spLocks noChangeShapeType="1"/>
          </p:cNvSpPr>
          <p:nvPr/>
        </p:nvSpPr>
        <p:spPr bwMode="auto">
          <a:xfrm>
            <a:off x="457200" y="3352800"/>
            <a:ext cx="1295400" cy="9144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8922" name="Line 9"/>
          <p:cNvSpPr>
            <a:spLocks noChangeShapeType="1"/>
          </p:cNvSpPr>
          <p:nvPr/>
        </p:nvSpPr>
        <p:spPr bwMode="auto">
          <a:xfrm>
            <a:off x="457200" y="3352800"/>
            <a:ext cx="1905000" cy="7620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8923" name="Text Box 10"/>
          <p:cNvSpPr txBox="1">
            <a:spLocks noChangeArrowheads="1"/>
          </p:cNvSpPr>
          <p:nvPr/>
        </p:nvSpPr>
        <p:spPr bwMode="auto">
          <a:xfrm>
            <a:off x="0" y="2667000"/>
            <a:ext cx="1447800" cy="641350"/>
          </a:xfrm>
          <a:prstGeom prst="rect">
            <a:avLst/>
          </a:prstGeom>
          <a:noFill/>
          <a:ln w="9525">
            <a:noFill/>
            <a:miter lim="800000"/>
            <a:headEnd/>
            <a:tailEnd/>
          </a:ln>
        </p:spPr>
        <p:txBody>
          <a:bodyPr>
            <a:spAutoFit/>
          </a:bodyPr>
          <a:lstStyle/>
          <a:p>
            <a:pPr eaLnBrk="0" hangingPunct="0">
              <a:spcBef>
                <a:spcPct val="50000"/>
              </a:spcBef>
            </a:pPr>
            <a:r>
              <a:rPr lang="en-US" dirty="0">
                <a:latin typeface="Times New Roman" pitchFamily="18" charset="0"/>
                <a:cs typeface="Times New Roman" pitchFamily="18" charset="0"/>
              </a:rPr>
              <a:t>High frequency</a:t>
            </a:r>
          </a:p>
        </p:txBody>
      </p:sp>
      <p:sp>
        <p:nvSpPr>
          <p:cNvPr id="15" name="Title 14"/>
          <p:cNvSpPr>
            <a:spLocks noGrp="1"/>
          </p:cNvSpPr>
          <p:nvPr>
            <p:ph type="title"/>
          </p:nvPr>
        </p:nvSpPr>
        <p:spPr/>
        <p:txBody>
          <a:bodyPr>
            <a:normAutofit/>
          </a:bodyPr>
          <a:lstStyle/>
          <a:p>
            <a:r>
              <a:rPr lang="en-US" sz="3400" dirty="0" err="1">
                <a:latin typeface="Arial"/>
                <a:cs typeface="Arial"/>
              </a:rPr>
              <a:t>Lọc</a:t>
            </a:r>
            <a:r>
              <a:rPr lang="en-US" sz="3400" dirty="0">
                <a:latin typeface="Arial"/>
                <a:cs typeface="Arial"/>
              </a:rPr>
              <a:t> </a:t>
            </a:r>
            <a:r>
              <a:rPr lang="en-US" sz="3400" dirty="0" err="1">
                <a:latin typeface="Arial"/>
                <a:cs typeface="Arial"/>
              </a:rPr>
              <a:t>làm</a:t>
            </a:r>
            <a:r>
              <a:rPr lang="en-US" sz="3400" dirty="0">
                <a:latin typeface="Arial"/>
                <a:cs typeface="Arial"/>
              </a:rPr>
              <a:t> </a:t>
            </a:r>
            <a:r>
              <a:rPr lang="en-US" sz="3400" dirty="0" err="1">
                <a:latin typeface="Arial"/>
                <a:cs typeface="Arial"/>
              </a:rPr>
              <a:t>mịn</a:t>
            </a:r>
            <a:endParaRPr lang="en-US" sz="3400" dirty="0">
              <a:latin typeface="Arial"/>
              <a:cs typeface="Arial"/>
            </a:endParaRPr>
          </a:p>
        </p:txBody>
      </p:sp>
      <p:sp>
        <p:nvSpPr>
          <p:cNvPr id="2" name="Rectangle 1"/>
          <p:cNvSpPr/>
          <p:nvPr/>
        </p:nvSpPr>
        <p:spPr>
          <a:xfrm>
            <a:off x="5791200" y="2551837"/>
            <a:ext cx="3581400" cy="2375009"/>
          </a:xfrm>
          <a:prstGeom prst="rect">
            <a:avLst/>
          </a:prstGeom>
        </p:spPr>
        <p:txBody>
          <a:bodyPr wrap="square">
            <a:spAutoFit/>
          </a:bodyPr>
          <a:lstStyle/>
          <a:p>
            <a:pPr eaLnBrk="0" hangingPunct="0">
              <a:lnSpc>
                <a:spcPct val="150000"/>
              </a:lnSpc>
              <a:defRPr/>
            </a:pPr>
            <a:r>
              <a:rPr lang="en-US" sz="2000" dirty="0" err="1">
                <a:solidFill>
                  <a:srgbClr val="FF0000"/>
                </a:solidFill>
                <a:latin typeface="Arial"/>
                <a:cs typeface="Arial"/>
              </a:rPr>
              <a:t>Đối</a:t>
            </a:r>
            <a:r>
              <a:rPr lang="en-US" sz="2000" dirty="0">
                <a:solidFill>
                  <a:srgbClr val="FF0000"/>
                </a:solidFill>
                <a:latin typeface="Arial"/>
                <a:cs typeface="Arial"/>
              </a:rPr>
              <a:t> </a:t>
            </a:r>
            <a:r>
              <a:rPr lang="en-US" sz="2000" dirty="0" err="1">
                <a:solidFill>
                  <a:srgbClr val="FF0000"/>
                </a:solidFill>
                <a:latin typeface="Arial"/>
                <a:cs typeface="Arial"/>
              </a:rPr>
              <a:t>với</a:t>
            </a:r>
            <a:r>
              <a:rPr lang="en-US" sz="2000" dirty="0">
                <a:solidFill>
                  <a:srgbClr val="FF0000"/>
                </a:solidFill>
                <a:latin typeface="Arial"/>
                <a:cs typeface="Arial"/>
              </a:rPr>
              <a:t> </a:t>
            </a:r>
            <a:r>
              <a:rPr lang="en-US" sz="2000" dirty="0" err="1">
                <a:solidFill>
                  <a:srgbClr val="FF0000"/>
                </a:solidFill>
                <a:latin typeface="Arial"/>
                <a:cs typeface="Arial"/>
              </a:rPr>
              <a:t>các</a:t>
            </a:r>
            <a:r>
              <a:rPr lang="en-US" sz="2000" dirty="0">
                <a:solidFill>
                  <a:srgbClr val="FF0000"/>
                </a:solidFill>
                <a:latin typeface="Arial"/>
                <a:cs typeface="Arial"/>
              </a:rPr>
              <a:t> </a:t>
            </a:r>
            <a:r>
              <a:rPr lang="en-US" sz="2000" dirty="0" err="1">
                <a:solidFill>
                  <a:srgbClr val="FF0000"/>
                </a:solidFill>
                <a:latin typeface="Arial"/>
                <a:cs typeface="Arial"/>
              </a:rPr>
              <a:t>ứng</a:t>
            </a:r>
            <a:r>
              <a:rPr lang="en-US" sz="2000" dirty="0">
                <a:solidFill>
                  <a:srgbClr val="FF0000"/>
                </a:solidFill>
                <a:latin typeface="Arial"/>
                <a:cs typeface="Arial"/>
              </a:rPr>
              <a:t> </a:t>
            </a:r>
            <a:r>
              <a:rPr lang="en-US" sz="2000" dirty="0" err="1">
                <a:solidFill>
                  <a:srgbClr val="FF0000"/>
                </a:solidFill>
                <a:latin typeface="Arial"/>
                <a:cs typeface="Arial"/>
              </a:rPr>
              <a:t>dụng</a:t>
            </a:r>
            <a:r>
              <a:rPr lang="en-US" sz="2000" dirty="0">
                <a:solidFill>
                  <a:srgbClr val="FF0000"/>
                </a:solidFill>
                <a:latin typeface="Arial"/>
                <a:cs typeface="Arial"/>
              </a:rPr>
              <a:t> </a:t>
            </a:r>
            <a:r>
              <a:rPr lang="en-US" sz="2000" dirty="0" err="1">
                <a:solidFill>
                  <a:srgbClr val="FF0000"/>
                </a:solidFill>
                <a:latin typeface="Arial"/>
                <a:cs typeface="Arial"/>
              </a:rPr>
              <a:t>đòi</a:t>
            </a:r>
            <a:r>
              <a:rPr lang="en-US" sz="2000" dirty="0">
                <a:solidFill>
                  <a:srgbClr val="FF0000"/>
                </a:solidFill>
                <a:latin typeface="Arial"/>
                <a:cs typeface="Arial"/>
              </a:rPr>
              <a:t> </a:t>
            </a:r>
            <a:r>
              <a:rPr lang="en-US" sz="2000" dirty="0" err="1">
                <a:solidFill>
                  <a:srgbClr val="FF0000"/>
                </a:solidFill>
                <a:latin typeface="Arial"/>
                <a:cs typeface="Arial"/>
              </a:rPr>
              <a:t>hỏi</a:t>
            </a:r>
            <a:r>
              <a:rPr lang="en-US" sz="2000" dirty="0">
                <a:solidFill>
                  <a:srgbClr val="FF0000"/>
                </a:solidFill>
                <a:latin typeface="Arial"/>
                <a:cs typeface="Arial"/>
              </a:rPr>
              <a:t> </a:t>
            </a:r>
          </a:p>
          <a:p>
            <a:pPr eaLnBrk="0" hangingPunct="0">
              <a:lnSpc>
                <a:spcPct val="150000"/>
              </a:lnSpc>
              <a:defRPr/>
            </a:pPr>
            <a:r>
              <a:rPr lang="en-US" sz="2000" dirty="0" err="1">
                <a:solidFill>
                  <a:srgbClr val="FF0000"/>
                </a:solidFill>
                <a:latin typeface="Arial"/>
                <a:cs typeface="Arial"/>
              </a:rPr>
              <a:t>chất</a:t>
            </a:r>
            <a:r>
              <a:rPr lang="en-US" sz="2000" dirty="0">
                <a:solidFill>
                  <a:srgbClr val="FF0000"/>
                </a:solidFill>
                <a:latin typeface="Arial"/>
                <a:cs typeface="Arial"/>
              </a:rPr>
              <a:t> </a:t>
            </a:r>
            <a:r>
              <a:rPr lang="en-US" sz="2000" dirty="0" err="1">
                <a:solidFill>
                  <a:srgbClr val="FF0000"/>
                </a:solidFill>
                <a:latin typeface="Arial"/>
                <a:cs typeface="Arial"/>
              </a:rPr>
              <a:t>lượng</a:t>
            </a:r>
            <a:r>
              <a:rPr lang="en-US" sz="2000" dirty="0">
                <a:solidFill>
                  <a:srgbClr val="FF0000"/>
                </a:solidFill>
                <a:latin typeface="Arial"/>
                <a:cs typeface="Arial"/>
              </a:rPr>
              <a:t> </a:t>
            </a:r>
            <a:r>
              <a:rPr lang="en-US" sz="2000" dirty="0" err="1">
                <a:solidFill>
                  <a:srgbClr val="FF0000"/>
                </a:solidFill>
                <a:latin typeface="Arial"/>
                <a:cs typeface="Arial"/>
              </a:rPr>
              <a:t>cao</a:t>
            </a:r>
            <a:r>
              <a:rPr lang="en-US" sz="2000" dirty="0">
                <a:solidFill>
                  <a:srgbClr val="FF0000"/>
                </a:solidFill>
                <a:latin typeface="Arial"/>
                <a:cs typeface="Arial"/>
              </a:rPr>
              <a:t>, </a:t>
            </a:r>
            <a:r>
              <a:rPr lang="en-US" sz="2000" dirty="0" err="1">
                <a:solidFill>
                  <a:srgbClr val="FF0000"/>
                </a:solidFill>
                <a:latin typeface="Arial"/>
                <a:cs typeface="Arial"/>
              </a:rPr>
              <a:t>yêu</a:t>
            </a:r>
            <a:r>
              <a:rPr lang="en-US" sz="2000" dirty="0">
                <a:solidFill>
                  <a:srgbClr val="FF0000"/>
                </a:solidFill>
                <a:latin typeface="Arial"/>
                <a:cs typeface="Arial"/>
              </a:rPr>
              <a:t> </a:t>
            </a:r>
            <a:r>
              <a:rPr lang="en-US" sz="2000" dirty="0" err="1">
                <a:solidFill>
                  <a:srgbClr val="FF0000"/>
                </a:solidFill>
                <a:latin typeface="Arial"/>
                <a:cs typeface="Arial"/>
              </a:rPr>
              <a:t>cầu</a:t>
            </a:r>
            <a:r>
              <a:rPr lang="en-US" sz="2000" dirty="0">
                <a:solidFill>
                  <a:srgbClr val="FF0000"/>
                </a:solidFill>
                <a:latin typeface="Arial"/>
                <a:cs typeface="Arial"/>
              </a:rPr>
              <a:t> </a:t>
            </a:r>
            <a:r>
              <a:rPr lang="en-US" sz="2000" dirty="0" err="1">
                <a:solidFill>
                  <a:srgbClr val="FF0000"/>
                </a:solidFill>
                <a:latin typeface="Arial"/>
                <a:cs typeface="Arial"/>
              </a:rPr>
              <a:t>về</a:t>
            </a:r>
            <a:r>
              <a:rPr lang="en-US" sz="2000" dirty="0">
                <a:solidFill>
                  <a:srgbClr val="FF0000"/>
                </a:solidFill>
                <a:latin typeface="Arial"/>
                <a:cs typeface="Arial"/>
              </a:rPr>
              <a:t> </a:t>
            </a:r>
          </a:p>
          <a:p>
            <a:pPr eaLnBrk="0" hangingPunct="0">
              <a:lnSpc>
                <a:spcPct val="150000"/>
              </a:lnSpc>
              <a:defRPr/>
            </a:pPr>
            <a:r>
              <a:rPr lang="en-US" sz="2000" dirty="0" err="1">
                <a:solidFill>
                  <a:srgbClr val="FF0000"/>
                </a:solidFill>
                <a:latin typeface="Arial"/>
                <a:cs typeface="Arial"/>
              </a:rPr>
              <a:t>bộ</a:t>
            </a:r>
            <a:r>
              <a:rPr lang="en-US" sz="2000" dirty="0">
                <a:solidFill>
                  <a:srgbClr val="FF0000"/>
                </a:solidFill>
                <a:latin typeface="Arial"/>
                <a:cs typeface="Arial"/>
              </a:rPr>
              <a:t> </a:t>
            </a:r>
            <a:r>
              <a:rPr lang="en-US" sz="2000" dirty="0" err="1">
                <a:solidFill>
                  <a:srgbClr val="FF0000"/>
                </a:solidFill>
                <a:latin typeface="Arial"/>
                <a:cs typeface="Arial"/>
              </a:rPr>
              <a:t>lọc</a:t>
            </a:r>
            <a:r>
              <a:rPr lang="en-US" sz="2000" dirty="0">
                <a:solidFill>
                  <a:srgbClr val="FF0000"/>
                </a:solidFill>
                <a:latin typeface="Arial"/>
                <a:cs typeface="Arial"/>
              </a:rPr>
              <a:t> </a:t>
            </a:r>
            <a:r>
              <a:rPr lang="en-US" sz="2000" dirty="0" err="1">
                <a:solidFill>
                  <a:srgbClr val="FF0000"/>
                </a:solidFill>
                <a:latin typeface="Arial"/>
                <a:cs typeface="Arial"/>
              </a:rPr>
              <a:t>làm</a:t>
            </a:r>
            <a:r>
              <a:rPr lang="en-US" sz="2000" dirty="0">
                <a:solidFill>
                  <a:srgbClr val="FF0000"/>
                </a:solidFill>
                <a:latin typeface="Arial"/>
                <a:cs typeface="Arial"/>
              </a:rPr>
              <a:t> </a:t>
            </a:r>
            <a:r>
              <a:rPr lang="en-US" sz="2000" dirty="0" err="1">
                <a:solidFill>
                  <a:srgbClr val="FF0000"/>
                </a:solidFill>
                <a:latin typeface="Arial"/>
                <a:cs typeface="Arial"/>
              </a:rPr>
              <a:t>mịn</a:t>
            </a:r>
            <a:r>
              <a:rPr lang="en-US" sz="2000" dirty="0">
                <a:solidFill>
                  <a:srgbClr val="FF0000"/>
                </a:solidFill>
                <a:latin typeface="Arial"/>
                <a:cs typeface="Arial"/>
              </a:rPr>
              <a:t> </a:t>
            </a:r>
            <a:r>
              <a:rPr lang="en-US" sz="2000" dirty="0" err="1">
                <a:solidFill>
                  <a:srgbClr val="FF0000"/>
                </a:solidFill>
                <a:latin typeface="Arial"/>
                <a:cs typeface="Arial"/>
              </a:rPr>
              <a:t>rất</a:t>
            </a:r>
            <a:r>
              <a:rPr lang="en-US" sz="2000" dirty="0">
                <a:solidFill>
                  <a:srgbClr val="FF0000"/>
                </a:solidFill>
                <a:latin typeface="Arial"/>
                <a:cs typeface="Arial"/>
              </a:rPr>
              <a:t> </a:t>
            </a:r>
            <a:r>
              <a:rPr lang="en-US" sz="2000" dirty="0" err="1">
                <a:solidFill>
                  <a:srgbClr val="FF0000"/>
                </a:solidFill>
                <a:latin typeface="Arial"/>
                <a:cs typeface="Arial"/>
              </a:rPr>
              <a:t>chặt</a:t>
            </a:r>
            <a:r>
              <a:rPr lang="en-US" sz="2000" dirty="0">
                <a:solidFill>
                  <a:srgbClr val="FF0000"/>
                </a:solidFill>
                <a:latin typeface="Arial"/>
                <a:cs typeface="Arial"/>
              </a:rPr>
              <a:t> </a:t>
            </a:r>
            <a:r>
              <a:rPr lang="en-US" sz="2000" dirty="0" err="1">
                <a:solidFill>
                  <a:srgbClr val="FF0000"/>
                </a:solidFill>
                <a:latin typeface="Arial"/>
                <a:cs typeface="Arial"/>
              </a:rPr>
              <a:t>chẽ</a:t>
            </a:r>
            <a:endParaRPr lang="en-US" sz="2000" dirty="0">
              <a:solidFill>
                <a:srgbClr val="FF0000"/>
              </a:solidFill>
              <a:latin typeface="Arial"/>
              <a:cs typeface="Arial"/>
            </a:endParaRPr>
          </a:p>
          <a:p>
            <a:pPr eaLnBrk="0" hangingPunct="0">
              <a:lnSpc>
                <a:spcPct val="150000"/>
              </a:lnSpc>
              <a:defRPr/>
            </a:pPr>
            <a:r>
              <a:rPr lang="en-US" sz="2000" dirty="0" err="1">
                <a:solidFill>
                  <a:srgbClr val="FF0000"/>
                </a:solidFill>
                <a:latin typeface="Arial"/>
                <a:cs typeface="Arial"/>
              </a:rPr>
              <a:t>Để</a:t>
            </a:r>
            <a:r>
              <a:rPr lang="en-US" sz="2000" dirty="0">
                <a:solidFill>
                  <a:srgbClr val="FF0000"/>
                </a:solidFill>
                <a:latin typeface="Arial"/>
                <a:cs typeface="Arial"/>
              </a:rPr>
              <a:t> </a:t>
            </a:r>
            <a:r>
              <a:rPr lang="en-US" sz="2000" dirty="0" err="1">
                <a:solidFill>
                  <a:srgbClr val="FF0000"/>
                </a:solidFill>
                <a:latin typeface="Arial"/>
                <a:cs typeface="Arial"/>
              </a:rPr>
              <a:t>giảm</a:t>
            </a:r>
            <a:r>
              <a:rPr lang="en-US" sz="2000" dirty="0">
                <a:solidFill>
                  <a:srgbClr val="FF0000"/>
                </a:solidFill>
                <a:latin typeface="Arial"/>
                <a:cs typeface="Arial"/>
              </a:rPr>
              <a:t> </a:t>
            </a:r>
            <a:r>
              <a:rPr lang="en-US" sz="2000" dirty="0" err="1">
                <a:solidFill>
                  <a:srgbClr val="FF0000"/>
                </a:solidFill>
                <a:latin typeface="Arial"/>
                <a:cs typeface="Arial"/>
              </a:rPr>
              <a:t>giá</a:t>
            </a:r>
            <a:r>
              <a:rPr lang="en-US" sz="2000" dirty="0">
                <a:solidFill>
                  <a:srgbClr val="FF0000"/>
                </a:solidFill>
                <a:latin typeface="Arial"/>
                <a:cs typeface="Arial"/>
              </a:rPr>
              <a:t> </a:t>
            </a:r>
            <a:r>
              <a:rPr lang="en-US" sz="2000" dirty="0" err="1">
                <a:solidFill>
                  <a:srgbClr val="FF0000"/>
                </a:solidFill>
                <a:latin typeface="Arial"/>
                <a:cs typeface="Arial"/>
              </a:rPr>
              <a:t>thành</a:t>
            </a:r>
            <a:r>
              <a:rPr lang="en-US" sz="2000" dirty="0">
                <a:solidFill>
                  <a:srgbClr val="FF0000"/>
                </a:solidFill>
                <a:latin typeface="Arial"/>
                <a:cs typeface="Arial"/>
              </a:rPr>
              <a:t>, </a:t>
            </a:r>
            <a:r>
              <a:rPr lang="en-US" sz="2000" dirty="0" err="1">
                <a:solidFill>
                  <a:srgbClr val="FF0000"/>
                </a:solidFill>
                <a:latin typeface="Arial"/>
                <a:cs typeface="Arial"/>
              </a:rPr>
              <a:t>dùng</a:t>
            </a:r>
            <a:r>
              <a:rPr lang="en-US" sz="2000" dirty="0">
                <a:solidFill>
                  <a:srgbClr val="FF0000"/>
                </a:solidFill>
                <a:latin typeface="Arial"/>
                <a:cs typeface="Arial"/>
              </a:rPr>
              <a:t> </a:t>
            </a:r>
            <a:r>
              <a:rPr lang="en-US" sz="2000" dirty="0" err="1">
                <a:solidFill>
                  <a:srgbClr val="FF0000"/>
                </a:solidFill>
                <a:latin typeface="Arial"/>
                <a:cs typeface="Arial"/>
              </a:rPr>
              <a:t>kỹ</a:t>
            </a:r>
            <a:r>
              <a:rPr lang="en-US" sz="2000" dirty="0">
                <a:solidFill>
                  <a:srgbClr val="FF0000"/>
                </a:solidFill>
                <a:latin typeface="Arial"/>
                <a:cs typeface="Arial"/>
              </a:rPr>
              <a:t> </a:t>
            </a:r>
          </a:p>
          <a:p>
            <a:pPr eaLnBrk="0" hangingPunct="0">
              <a:lnSpc>
                <a:spcPct val="150000"/>
              </a:lnSpc>
              <a:defRPr/>
            </a:pPr>
            <a:r>
              <a:rPr lang="en-US" sz="2000" dirty="0" err="1">
                <a:solidFill>
                  <a:srgbClr val="FF0000"/>
                </a:solidFill>
                <a:latin typeface="Arial"/>
                <a:cs typeface="Arial"/>
              </a:rPr>
              <a:t>Thuật</a:t>
            </a:r>
            <a:r>
              <a:rPr lang="en-US" sz="2000" dirty="0">
                <a:solidFill>
                  <a:srgbClr val="FF0066"/>
                </a:solidFill>
                <a:latin typeface="Arial"/>
                <a:cs typeface="Arial"/>
              </a:rPr>
              <a:t> </a:t>
            </a:r>
            <a:r>
              <a:rPr lang="en-US" sz="2000" b="1" dirty="0">
                <a:solidFill>
                  <a:srgbClr val="003399"/>
                </a:solidFill>
                <a:latin typeface="Arial"/>
                <a:cs typeface="Arial"/>
              </a:rPr>
              <a:t>Oversampling</a:t>
            </a:r>
            <a:r>
              <a:rPr lang="en-US" sz="2000" dirty="0">
                <a:latin typeface="Arial"/>
                <a:cs typeface="Arial"/>
              </a:rPr>
              <a:t> </a:t>
            </a:r>
          </a:p>
        </p:txBody>
      </p:sp>
    </p:spTree>
    <p:extLst>
      <p:ext uri="{BB962C8B-B14F-4D97-AF65-F5344CB8AC3E}">
        <p14:creationId xmlns:p14="http://schemas.microsoft.com/office/powerpoint/2010/main" val="1299609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Sửa</a:t>
            </a:r>
            <a:r>
              <a:rPr lang="en-US" sz="3400" dirty="0">
                <a:latin typeface="Arial"/>
                <a:cs typeface="Arial"/>
              </a:rPr>
              <a:t> </a:t>
            </a:r>
            <a:r>
              <a:rPr lang="en-US" sz="3400" dirty="0" err="1">
                <a:latin typeface="Arial"/>
                <a:cs typeface="Arial"/>
              </a:rPr>
              <a:t>bài</a:t>
            </a:r>
            <a:r>
              <a:rPr lang="en-US" sz="3400" dirty="0">
                <a:latin typeface="Arial"/>
                <a:cs typeface="Arial"/>
              </a:rPr>
              <a:t> </a:t>
            </a:r>
            <a:r>
              <a:rPr lang="en-US" sz="3400" dirty="0" err="1">
                <a:latin typeface="Arial"/>
                <a:cs typeface="Arial"/>
              </a:rPr>
              <a:t>tập</a:t>
            </a:r>
            <a:endParaRPr lang="en-US" sz="3400" dirty="0">
              <a:latin typeface="Arial"/>
              <a:cs typeface="Arial"/>
            </a:endParaRPr>
          </a:p>
        </p:txBody>
      </p:sp>
      <p:sp>
        <p:nvSpPr>
          <p:cNvPr id="4" name="Slide Number Placeholder 3"/>
          <p:cNvSpPr>
            <a:spLocks noGrp="1"/>
          </p:cNvSpPr>
          <p:nvPr>
            <p:ph type="sldNum" sz="quarter" idx="12"/>
          </p:nvPr>
        </p:nvSpPr>
        <p:spPr/>
        <p:txBody>
          <a:bodyPr/>
          <a:lstStyle/>
          <a:p>
            <a:fld id="{CDD95983-6AA3-4F6B-98EA-7953A4D4C3D1}" type="slidenum">
              <a:rPr lang="en-US" smtClean="0"/>
              <a:pPr/>
              <a:t>32</a:t>
            </a:fld>
            <a:endParaRPr lang="en-US" dirty="0"/>
          </a:p>
        </p:txBody>
      </p:sp>
      <p:sp>
        <p:nvSpPr>
          <p:cNvPr id="6" name="Content Placeholder 20"/>
          <p:cNvSpPr>
            <a:spLocks noGrp="1"/>
          </p:cNvSpPr>
          <p:nvPr>
            <p:ph sz="quarter" idx="1"/>
          </p:nvPr>
        </p:nvSpPr>
        <p:spPr>
          <a:xfrm>
            <a:off x="381000" y="1371600"/>
            <a:ext cx="8305800" cy="5029200"/>
          </a:xfrm>
        </p:spPr>
        <p:txBody>
          <a:bodyPr>
            <a:noAutofit/>
          </a:bodyPr>
          <a:lstStyle/>
          <a:p>
            <a:pPr>
              <a:lnSpc>
                <a:spcPct val="150000"/>
              </a:lnSpc>
              <a:spcBef>
                <a:spcPts val="600"/>
              </a:spcBef>
            </a:pPr>
            <a:r>
              <a:rPr lang="en-US" sz="2200" b="1" dirty="0" err="1">
                <a:solidFill>
                  <a:srgbClr val="0432FF"/>
                </a:solidFill>
                <a:latin typeface="Arial"/>
                <a:cs typeface="Arial"/>
              </a:rPr>
              <a:t>Nhóm</a:t>
            </a:r>
            <a:r>
              <a:rPr lang="en-US" sz="2200" b="1" dirty="0">
                <a:solidFill>
                  <a:srgbClr val="0432FF"/>
                </a:solidFill>
                <a:latin typeface="Arial"/>
                <a:cs typeface="Arial"/>
              </a:rPr>
              <a:t> 7:</a:t>
            </a:r>
            <a:r>
              <a:rPr lang="en-US" sz="2200" dirty="0">
                <a:latin typeface="Arial"/>
                <a:cs typeface="Arial"/>
              </a:rPr>
              <a:t> </a:t>
            </a:r>
            <a:r>
              <a:rPr lang="en-US" sz="2200" dirty="0" err="1">
                <a:latin typeface="Arial"/>
                <a:cs typeface="Arial"/>
              </a:rPr>
              <a:t>bài</a:t>
            </a:r>
            <a:r>
              <a:rPr lang="en-US" sz="2200" dirty="0">
                <a:latin typeface="Arial"/>
                <a:cs typeface="Arial"/>
              </a:rPr>
              <a:t> 2B</a:t>
            </a:r>
          </a:p>
          <a:p>
            <a:pPr>
              <a:lnSpc>
                <a:spcPct val="150000"/>
              </a:lnSpc>
              <a:spcBef>
                <a:spcPts val="600"/>
              </a:spcBef>
            </a:pPr>
            <a:r>
              <a:rPr lang="en-US" sz="2200" b="1" dirty="0" err="1">
                <a:solidFill>
                  <a:srgbClr val="0432FF"/>
                </a:solidFill>
                <a:latin typeface="Arial"/>
                <a:cs typeface="Arial"/>
              </a:rPr>
              <a:t>Nhóm</a:t>
            </a:r>
            <a:r>
              <a:rPr lang="en-US" sz="2200" b="1" dirty="0">
                <a:solidFill>
                  <a:srgbClr val="0432FF"/>
                </a:solidFill>
                <a:latin typeface="Arial"/>
                <a:cs typeface="Arial"/>
              </a:rPr>
              <a:t> 5: </a:t>
            </a:r>
            <a:r>
              <a:rPr lang="en-US" sz="2200" dirty="0" err="1">
                <a:latin typeface="Arial"/>
                <a:cs typeface="Arial"/>
              </a:rPr>
              <a:t>bài</a:t>
            </a:r>
            <a:r>
              <a:rPr lang="en-US" sz="2200" dirty="0">
                <a:latin typeface="Arial"/>
                <a:cs typeface="Arial"/>
              </a:rPr>
              <a:t> 2C</a:t>
            </a:r>
          </a:p>
          <a:p>
            <a:pPr>
              <a:lnSpc>
                <a:spcPct val="150000"/>
              </a:lnSpc>
              <a:spcBef>
                <a:spcPts val="600"/>
              </a:spcBef>
            </a:pPr>
            <a:r>
              <a:rPr lang="en-US" sz="2200" dirty="0" err="1">
                <a:latin typeface="Arial"/>
                <a:cs typeface="Arial"/>
              </a:rPr>
              <a:t>Nhóm</a:t>
            </a:r>
            <a:r>
              <a:rPr lang="en-US" sz="2200" dirty="0">
                <a:latin typeface="Arial"/>
                <a:cs typeface="Arial"/>
              </a:rPr>
              <a:t> 7 </a:t>
            </a:r>
            <a:r>
              <a:rPr lang="en-US" sz="2200" dirty="0" err="1">
                <a:latin typeface="Arial"/>
                <a:cs typeface="Arial"/>
              </a:rPr>
              <a:t>chuẩn</a:t>
            </a:r>
            <a:r>
              <a:rPr lang="en-US" sz="2200" dirty="0">
                <a:latin typeface="Arial"/>
                <a:cs typeface="Arial"/>
              </a:rPr>
              <a:t> </a:t>
            </a:r>
            <a:r>
              <a:rPr lang="en-US" sz="2200" dirty="0" err="1">
                <a:latin typeface="Arial"/>
                <a:cs typeface="Arial"/>
              </a:rPr>
              <a:t>bị</a:t>
            </a:r>
            <a:r>
              <a:rPr lang="en-US" sz="2200" dirty="0">
                <a:latin typeface="Arial"/>
                <a:cs typeface="Arial"/>
              </a:rPr>
              <a:t>, share slides </a:t>
            </a:r>
            <a:r>
              <a:rPr lang="en-US" sz="2200" dirty="0" err="1">
                <a:latin typeface="Arial"/>
                <a:cs typeface="Arial"/>
              </a:rPr>
              <a:t>và</a:t>
            </a:r>
            <a:r>
              <a:rPr lang="en-US" sz="2200" dirty="0">
                <a:latin typeface="Arial"/>
                <a:cs typeface="Arial"/>
              </a:rPr>
              <a:t> </a:t>
            </a:r>
            <a:r>
              <a:rPr lang="en-US" sz="2200" dirty="0" err="1">
                <a:latin typeface="Arial"/>
                <a:cs typeface="Arial"/>
              </a:rPr>
              <a:t>bắt</a:t>
            </a:r>
            <a:r>
              <a:rPr lang="en-US" sz="2200" dirty="0">
                <a:latin typeface="Arial"/>
                <a:cs typeface="Arial"/>
              </a:rPr>
              <a:t> </a:t>
            </a:r>
            <a:r>
              <a:rPr lang="en-US" sz="2200" dirty="0" err="1">
                <a:latin typeface="Arial"/>
                <a:cs typeface="Arial"/>
              </a:rPr>
              <a:t>đầu</a:t>
            </a:r>
            <a:r>
              <a:rPr lang="en-US" sz="2200" dirty="0">
                <a:latin typeface="Arial"/>
                <a:cs typeface="Arial"/>
              </a:rPr>
              <a:t> </a:t>
            </a:r>
            <a:r>
              <a:rPr lang="en-US" sz="2200" dirty="0" err="1">
                <a:latin typeface="Arial"/>
                <a:cs typeface="Arial"/>
              </a:rPr>
              <a:t>trình</a:t>
            </a:r>
            <a:r>
              <a:rPr lang="en-US" sz="2200" dirty="0">
                <a:latin typeface="Arial"/>
                <a:cs typeface="Arial"/>
              </a:rPr>
              <a:t> </a:t>
            </a:r>
            <a:r>
              <a:rPr lang="en-US" sz="2200" dirty="0" err="1">
                <a:latin typeface="Arial"/>
                <a:cs typeface="Arial"/>
              </a:rPr>
              <a:t>bày</a:t>
            </a:r>
            <a:r>
              <a:rPr lang="en-US" sz="2200" dirty="0">
                <a:latin typeface="Arial"/>
                <a:cs typeface="Arial"/>
              </a:rPr>
              <a:t> </a:t>
            </a:r>
            <a:r>
              <a:rPr lang="en-US" sz="2200" dirty="0" err="1">
                <a:latin typeface="Arial"/>
                <a:cs typeface="Arial"/>
              </a:rPr>
              <a:t>vào</a:t>
            </a:r>
            <a:r>
              <a:rPr lang="en-US" sz="2200" dirty="0">
                <a:latin typeface="Arial"/>
                <a:cs typeface="Arial"/>
              </a:rPr>
              <a:t> 13h35</a:t>
            </a:r>
          </a:p>
          <a:p>
            <a:pPr marL="0" indent="0">
              <a:lnSpc>
                <a:spcPct val="150000"/>
              </a:lnSpc>
              <a:spcBef>
                <a:spcPts val="600"/>
              </a:spcBef>
              <a:buNone/>
            </a:pPr>
            <a:endParaRPr lang="en-US" sz="2200" dirty="0">
              <a:latin typeface="Arial"/>
              <a:cs typeface="Arial"/>
            </a:endParaRPr>
          </a:p>
        </p:txBody>
      </p:sp>
    </p:spTree>
    <p:extLst>
      <p:ext uri="{BB962C8B-B14F-4D97-AF65-F5344CB8AC3E}">
        <p14:creationId xmlns:p14="http://schemas.microsoft.com/office/powerpoint/2010/main" val="1650462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2B</a:t>
            </a:r>
          </a:p>
        </p:txBody>
      </p:sp>
      <p:sp>
        <p:nvSpPr>
          <p:cNvPr id="4" name="Slide Number Placeholder 3"/>
          <p:cNvSpPr>
            <a:spLocks noGrp="1"/>
          </p:cNvSpPr>
          <p:nvPr>
            <p:ph type="sldNum" sz="quarter" idx="12"/>
          </p:nvPr>
        </p:nvSpPr>
        <p:spPr/>
        <p:txBody>
          <a:bodyPr/>
          <a:lstStyle/>
          <a:p>
            <a:fld id="{CDD95983-6AA3-4F6B-98EA-7953A4D4C3D1}" type="slidenum">
              <a:rPr lang="en-US" smtClean="0"/>
              <a:pPr/>
              <a:t>33</a:t>
            </a:fld>
            <a:endParaRPr lang="en-US" dirty="0"/>
          </a:p>
        </p:txBody>
      </p:sp>
      <p:sp>
        <p:nvSpPr>
          <p:cNvPr id="6" name="Content Placeholder 20"/>
          <p:cNvSpPr>
            <a:spLocks noGrp="1"/>
          </p:cNvSpPr>
          <p:nvPr>
            <p:ph sz="quarter" idx="1"/>
          </p:nvPr>
        </p:nvSpPr>
        <p:spPr>
          <a:xfrm>
            <a:off x="381000" y="1371600"/>
            <a:ext cx="8305800" cy="5029200"/>
          </a:xfrm>
        </p:spPr>
        <p:txBody>
          <a:bodyPr>
            <a:noAutofit/>
          </a:bodyPr>
          <a:lstStyle/>
          <a:p>
            <a:pPr>
              <a:lnSpc>
                <a:spcPct val="150000"/>
              </a:lnSpc>
              <a:spcBef>
                <a:spcPts val="600"/>
              </a:spcBef>
            </a:pPr>
            <a:r>
              <a:rPr lang="en-US" sz="2200" dirty="0" err="1">
                <a:latin typeface="Arial"/>
                <a:cs typeface="Arial"/>
              </a:rPr>
              <a:t>Làm</a:t>
            </a:r>
            <a:r>
              <a:rPr lang="en-US" sz="2200" dirty="0">
                <a:latin typeface="Arial"/>
                <a:cs typeface="Arial"/>
              </a:rPr>
              <a:t> </a:t>
            </a:r>
            <a:r>
              <a:rPr lang="en-US" sz="2200" dirty="0" err="1">
                <a:latin typeface="Arial"/>
                <a:cs typeface="Arial"/>
              </a:rPr>
              <a:t>nhóm</a:t>
            </a:r>
            <a:endParaRPr lang="en-US" sz="2200" dirty="0">
              <a:latin typeface="Arial"/>
              <a:cs typeface="Arial"/>
            </a:endParaRPr>
          </a:p>
          <a:p>
            <a:pPr>
              <a:lnSpc>
                <a:spcPct val="150000"/>
              </a:lnSpc>
              <a:spcBef>
                <a:spcPts val="600"/>
              </a:spcBef>
            </a:pPr>
            <a:r>
              <a:rPr lang="en-US" sz="2200" b="1" dirty="0" err="1">
                <a:solidFill>
                  <a:srgbClr val="0432FF"/>
                </a:solidFill>
                <a:latin typeface="Arial"/>
                <a:cs typeface="Arial"/>
              </a:rPr>
              <a:t>Đề</a:t>
            </a:r>
            <a:r>
              <a:rPr lang="en-US" sz="2200" b="1" dirty="0">
                <a:solidFill>
                  <a:srgbClr val="0432FF"/>
                </a:solidFill>
                <a:latin typeface="Arial"/>
                <a:cs typeface="Arial"/>
              </a:rPr>
              <a:t> </a:t>
            </a:r>
            <a:r>
              <a:rPr lang="en-US" sz="2200" b="1" dirty="0" err="1">
                <a:solidFill>
                  <a:srgbClr val="0432FF"/>
                </a:solidFill>
                <a:latin typeface="Arial"/>
                <a:cs typeface="Arial"/>
              </a:rPr>
              <a:t>bài</a:t>
            </a:r>
            <a:r>
              <a:rPr lang="en-US" sz="2200" b="1" dirty="0">
                <a:solidFill>
                  <a:srgbClr val="0432FF"/>
                </a:solidFill>
                <a:latin typeface="Arial"/>
                <a:cs typeface="Arial"/>
              </a:rPr>
              <a:t>: </a:t>
            </a:r>
            <a:r>
              <a:rPr lang="en-US" sz="2200" dirty="0">
                <a:latin typeface="Arial"/>
                <a:cs typeface="Arial"/>
              </a:rPr>
              <a:t>Cho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điện</a:t>
            </a:r>
            <a:r>
              <a:rPr lang="en-US" sz="2200" dirty="0">
                <a:latin typeface="Arial"/>
                <a:cs typeface="Arial"/>
              </a:rPr>
              <a:t> </a:t>
            </a:r>
            <a:r>
              <a:rPr lang="en-US" sz="2200" dirty="0" err="1">
                <a:latin typeface="Arial"/>
                <a:cs typeface="Arial"/>
              </a:rPr>
              <a:t>áp</a:t>
            </a:r>
            <a:r>
              <a:rPr lang="en-US" sz="2200" dirty="0">
                <a:latin typeface="Arial"/>
                <a:cs typeface="Arial"/>
              </a:rPr>
              <a:t> </a:t>
            </a:r>
            <a:r>
              <a:rPr lang="en-US" sz="2200" dirty="0" err="1">
                <a:latin typeface="Arial"/>
                <a:cs typeface="Arial"/>
              </a:rPr>
              <a:t>biến</a:t>
            </a:r>
            <a:r>
              <a:rPr lang="en-US" sz="2200" dirty="0">
                <a:latin typeface="Arial"/>
                <a:cs typeface="Arial"/>
              </a:rPr>
              <a:t> </a:t>
            </a:r>
            <a:r>
              <a:rPr lang="en-US" sz="2200" dirty="0" err="1">
                <a:latin typeface="Arial"/>
                <a:cs typeface="Arial"/>
              </a:rPr>
              <a:t>thiên</a:t>
            </a:r>
            <a:r>
              <a:rPr lang="en-US" sz="2200" dirty="0">
                <a:latin typeface="Arial"/>
                <a:cs typeface="Arial"/>
              </a:rPr>
              <a:t> </a:t>
            </a:r>
            <a:r>
              <a:rPr lang="en-US" sz="2200" dirty="0" err="1">
                <a:latin typeface="Arial"/>
                <a:cs typeface="Arial"/>
              </a:rPr>
              <a:t>từ</a:t>
            </a:r>
            <a:r>
              <a:rPr lang="en-US" sz="2200" dirty="0">
                <a:latin typeface="Arial"/>
                <a:cs typeface="Arial"/>
              </a:rPr>
              <a:t> -2V </a:t>
            </a:r>
            <a:r>
              <a:rPr lang="en-US" sz="2200" dirty="0" err="1">
                <a:latin typeface="Arial"/>
                <a:cs typeface="Arial"/>
              </a:rPr>
              <a:t>đến</a:t>
            </a:r>
            <a:r>
              <a:rPr lang="en-US" sz="2200" dirty="0">
                <a:latin typeface="Arial"/>
                <a:cs typeface="Arial"/>
              </a:rPr>
              <a:t> +2V </a:t>
            </a:r>
            <a:r>
              <a:rPr lang="en-US" sz="2200" dirty="0" err="1">
                <a:latin typeface="Arial"/>
                <a:cs typeface="Arial"/>
              </a:rPr>
              <a:t>đi</a:t>
            </a:r>
            <a:r>
              <a:rPr lang="en-US" sz="2200" dirty="0">
                <a:latin typeface="Arial"/>
                <a:cs typeface="Arial"/>
              </a:rPr>
              <a:t> qua </a:t>
            </a:r>
            <a:r>
              <a:rPr lang="en-US" sz="2200" dirty="0" err="1">
                <a:latin typeface="Arial"/>
                <a:cs typeface="Arial"/>
              </a:rPr>
              <a:t>một</a:t>
            </a:r>
            <a:r>
              <a:rPr lang="en-US" sz="2200" dirty="0">
                <a:latin typeface="Arial"/>
                <a:cs typeface="Arial"/>
              </a:rPr>
              <a:t> </a:t>
            </a:r>
            <a:r>
              <a:rPr lang="en-US" sz="2200" dirty="0" err="1">
                <a:latin typeface="Arial"/>
                <a:cs typeface="Arial"/>
              </a:rPr>
              <a:t>bộ</a:t>
            </a:r>
            <a:r>
              <a:rPr lang="en-US" sz="2200" dirty="0">
                <a:latin typeface="Arial"/>
                <a:cs typeface="Arial"/>
              </a:rPr>
              <a:t> </a:t>
            </a:r>
            <a:r>
              <a:rPr lang="en-US" sz="2200" dirty="0" err="1">
                <a:latin typeface="Arial"/>
                <a:cs typeface="Arial"/>
              </a:rPr>
              <a:t>biến</a:t>
            </a:r>
            <a:r>
              <a:rPr lang="en-US" sz="2200" dirty="0">
                <a:latin typeface="Arial"/>
                <a:cs typeface="Arial"/>
              </a:rPr>
              <a:t> </a:t>
            </a:r>
            <a:r>
              <a:rPr lang="en-US" sz="2200" dirty="0" err="1">
                <a:latin typeface="Arial"/>
                <a:cs typeface="Arial"/>
              </a:rPr>
              <a:t>đổi</a:t>
            </a:r>
            <a:r>
              <a:rPr lang="en-US" sz="2200" dirty="0">
                <a:latin typeface="Arial"/>
                <a:cs typeface="Arial"/>
              </a:rPr>
              <a:t> A/D 12 bit.</a:t>
            </a: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Xét</a:t>
            </a:r>
            <a:r>
              <a:rPr lang="en-US" sz="2200" dirty="0">
                <a:latin typeface="Arial"/>
                <a:cs typeface="Arial"/>
              </a:rPr>
              <a:t> </a:t>
            </a:r>
            <a:r>
              <a:rPr lang="en-US" sz="2200" dirty="0" err="1">
                <a:latin typeface="Arial"/>
                <a:cs typeface="Arial"/>
              </a:rPr>
              <a:t>một</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1.33V. </a:t>
            </a:r>
            <a:r>
              <a:rPr lang="en-US" sz="2200" dirty="0" err="1">
                <a:latin typeface="Arial"/>
                <a:cs typeface="Arial"/>
              </a:rPr>
              <a:t>Xác</a:t>
            </a:r>
            <a:r>
              <a:rPr lang="en-US" sz="2200" dirty="0">
                <a:latin typeface="Arial"/>
                <a:cs typeface="Arial"/>
              </a:rPr>
              <a:t> </a:t>
            </a:r>
            <a:r>
              <a:rPr lang="en-US" sz="2200" dirty="0" err="1">
                <a:latin typeface="Arial"/>
                <a:cs typeface="Arial"/>
              </a:rPr>
              <a:t>định</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méo</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đối</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này</a:t>
            </a:r>
            <a:r>
              <a:rPr lang="en-US" sz="2200" dirty="0">
                <a:latin typeface="Arial"/>
                <a:cs typeface="Arial"/>
              </a:rPr>
              <a:t>.</a:t>
            </a:r>
          </a:p>
          <a:p>
            <a:pPr marL="0" indent="0">
              <a:lnSpc>
                <a:spcPct val="150000"/>
              </a:lnSpc>
              <a:spcBef>
                <a:spcPts val="600"/>
              </a:spcBef>
              <a:buNone/>
            </a:pPr>
            <a:endParaRPr lang="en-US" sz="2200" dirty="0">
              <a:latin typeface="Arial"/>
              <a:cs typeface="Arial"/>
            </a:endParaRPr>
          </a:p>
        </p:txBody>
      </p:sp>
    </p:spTree>
    <p:extLst>
      <p:ext uri="{BB962C8B-B14F-4D97-AF65-F5344CB8AC3E}">
        <p14:creationId xmlns:p14="http://schemas.microsoft.com/office/powerpoint/2010/main" val="524003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2C</a:t>
            </a:r>
          </a:p>
        </p:txBody>
      </p:sp>
      <p:sp>
        <p:nvSpPr>
          <p:cNvPr id="4" name="Slide Number Placeholder 3"/>
          <p:cNvSpPr>
            <a:spLocks noGrp="1"/>
          </p:cNvSpPr>
          <p:nvPr>
            <p:ph type="sldNum" sz="quarter" idx="12"/>
          </p:nvPr>
        </p:nvSpPr>
        <p:spPr/>
        <p:txBody>
          <a:bodyPr/>
          <a:lstStyle/>
          <a:p>
            <a:fld id="{CDD95983-6AA3-4F6B-98EA-7953A4D4C3D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0"/>
              <p:cNvSpPr>
                <a:spLocks noGrp="1"/>
              </p:cNvSpPr>
              <p:nvPr>
                <p:ph sz="quarter" idx="1"/>
              </p:nvPr>
            </p:nvSpPr>
            <p:spPr>
              <a:xfrm>
                <a:off x="381000" y="1371600"/>
                <a:ext cx="8763000" cy="5029200"/>
              </a:xfrm>
            </p:spPr>
            <p:txBody>
              <a:bodyPr>
                <a:noAutofit/>
              </a:bodyPr>
              <a:lstStyle/>
              <a:p>
                <a:pPr>
                  <a:lnSpc>
                    <a:spcPct val="150000"/>
                  </a:lnSpc>
                  <a:spcBef>
                    <a:spcPts val="600"/>
                  </a:spcBef>
                </a:pPr>
                <a:r>
                  <a:rPr lang="en-US" sz="2200" dirty="0" err="1">
                    <a:latin typeface="Arial"/>
                    <a:cs typeface="Arial"/>
                  </a:rPr>
                  <a:t>Làm</a:t>
                </a:r>
                <a:r>
                  <a:rPr lang="en-US" sz="2200" dirty="0">
                    <a:latin typeface="Arial"/>
                    <a:cs typeface="Arial"/>
                  </a:rPr>
                  <a:t> </a:t>
                </a:r>
                <a:r>
                  <a:rPr lang="en-US" sz="2200" dirty="0" err="1">
                    <a:latin typeface="Arial"/>
                    <a:cs typeface="Arial"/>
                  </a:rPr>
                  <a:t>nhóm</a:t>
                </a:r>
                <a:r>
                  <a:rPr lang="en-US" sz="2200" dirty="0">
                    <a:latin typeface="Arial"/>
                    <a:cs typeface="Arial"/>
                  </a:rPr>
                  <a:t>.</a:t>
                </a:r>
              </a:p>
              <a:p>
                <a:pPr>
                  <a:lnSpc>
                    <a:spcPct val="150000"/>
                  </a:lnSpc>
                  <a:spcBef>
                    <a:spcPts val="600"/>
                  </a:spcBef>
                </a:pPr>
                <a:r>
                  <a:rPr lang="en-US" sz="2200" b="1" dirty="0" err="1">
                    <a:solidFill>
                      <a:srgbClr val="0432FF"/>
                    </a:solidFill>
                    <a:latin typeface="Arial"/>
                    <a:cs typeface="Arial"/>
                  </a:rPr>
                  <a:t>Đề</a:t>
                </a:r>
                <a:r>
                  <a:rPr lang="en-US" sz="2200" b="1" dirty="0">
                    <a:solidFill>
                      <a:srgbClr val="0432FF"/>
                    </a:solidFill>
                    <a:latin typeface="Arial"/>
                    <a:cs typeface="Arial"/>
                  </a:rPr>
                  <a:t> </a:t>
                </a:r>
                <a:r>
                  <a:rPr lang="en-US" sz="2200" b="1" dirty="0" err="1">
                    <a:solidFill>
                      <a:srgbClr val="0432FF"/>
                    </a:solidFill>
                    <a:latin typeface="Arial"/>
                    <a:cs typeface="Arial"/>
                  </a:rPr>
                  <a:t>bài</a:t>
                </a:r>
                <a:r>
                  <a:rPr lang="en-US" sz="2200" b="1" dirty="0">
                    <a:solidFill>
                      <a:srgbClr val="0432FF"/>
                    </a:solidFill>
                    <a:latin typeface="Arial"/>
                    <a:cs typeface="Arial"/>
                  </a:rPr>
                  <a:t>: </a:t>
                </a:r>
                <a:r>
                  <a:rPr lang="en-US" sz="2200" dirty="0">
                    <a:latin typeface="Arial"/>
                    <a:cs typeface="Arial"/>
                  </a:rPr>
                  <a:t>Cho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tối</a:t>
                </a:r>
                <a:r>
                  <a:rPr lang="en-US" sz="2200" dirty="0">
                    <a:latin typeface="Arial"/>
                    <a:cs typeface="Arial"/>
                  </a:rPr>
                  <a:t> </a:t>
                </a:r>
                <a:r>
                  <a:rPr lang="en-US" sz="2200" dirty="0" err="1">
                    <a:latin typeface="Arial"/>
                    <a:cs typeface="Arial"/>
                  </a:rPr>
                  <a:t>đa</a:t>
                </a:r>
                <a:r>
                  <a:rPr lang="en-US" sz="2200" dirty="0">
                    <a:latin typeface="Arial"/>
                    <a:cs typeface="Arial"/>
                  </a:rPr>
                  <a:t> </a:t>
                </a:r>
                <a:r>
                  <a:rPr lang="en-US" sz="2200" dirty="0" err="1">
                    <a:latin typeface="Arial"/>
                    <a:cs typeface="Arial"/>
                  </a:rPr>
                  <a:t>là</a:t>
                </a:r>
                <a:r>
                  <a:rPr lang="en-US" sz="2200" dirty="0">
                    <a:latin typeface="Arial"/>
                    <a:cs typeface="Arial"/>
                  </a:rPr>
                  <a:t> 4000 Hz </a:t>
                </a:r>
                <a:r>
                  <a:rPr lang="en-US" sz="2200" dirty="0" err="1">
                    <a:latin typeface="Arial"/>
                    <a:cs typeface="Arial"/>
                  </a:rPr>
                  <a:t>đi</a:t>
                </a:r>
                <a:r>
                  <a:rPr lang="en-US" sz="2200" dirty="0">
                    <a:latin typeface="Arial"/>
                    <a:cs typeface="Arial"/>
                  </a:rPr>
                  <a:t> qua </a:t>
                </a:r>
                <a:r>
                  <a:rPr lang="en-US" sz="2200" dirty="0" err="1">
                    <a:latin typeface="Arial"/>
                    <a:cs typeface="Arial"/>
                  </a:rPr>
                  <a:t>bộ</a:t>
                </a:r>
                <a:r>
                  <a:rPr lang="en-US" sz="2200" dirty="0">
                    <a:latin typeface="Arial"/>
                    <a:cs typeface="Arial"/>
                  </a:rPr>
                  <a:t> </a:t>
                </a:r>
                <a:r>
                  <a:rPr lang="en-US" sz="2200" dirty="0" err="1">
                    <a:latin typeface="Arial"/>
                    <a:cs typeface="Arial"/>
                  </a:rPr>
                  <a:t>biến</a:t>
                </a:r>
                <a:r>
                  <a:rPr lang="en-US" sz="2200" dirty="0">
                    <a:latin typeface="Arial"/>
                    <a:cs typeface="Arial"/>
                  </a:rPr>
                  <a:t> </a:t>
                </a:r>
                <a:r>
                  <a:rPr lang="en-US" sz="2200" dirty="0" err="1">
                    <a:latin typeface="Arial"/>
                    <a:cs typeface="Arial"/>
                  </a:rPr>
                  <a:t>đổi</a:t>
                </a:r>
                <a:r>
                  <a:rPr lang="en-US" sz="2200" dirty="0">
                    <a:latin typeface="Arial"/>
                    <a:cs typeface="Arial"/>
                  </a:rPr>
                  <a:t> A/D.</a:t>
                </a: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tối</a:t>
                </a:r>
                <a:r>
                  <a:rPr lang="en-US" sz="2200" dirty="0">
                    <a:latin typeface="Arial"/>
                    <a:cs typeface="Arial"/>
                  </a:rPr>
                  <a:t> </a:t>
                </a:r>
                <a:r>
                  <a:rPr lang="en-US" sz="2200" dirty="0" err="1">
                    <a:latin typeface="Arial"/>
                    <a:cs typeface="Arial"/>
                  </a:rPr>
                  <a:t>thiểu</a:t>
                </a:r>
                <a:r>
                  <a:rPr lang="en-US" sz="2200" dirty="0">
                    <a:latin typeface="Arial"/>
                    <a:cs typeface="Arial"/>
                  </a:rPr>
                  <a:t> </a:t>
                </a:r>
                <a:r>
                  <a:rPr lang="en-US" sz="2200" dirty="0" err="1">
                    <a:latin typeface="Arial"/>
                    <a:cs typeface="Arial"/>
                  </a:rPr>
                  <a:t>để</a:t>
                </a:r>
                <a:r>
                  <a:rPr lang="en-US" sz="2200" dirty="0">
                    <a:latin typeface="Arial"/>
                    <a:cs typeface="Arial"/>
                  </a:rPr>
                  <a:t> </a:t>
                </a:r>
                <a:r>
                  <a:rPr lang="en-US" sz="2200" dirty="0" err="1">
                    <a:latin typeface="Arial"/>
                    <a:cs typeface="Arial"/>
                  </a:rPr>
                  <a:t>đảm</a:t>
                </a:r>
                <a:r>
                  <a:rPr lang="en-US" sz="2200" dirty="0">
                    <a:latin typeface="Arial"/>
                    <a:cs typeface="Arial"/>
                  </a:rPr>
                  <a:t> </a:t>
                </a:r>
                <a:r>
                  <a:rPr lang="en-US" sz="2200" dirty="0" err="1">
                    <a:latin typeface="Arial"/>
                    <a:cs typeface="Arial"/>
                  </a:rPr>
                  <a:t>bảo</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chồng</a:t>
                </a:r>
                <a:r>
                  <a:rPr lang="en-US" sz="2200" dirty="0">
                    <a:latin typeface="Arial"/>
                    <a:cs typeface="Arial"/>
                  </a:rPr>
                  <a:t> </a:t>
                </a:r>
                <a:r>
                  <a:rPr lang="en-US" sz="2200" dirty="0" err="1">
                    <a:latin typeface="Arial"/>
                    <a:cs typeface="Arial"/>
                  </a:rPr>
                  <a:t>phổ</a:t>
                </a:r>
                <a:r>
                  <a:rPr lang="en-US" sz="2200" dirty="0">
                    <a:latin typeface="Arial"/>
                    <a:cs typeface="Arial"/>
                  </a:rPr>
                  <a:t>.</a:t>
                </a: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số</a:t>
                </a:r>
                <a:r>
                  <a:rPr lang="en-US" sz="2200" dirty="0">
                    <a:latin typeface="Arial"/>
                    <a:cs typeface="Arial"/>
                  </a:rPr>
                  <a:t> bit </a:t>
                </a:r>
                <a:r>
                  <a:rPr lang="en-US" sz="2200" dirty="0" err="1">
                    <a:latin typeface="Arial"/>
                    <a:cs typeface="Arial"/>
                  </a:rPr>
                  <a:t>tối</a:t>
                </a:r>
                <a:r>
                  <a:rPr lang="en-US" sz="2200" dirty="0">
                    <a:latin typeface="Arial"/>
                    <a:cs typeface="Arial"/>
                  </a:rPr>
                  <a:t> </a:t>
                </a:r>
                <a:r>
                  <a:rPr lang="en-US" sz="2200" dirty="0" err="1">
                    <a:latin typeface="Arial"/>
                    <a:cs typeface="Arial"/>
                  </a:rPr>
                  <a:t>thiểu</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một</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sao</a:t>
                </a:r>
                <a:r>
                  <a:rPr lang="en-US" sz="2200" dirty="0">
                    <a:latin typeface="Arial"/>
                    <a:cs typeface="Arial"/>
                  </a:rPr>
                  <a:t> </a:t>
                </a:r>
                <a:r>
                  <a:rPr lang="en-US" sz="2200" dirty="0" err="1">
                    <a:latin typeface="Arial"/>
                    <a:cs typeface="Arial"/>
                  </a:rPr>
                  <a:t>cho</a:t>
                </a:r>
                <a:r>
                  <a:rPr lang="en-US" sz="2200" dirty="0">
                    <a:latin typeface="Arial"/>
                    <a:cs typeface="Arial"/>
                  </a:rPr>
                  <a:t> </a:t>
                </a:r>
                <a:r>
                  <a:rPr lang="en-US" sz="2200" dirty="0" err="1">
                    <a:latin typeface="Arial"/>
                    <a:cs typeface="Arial"/>
                  </a:rPr>
                  <a:t>méo</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tối</a:t>
                </a:r>
                <a:r>
                  <a:rPr lang="en-US" sz="2200" dirty="0">
                    <a:latin typeface="Arial"/>
                    <a:cs typeface="Arial"/>
                  </a:rPr>
                  <a:t> </a:t>
                </a:r>
                <a:r>
                  <a:rPr lang="en-US" sz="2200" dirty="0" err="1">
                    <a:latin typeface="Arial"/>
                    <a:cs typeface="Arial"/>
                  </a:rPr>
                  <a:t>đa</a:t>
                </a:r>
                <a:r>
                  <a:rPr lang="en-US" sz="2200" dirty="0">
                    <a:latin typeface="Arial"/>
                    <a:cs typeface="Arial"/>
                  </a:rPr>
                  <a:t> </a:t>
                </a:r>
                <a:r>
                  <a:rPr lang="en-US" sz="2200" dirty="0" err="1">
                    <a:latin typeface="Arial"/>
                    <a:cs typeface="Arial"/>
                  </a:rPr>
                  <a:t>là</a:t>
                </a:r>
                <a:r>
                  <a:rPr lang="en-US" sz="2200" dirty="0">
                    <a:latin typeface="Arial"/>
                    <a:cs typeface="Arial"/>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Arial"/>
                      </a:rPr>
                      <m:t>±</m:t>
                    </m:r>
                    <m:r>
                      <a:rPr lang="vi-VN" sz="2200" b="0" i="1" smtClean="0">
                        <a:latin typeface="Cambria Math" panose="02040503050406030204" pitchFamily="18" charset="0"/>
                        <a:ea typeface="Cambria Math" panose="02040503050406030204" pitchFamily="18" charset="0"/>
                        <a:cs typeface="Arial"/>
                      </a:rPr>
                      <m:t>1% </m:t>
                    </m:r>
                    <m:r>
                      <a:rPr lang="vi-VN" sz="2200" b="0" i="0" smtClean="0">
                        <a:latin typeface="Cambria Math" panose="02040503050406030204" pitchFamily="18" charset="0"/>
                        <a:ea typeface="Cambria Math" panose="02040503050406030204" pitchFamily="18" charset="0"/>
                        <a:cs typeface="Arial"/>
                      </a:rPr>
                      <m:t> </m:t>
                    </m:r>
                  </m:oMath>
                </a14:m>
                <a:r>
                  <a:rPr lang="en-US" sz="2200" dirty="0">
                    <a:latin typeface="Arial"/>
                    <a:cs typeface="Arial"/>
                  </a:rPr>
                  <a:t>so </a:t>
                </a:r>
                <a:r>
                  <a:rPr lang="en-US" sz="2200" dirty="0" err="1">
                    <a:latin typeface="Arial"/>
                    <a:cs typeface="Arial"/>
                  </a:rPr>
                  <a:t>với</a:t>
                </a:r>
                <a:r>
                  <a:rPr lang="en-US" sz="2200" dirty="0">
                    <a:latin typeface="Arial"/>
                    <a:cs typeface="Arial"/>
                  </a:rPr>
                  <a:t> </a:t>
                </a:r>
                <a:r>
                  <a:rPr lang="en-US" sz="2200" dirty="0" err="1">
                    <a:latin typeface="Arial"/>
                    <a:cs typeface="Arial"/>
                  </a:rPr>
                  <a:t>điện</a:t>
                </a:r>
                <a:r>
                  <a:rPr lang="en-US" sz="2200" dirty="0">
                    <a:latin typeface="Arial"/>
                    <a:cs typeface="Arial"/>
                  </a:rPr>
                  <a:t> </a:t>
                </a:r>
                <a:r>
                  <a:rPr lang="en-US" sz="2200" dirty="0" err="1">
                    <a:latin typeface="Arial"/>
                    <a:cs typeface="Arial"/>
                  </a:rPr>
                  <a:t>áp</a:t>
                </a:r>
                <a:r>
                  <a:rPr lang="en-US" sz="2200" dirty="0">
                    <a:latin typeface="Arial"/>
                    <a:cs typeface="Arial"/>
                  </a:rPr>
                  <a:t> </a:t>
                </a:r>
                <a:r>
                  <a:rPr lang="en-US" sz="2200" dirty="0" err="1">
                    <a:latin typeface="Arial"/>
                    <a:cs typeface="Arial"/>
                  </a:rPr>
                  <a:t>đỉnh</a:t>
                </a:r>
                <a:r>
                  <a:rPr lang="en-US" sz="2200" dirty="0">
                    <a:latin typeface="Arial"/>
                    <a:cs typeface="Arial"/>
                  </a:rPr>
                  <a:t> – </a:t>
                </a:r>
                <a:r>
                  <a:rPr lang="en-US" sz="2200" dirty="0" err="1">
                    <a:latin typeface="Arial"/>
                    <a:cs typeface="Arial"/>
                  </a:rPr>
                  <a:t>đỉnh</a:t>
                </a:r>
                <a:r>
                  <a:rPr lang="en-US" sz="2200" dirty="0">
                    <a:latin typeface="Arial"/>
                    <a:cs typeface="Arial"/>
                  </a:rPr>
                  <a:t>.</a:t>
                </a:r>
              </a:p>
              <a:p>
                <a:pPr>
                  <a:lnSpc>
                    <a:spcPct val="150000"/>
                  </a:lnSpc>
                  <a:spcBef>
                    <a:spcPts val="600"/>
                  </a:spcBef>
                  <a:buFont typeface="Wingdings" pitchFamily="2" charset="2"/>
                  <a:buChar char="Ø"/>
                </a:pPr>
                <a:r>
                  <a:rPr lang="en-US" sz="2200" dirty="0">
                    <a:latin typeface="Arial"/>
                    <a:cs typeface="Arial"/>
                  </a:rPr>
                  <a:t>Cho </a:t>
                </a:r>
                <a:r>
                  <a:rPr lang="en-US" sz="2200" dirty="0" err="1">
                    <a:latin typeface="Arial"/>
                    <a:cs typeface="Arial"/>
                  </a:rPr>
                  <a:t>biết</a:t>
                </a:r>
                <a:r>
                  <a:rPr lang="en-US" sz="2200" dirty="0">
                    <a:latin typeface="Arial"/>
                    <a:cs typeface="Arial"/>
                  </a:rPr>
                  <a:t> </a:t>
                </a:r>
                <a:r>
                  <a:rPr lang="en-US" sz="2200" dirty="0" err="1">
                    <a:latin typeface="Arial"/>
                    <a:cs typeface="Arial"/>
                  </a:rPr>
                  <a:t>điện</a:t>
                </a:r>
                <a:r>
                  <a:rPr lang="en-US" sz="2200" dirty="0">
                    <a:latin typeface="Arial"/>
                    <a:cs typeface="Arial"/>
                  </a:rPr>
                  <a:t> </a:t>
                </a:r>
                <a:r>
                  <a:rPr lang="en-US" sz="2200" dirty="0" err="1">
                    <a:latin typeface="Arial"/>
                    <a:cs typeface="Arial"/>
                  </a:rPr>
                  <a:t>áp</a:t>
                </a:r>
                <a:r>
                  <a:rPr lang="en-US" sz="2200" dirty="0">
                    <a:latin typeface="Arial"/>
                    <a:cs typeface="Arial"/>
                  </a:rPr>
                  <a:t> </a:t>
                </a:r>
                <a:r>
                  <a:rPr lang="en-US" sz="2200" dirty="0" err="1">
                    <a:latin typeface="Arial"/>
                    <a:cs typeface="Arial"/>
                  </a:rPr>
                  <a:t>đỉnh</a:t>
                </a:r>
                <a:r>
                  <a:rPr lang="en-US" sz="2200" dirty="0">
                    <a:latin typeface="Arial"/>
                    <a:cs typeface="Arial"/>
                  </a:rPr>
                  <a:t> – </a:t>
                </a:r>
                <a:r>
                  <a:rPr lang="en-US" sz="2200" dirty="0" err="1">
                    <a:latin typeface="Arial"/>
                    <a:cs typeface="Arial"/>
                  </a:rPr>
                  <a:t>đỉnh</a:t>
                </a:r>
                <a:r>
                  <a:rPr lang="en-US" sz="2200" dirty="0">
                    <a:latin typeface="Arial"/>
                    <a:cs typeface="Arial"/>
                  </a:rPr>
                  <a:t> </a:t>
                </a:r>
                <a:r>
                  <a:rPr lang="en-US" sz="2200" dirty="0" err="1">
                    <a:latin typeface="Arial"/>
                    <a:cs typeface="Arial"/>
                  </a:rPr>
                  <a:t>là</a:t>
                </a:r>
                <a:r>
                  <a:rPr lang="en-US" sz="2200" dirty="0">
                    <a:latin typeface="Arial"/>
                    <a:cs typeface="Arial"/>
                  </a:rPr>
                  <a:t> -2V </a:t>
                </a:r>
                <a:r>
                  <a:rPr lang="en-US" sz="2200" dirty="0">
                    <a:latin typeface="Arial"/>
                    <a:cs typeface="Arial"/>
                    <a:sym typeface="Wingdings" pitchFamily="2" charset="2"/>
                  </a:rPr>
                  <a:t> +2V. </a:t>
                </a:r>
                <a:r>
                  <a:rPr lang="en-US" sz="2200" dirty="0" err="1">
                    <a:latin typeface="Arial"/>
                    <a:cs typeface="Arial"/>
                    <a:sym typeface="Wingdings" pitchFamily="2" charset="2"/>
                  </a:rPr>
                  <a:t>Xác</a:t>
                </a:r>
                <a:r>
                  <a:rPr lang="en-US" sz="2200" dirty="0">
                    <a:latin typeface="Arial"/>
                    <a:cs typeface="Arial"/>
                    <a:sym typeface="Wingdings" pitchFamily="2" charset="2"/>
                  </a:rPr>
                  <a:t> </a:t>
                </a:r>
                <a:r>
                  <a:rPr lang="en-US" sz="2200" dirty="0" err="1">
                    <a:latin typeface="Arial"/>
                    <a:cs typeface="Arial"/>
                    <a:sym typeface="Wingdings" pitchFamily="2" charset="2"/>
                  </a:rPr>
                  <a:t>định</a:t>
                </a:r>
                <a:r>
                  <a:rPr lang="en-US" sz="2200" dirty="0">
                    <a:latin typeface="Arial"/>
                    <a:cs typeface="Arial"/>
                    <a:sym typeface="Wingdings" pitchFamily="2" charset="2"/>
                  </a:rPr>
                  <a:t> </a:t>
                </a:r>
                <a:r>
                  <a:rPr lang="en-US" sz="2200" dirty="0" err="1">
                    <a:latin typeface="Arial"/>
                    <a:cs typeface="Arial"/>
                    <a:sym typeface="Wingdings" pitchFamily="2" charset="2"/>
                  </a:rPr>
                  <a:t>từ</a:t>
                </a:r>
                <a:r>
                  <a:rPr lang="en-US" sz="2200" dirty="0">
                    <a:latin typeface="Arial"/>
                    <a:cs typeface="Arial"/>
                    <a:sym typeface="Wingdings" pitchFamily="2" charset="2"/>
                  </a:rPr>
                  <a:t> </a:t>
                </a:r>
                <a:r>
                  <a:rPr lang="en-US" sz="2200" dirty="0" err="1">
                    <a:latin typeface="Arial"/>
                    <a:cs typeface="Arial"/>
                    <a:sym typeface="Wingdings" pitchFamily="2" charset="2"/>
                  </a:rPr>
                  <a:t>mã</a:t>
                </a:r>
                <a:r>
                  <a:rPr lang="en-US" sz="2200" dirty="0">
                    <a:latin typeface="Arial"/>
                    <a:cs typeface="Arial"/>
                    <a:sym typeface="Wingdings" pitchFamily="2" charset="2"/>
                  </a:rPr>
                  <a:t> </a:t>
                </a:r>
                <a:r>
                  <a:rPr lang="en-US" sz="2200" dirty="0" err="1">
                    <a:latin typeface="Arial"/>
                    <a:cs typeface="Arial"/>
                    <a:sym typeface="Wingdings" pitchFamily="2" charset="2"/>
                  </a:rPr>
                  <a:t>nhị</a:t>
                </a:r>
                <a:r>
                  <a:rPr lang="en-US" sz="2200" dirty="0">
                    <a:latin typeface="Arial"/>
                    <a:cs typeface="Arial"/>
                    <a:sym typeface="Wingdings" pitchFamily="2" charset="2"/>
                  </a:rPr>
                  <a:t> </a:t>
                </a:r>
                <a:r>
                  <a:rPr lang="en-US" sz="2200" dirty="0" err="1">
                    <a:latin typeface="Arial"/>
                    <a:cs typeface="Arial"/>
                    <a:sym typeface="Wingdings" pitchFamily="2" charset="2"/>
                  </a:rPr>
                  <a:t>phân</a:t>
                </a:r>
                <a:r>
                  <a:rPr lang="en-US" sz="2200" dirty="0">
                    <a:latin typeface="Arial"/>
                    <a:cs typeface="Arial"/>
                    <a:sym typeface="Wingdings" pitchFamily="2" charset="2"/>
                  </a:rPr>
                  <a:t> </a:t>
                </a:r>
                <a:r>
                  <a:rPr lang="en-US" sz="2200" dirty="0" err="1">
                    <a:latin typeface="Arial"/>
                    <a:cs typeface="Arial"/>
                    <a:sym typeface="Wingdings" pitchFamily="2" charset="2"/>
                  </a:rPr>
                  <a:t>ở</a:t>
                </a:r>
                <a:r>
                  <a:rPr lang="en-US" sz="2200" dirty="0">
                    <a:latin typeface="Arial"/>
                    <a:cs typeface="Arial"/>
                    <a:sym typeface="Wingdings" pitchFamily="2" charset="2"/>
                  </a:rPr>
                  <a:t> </a:t>
                </a:r>
                <a:r>
                  <a:rPr lang="en-US" sz="2200" dirty="0" err="1">
                    <a:latin typeface="Arial"/>
                    <a:cs typeface="Arial"/>
                    <a:sym typeface="Wingdings" pitchFamily="2" charset="2"/>
                  </a:rPr>
                  <a:t>đầu</a:t>
                </a:r>
                <a:r>
                  <a:rPr lang="en-US" sz="2200" dirty="0">
                    <a:latin typeface="Arial"/>
                    <a:cs typeface="Arial"/>
                    <a:sym typeface="Wingdings" pitchFamily="2" charset="2"/>
                  </a:rPr>
                  <a:t> ra </a:t>
                </a:r>
                <a:r>
                  <a:rPr lang="en-US" sz="2200" dirty="0" err="1">
                    <a:latin typeface="Arial"/>
                    <a:cs typeface="Arial"/>
                    <a:sym typeface="Wingdings" pitchFamily="2" charset="2"/>
                  </a:rPr>
                  <a:t>bộ</a:t>
                </a:r>
                <a:r>
                  <a:rPr lang="en-US" sz="2200" dirty="0">
                    <a:latin typeface="Arial"/>
                    <a:cs typeface="Arial"/>
                    <a:sym typeface="Wingdings" pitchFamily="2" charset="2"/>
                  </a:rPr>
                  <a:t> A/D, </a:t>
                </a:r>
                <a:r>
                  <a:rPr lang="en-US" sz="2200" dirty="0" err="1">
                    <a:latin typeface="Arial"/>
                    <a:cs typeface="Arial"/>
                    <a:sym typeface="Wingdings" pitchFamily="2" charset="2"/>
                  </a:rPr>
                  <a:t>nếu</a:t>
                </a:r>
                <a:r>
                  <a:rPr lang="en-US" sz="2200" dirty="0">
                    <a:latin typeface="Arial"/>
                    <a:cs typeface="Arial"/>
                    <a:sym typeface="Wingdings" pitchFamily="2" charset="2"/>
                  </a:rPr>
                  <a:t> </a:t>
                </a:r>
                <a:r>
                  <a:rPr lang="en-US" sz="2200" dirty="0" err="1">
                    <a:latin typeface="Arial"/>
                    <a:cs typeface="Arial"/>
                    <a:sym typeface="Wingdings" pitchFamily="2" charset="2"/>
                  </a:rPr>
                  <a:t>mẫu</a:t>
                </a:r>
                <a:r>
                  <a:rPr lang="en-US" sz="2200" dirty="0">
                    <a:latin typeface="Arial"/>
                    <a:cs typeface="Arial"/>
                    <a:sym typeface="Wingdings" pitchFamily="2" charset="2"/>
                  </a:rPr>
                  <a:t> </a:t>
                </a:r>
                <a:r>
                  <a:rPr lang="en-US" sz="2200" dirty="0" err="1">
                    <a:latin typeface="Arial"/>
                    <a:cs typeface="Arial"/>
                    <a:sym typeface="Wingdings" pitchFamily="2" charset="2"/>
                  </a:rPr>
                  <a:t>ở</a:t>
                </a:r>
                <a:r>
                  <a:rPr lang="en-US" sz="2200" dirty="0">
                    <a:latin typeface="Arial"/>
                    <a:cs typeface="Arial"/>
                    <a:sym typeface="Wingdings" pitchFamily="2" charset="2"/>
                  </a:rPr>
                  <a:t> </a:t>
                </a:r>
                <a:r>
                  <a:rPr lang="en-US" sz="2200" dirty="0" err="1">
                    <a:latin typeface="Arial"/>
                    <a:cs typeface="Arial"/>
                    <a:sym typeface="Wingdings" pitchFamily="2" charset="2"/>
                  </a:rPr>
                  <a:t>đầu</a:t>
                </a:r>
                <a:r>
                  <a:rPr lang="en-US" sz="2200" dirty="0">
                    <a:latin typeface="Arial"/>
                    <a:cs typeface="Arial"/>
                    <a:sym typeface="Wingdings" pitchFamily="2" charset="2"/>
                  </a:rPr>
                  <a:t> </a:t>
                </a:r>
                <a:r>
                  <a:rPr lang="en-US" sz="2200" dirty="0" err="1">
                    <a:latin typeface="Arial"/>
                    <a:cs typeface="Arial"/>
                    <a:sym typeface="Wingdings" pitchFamily="2" charset="2"/>
                  </a:rPr>
                  <a:t>vào</a:t>
                </a:r>
                <a:r>
                  <a:rPr lang="en-US" sz="2200" dirty="0">
                    <a:latin typeface="Arial"/>
                    <a:cs typeface="Arial"/>
                    <a:sym typeface="Wingdings" pitchFamily="2" charset="2"/>
                  </a:rPr>
                  <a:t> </a:t>
                </a:r>
                <a:r>
                  <a:rPr lang="en-US" sz="2200" dirty="0" err="1">
                    <a:latin typeface="Arial"/>
                    <a:cs typeface="Arial"/>
                    <a:sym typeface="Wingdings" pitchFamily="2" charset="2"/>
                  </a:rPr>
                  <a:t>là</a:t>
                </a:r>
                <a:r>
                  <a:rPr lang="en-US" sz="2200" dirty="0">
                    <a:latin typeface="Arial"/>
                    <a:cs typeface="Arial"/>
                    <a:sym typeface="Wingdings" pitchFamily="2" charset="2"/>
                  </a:rPr>
                  <a:t> +1.31V </a:t>
                </a:r>
                <a:r>
                  <a:rPr lang="en-US" sz="2200" dirty="0" err="1">
                    <a:latin typeface="Arial"/>
                    <a:cs typeface="Arial"/>
                    <a:sym typeface="Wingdings" pitchFamily="2" charset="2"/>
                  </a:rPr>
                  <a:t>và</a:t>
                </a:r>
                <a:r>
                  <a:rPr lang="en-US" sz="2200" dirty="0">
                    <a:latin typeface="Arial"/>
                    <a:cs typeface="Arial"/>
                    <a:sym typeface="Wingdings" pitchFamily="2" charset="2"/>
                  </a:rPr>
                  <a:t> -1.31V.</a:t>
                </a:r>
              </a:p>
              <a:p>
                <a:pPr>
                  <a:lnSpc>
                    <a:spcPct val="150000"/>
                  </a:lnSpc>
                  <a:spcBef>
                    <a:spcPts val="600"/>
                  </a:spcBef>
                  <a:buFont typeface="Wingdings" pitchFamily="2" charset="2"/>
                  <a:buChar char="Ø"/>
                </a:pPr>
                <a:r>
                  <a:rPr lang="en-US" sz="2200" dirty="0" err="1">
                    <a:latin typeface="Arial"/>
                    <a:cs typeface="Arial"/>
                    <a:sym typeface="Wingdings" pitchFamily="2" charset="2"/>
                  </a:rPr>
                  <a:t>Tính</a:t>
                </a:r>
                <a:r>
                  <a:rPr lang="en-US" sz="2200" dirty="0">
                    <a:latin typeface="Arial"/>
                    <a:cs typeface="Arial"/>
                    <a:sym typeface="Wingdings" pitchFamily="2" charset="2"/>
                  </a:rPr>
                  <a:t> </a:t>
                </a:r>
                <a:r>
                  <a:rPr lang="en-US" sz="2200" dirty="0" err="1">
                    <a:latin typeface="Arial"/>
                    <a:cs typeface="Arial"/>
                    <a:sym typeface="Wingdings" pitchFamily="2" charset="2"/>
                  </a:rPr>
                  <a:t>tốc</a:t>
                </a:r>
                <a:r>
                  <a:rPr lang="en-US" sz="2200" dirty="0">
                    <a:latin typeface="Arial"/>
                    <a:cs typeface="Arial"/>
                    <a:sym typeface="Wingdings" pitchFamily="2" charset="2"/>
                  </a:rPr>
                  <a:t> </a:t>
                </a:r>
                <a:r>
                  <a:rPr lang="en-US" sz="2200" dirty="0" err="1">
                    <a:latin typeface="Arial"/>
                    <a:cs typeface="Arial"/>
                    <a:sym typeface="Wingdings" pitchFamily="2" charset="2"/>
                  </a:rPr>
                  <a:t>độ</a:t>
                </a:r>
                <a:r>
                  <a:rPr lang="en-US" sz="2200" dirty="0">
                    <a:latin typeface="Arial"/>
                    <a:cs typeface="Arial"/>
                    <a:sym typeface="Wingdings" pitchFamily="2" charset="2"/>
                  </a:rPr>
                  <a:t> bit (bit rate) </a:t>
                </a:r>
                <a:r>
                  <a:rPr lang="en-US" sz="2200" dirty="0" err="1">
                    <a:latin typeface="Arial"/>
                    <a:cs typeface="Arial"/>
                    <a:sym typeface="Wingdings" pitchFamily="2" charset="2"/>
                  </a:rPr>
                  <a:t>đo</a:t>
                </a:r>
                <a:r>
                  <a:rPr lang="en-US" sz="2200" dirty="0">
                    <a:latin typeface="Arial"/>
                    <a:cs typeface="Arial"/>
                    <a:sym typeface="Wingdings" pitchFamily="2" charset="2"/>
                  </a:rPr>
                  <a:t> </a:t>
                </a:r>
                <a:r>
                  <a:rPr lang="en-US" sz="2200" dirty="0" err="1">
                    <a:latin typeface="Arial"/>
                    <a:cs typeface="Arial"/>
                    <a:sym typeface="Wingdings" pitchFamily="2" charset="2"/>
                  </a:rPr>
                  <a:t>bằng</a:t>
                </a:r>
                <a:r>
                  <a:rPr lang="en-US" sz="2200" dirty="0">
                    <a:latin typeface="Arial"/>
                    <a:cs typeface="Arial"/>
                    <a:sym typeface="Wingdings" pitchFamily="2" charset="2"/>
                  </a:rPr>
                  <a:t> bit/s </a:t>
                </a:r>
                <a:r>
                  <a:rPr lang="en-US" sz="2200" dirty="0" err="1">
                    <a:latin typeface="Arial"/>
                    <a:cs typeface="Arial"/>
                    <a:sym typeface="Wingdings" pitchFamily="2" charset="2"/>
                  </a:rPr>
                  <a:t>của</a:t>
                </a:r>
                <a:r>
                  <a:rPr lang="en-US" sz="2200" dirty="0">
                    <a:latin typeface="Arial"/>
                    <a:cs typeface="Arial"/>
                    <a:sym typeface="Wingdings" pitchFamily="2" charset="2"/>
                  </a:rPr>
                  <a:t> </a:t>
                </a:r>
                <a:r>
                  <a:rPr lang="en-US" sz="2200" dirty="0" err="1">
                    <a:latin typeface="Arial"/>
                    <a:cs typeface="Arial"/>
                    <a:sym typeface="Wingdings" pitchFamily="2" charset="2"/>
                  </a:rPr>
                  <a:t>tín</a:t>
                </a:r>
                <a:r>
                  <a:rPr lang="en-US" sz="2200" dirty="0">
                    <a:latin typeface="Arial"/>
                    <a:cs typeface="Arial"/>
                    <a:sym typeface="Wingdings" pitchFamily="2" charset="2"/>
                  </a:rPr>
                  <a:t> </a:t>
                </a:r>
                <a:r>
                  <a:rPr lang="en-US" sz="2200" dirty="0" err="1">
                    <a:latin typeface="Arial"/>
                    <a:cs typeface="Arial"/>
                    <a:sym typeface="Wingdings" pitchFamily="2" charset="2"/>
                  </a:rPr>
                  <a:t>hiệu</a:t>
                </a:r>
                <a:r>
                  <a:rPr lang="en-US" sz="2200" dirty="0">
                    <a:latin typeface="Arial"/>
                    <a:cs typeface="Arial"/>
                    <a:sym typeface="Wingdings" pitchFamily="2" charset="2"/>
                  </a:rPr>
                  <a:t> </a:t>
                </a:r>
                <a:r>
                  <a:rPr lang="en-US" sz="2200" dirty="0" err="1">
                    <a:latin typeface="Arial"/>
                    <a:cs typeface="Arial"/>
                    <a:sym typeface="Wingdings" pitchFamily="2" charset="2"/>
                  </a:rPr>
                  <a:t>số</a:t>
                </a:r>
                <a:r>
                  <a:rPr lang="en-US" sz="2200" dirty="0">
                    <a:latin typeface="Arial"/>
                    <a:cs typeface="Arial"/>
                    <a:sym typeface="Wingdings" pitchFamily="2" charset="2"/>
                  </a:rPr>
                  <a:t> </a:t>
                </a:r>
                <a:r>
                  <a:rPr lang="en-US" sz="2200" dirty="0" err="1">
                    <a:latin typeface="Arial"/>
                    <a:cs typeface="Arial"/>
                    <a:sym typeface="Wingdings" pitchFamily="2" charset="2"/>
                  </a:rPr>
                  <a:t>ở</a:t>
                </a:r>
                <a:r>
                  <a:rPr lang="en-US" sz="2200" dirty="0">
                    <a:latin typeface="Arial"/>
                    <a:cs typeface="Arial"/>
                    <a:sym typeface="Wingdings" pitchFamily="2" charset="2"/>
                  </a:rPr>
                  <a:t> </a:t>
                </a:r>
                <a:r>
                  <a:rPr lang="en-US" sz="2200" dirty="0" err="1">
                    <a:latin typeface="Arial"/>
                    <a:cs typeface="Arial"/>
                    <a:sym typeface="Wingdings" pitchFamily="2" charset="2"/>
                  </a:rPr>
                  <a:t>đầu</a:t>
                </a:r>
                <a:r>
                  <a:rPr lang="en-US" sz="2200" dirty="0">
                    <a:latin typeface="Arial"/>
                    <a:cs typeface="Arial"/>
                    <a:sym typeface="Wingdings" pitchFamily="2" charset="2"/>
                  </a:rPr>
                  <a:t> ra</a:t>
                </a:r>
                <a:r>
                  <a:rPr lang="en-US" sz="2200" dirty="0">
                    <a:latin typeface="Arial"/>
                    <a:cs typeface="Arial"/>
                  </a:rPr>
                  <a:t>.</a:t>
                </a:r>
              </a:p>
              <a:p>
                <a:pPr marL="0" indent="0">
                  <a:lnSpc>
                    <a:spcPct val="150000"/>
                  </a:lnSpc>
                  <a:spcBef>
                    <a:spcPts val="600"/>
                  </a:spcBef>
                  <a:buNone/>
                </a:pPr>
                <a:endParaRPr lang="en-US" sz="2200" dirty="0">
                  <a:latin typeface="Arial"/>
                  <a:cs typeface="Arial"/>
                </a:endParaRPr>
              </a:p>
            </p:txBody>
          </p:sp>
        </mc:Choice>
        <mc:Fallback xmlns="">
          <p:sp>
            <p:nvSpPr>
              <p:cNvPr id="6" name="Content Placeholder 20"/>
              <p:cNvSpPr>
                <a:spLocks noGrp="1" noRot="1" noChangeAspect="1" noMove="1" noResize="1" noEditPoints="1" noAdjustHandles="1" noChangeArrowheads="1" noChangeShapeType="1" noTextEdit="1"/>
              </p:cNvSpPr>
              <p:nvPr>
                <p:ph sz="quarter" idx="1"/>
              </p:nvPr>
            </p:nvSpPr>
            <p:spPr>
              <a:xfrm>
                <a:off x="381000" y="1371600"/>
                <a:ext cx="8763000" cy="5029200"/>
              </a:xfrm>
              <a:blipFill>
                <a:blip r:embed="rId2"/>
                <a:stretch>
                  <a:fillRect l="-145" b="-504"/>
                </a:stretch>
              </a:blipFill>
            </p:spPr>
            <p:txBody>
              <a:bodyPr/>
              <a:lstStyle/>
              <a:p>
                <a:r>
                  <a:rPr lang="en-VN">
                    <a:noFill/>
                  </a:rPr>
                  <a:t> </a:t>
                </a:r>
              </a:p>
            </p:txBody>
          </p:sp>
        </mc:Fallback>
      </mc:AlternateContent>
    </p:spTree>
    <p:extLst>
      <p:ext uri="{BB962C8B-B14F-4D97-AF65-F5344CB8AC3E}">
        <p14:creationId xmlns:p14="http://schemas.microsoft.com/office/powerpoint/2010/main" val="3362443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13F4-15DE-E34F-872E-8B67E2D36B93}"/>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45132278-3481-6C44-86C0-4185A18299B7}"/>
              </a:ext>
            </a:extLst>
          </p:cNvPr>
          <p:cNvSpPr>
            <a:spLocks noGrp="1"/>
          </p:cNvSpPr>
          <p:nvPr>
            <p:ph type="sldNum" sz="quarter" idx="12"/>
          </p:nvPr>
        </p:nvSpPr>
        <p:spPr/>
        <p:txBody>
          <a:bodyPr/>
          <a:lstStyle/>
          <a:p>
            <a:fld id="{CDD95983-6AA3-4F6B-98EA-7953A4D4C3D1}" type="slidenum">
              <a:rPr lang="en-US" smtClean="0"/>
              <a:pPr/>
              <a:t>35</a:t>
            </a:fld>
            <a:endParaRPr lang="en-US" dirty="0"/>
          </a:p>
        </p:txBody>
      </p:sp>
      <p:sp>
        <p:nvSpPr>
          <p:cNvPr id="5" name="Content Placeholder 4">
            <a:extLst>
              <a:ext uri="{FF2B5EF4-FFF2-40B4-BE49-F238E27FC236}">
                <a16:creationId xmlns:a16="http://schemas.microsoft.com/office/drawing/2014/main" id="{3FCC9BE0-0143-9842-A554-C955D6582324}"/>
              </a:ext>
            </a:extLst>
          </p:cNvPr>
          <p:cNvSpPr>
            <a:spLocks noGrp="1"/>
          </p:cNvSpPr>
          <p:nvPr>
            <p:ph sz="quarter" idx="1"/>
          </p:nvPr>
        </p:nvSpPr>
        <p:spPr/>
        <p:txBody>
          <a:bodyPr/>
          <a:lstStyle/>
          <a:p>
            <a:endParaRPr lang="en-VN"/>
          </a:p>
        </p:txBody>
      </p:sp>
    </p:spTree>
    <p:extLst>
      <p:ext uri="{BB962C8B-B14F-4D97-AF65-F5344CB8AC3E}">
        <p14:creationId xmlns:p14="http://schemas.microsoft.com/office/powerpoint/2010/main" val="349231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36</a:t>
            </a:fld>
            <a:endParaRPr lang="en-US" dirty="0"/>
          </a:p>
        </p:txBody>
      </p:sp>
      <p:sp>
        <p:nvSpPr>
          <p:cNvPr id="5" name="Content Placeholder 4"/>
          <p:cNvSpPr>
            <a:spLocks noGrp="1"/>
          </p:cNvSpPr>
          <p:nvPr>
            <p:ph sz="quarter" idx="1"/>
          </p:nvPr>
        </p:nvSpPr>
        <p:spPr>
          <a:xfrm>
            <a:off x="533400" y="1524000"/>
            <a:ext cx="7315200" cy="3810000"/>
          </a:xfrm>
        </p:spPr>
        <p:txBody>
          <a:bodyPr>
            <a:normAutofit/>
          </a:bodyPr>
          <a:lstStyle/>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văn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bản</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tương</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tự</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b="1" dirty="0" err="1">
                <a:solidFill>
                  <a:srgbClr val="0432FF"/>
                </a:solidFill>
                <a:latin typeface="Arial"/>
                <a:cs typeface="Arial"/>
              </a:rPr>
              <a:t>Số</a:t>
            </a:r>
            <a:r>
              <a:rPr lang="en-US" sz="2200" b="1" dirty="0">
                <a:solidFill>
                  <a:srgbClr val="0432FF"/>
                </a:solidFill>
                <a:latin typeface="Arial"/>
                <a:cs typeface="Arial"/>
              </a:rPr>
              <a:t> </a:t>
            </a:r>
            <a:r>
              <a:rPr lang="en-US" sz="2200" b="1" dirty="0" err="1">
                <a:solidFill>
                  <a:srgbClr val="0432FF"/>
                </a:solidFill>
                <a:latin typeface="Arial"/>
                <a:cs typeface="Arial"/>
              </a:rPr>
              <a:t>hóa</a:t>
            </a:r>
            <a:r>
              <a:rPr lang="en-US" sz="2200" b="1" dirty="0">
                <a:solidFill>
                  <a:srgbClr val="0432FF"/>
                </a:solidFill>
                <a:latin typeface="Arial"/>
                <a:cs typeface="Arial"/>
              </a:rPr>
              <a:t> </a:t>
            </a:r>
            <a:r>
              <a:rPr lang="en-US" sz="2200" b="1" dirty="0" err="1">
                <a:solidFill>
                  <a:srgbClr val="0432FF"/>
                </a:solidFill>
                <a:latin typeface="Arial"/>
                <a:cs typeface="Arial"/>
              </a:rPr>
              <a:t>tín</a:t>
            </a:r>
            <a:r>
              <a:rPr lang="en-US" sz="2200" b="1" dirty="0">
                <a:solidFill>
                  <a:srgbClr val="0432FF"/>
                </a:solidFill>
                <a:latin typeface="Arial"/>
                <a:cs typeface="Arial"/>
              </a:rPr>
              <a:t> </a:t>
            </a:r>
            <a:r>
              <a:rPr lang="en-US" sz="2200" b="1" dirty="0" err="1">
                <a:solidFill>
                  <a:srgbClr val="0432FF"/>
                </a:solidFill>
                <a:latin typeface="Arial"/>
                <a:cs typeface="Arial"/>
              </a:rPr>
              <a:t>hiệu</a:t>
            </a:r>
            <a:r>
              <a:rPr lang="en-US" sz="2200" b="1" dirty="0">
                <a:solidFill>
                  <a:srgbClr val="0432FF"/>
                </a:solidFill>
                <a:latin typeface="Arial"/>
                <a:cs typeface="Arial"/>
              </a:rPr>
              <a:t> </a:t>
            </a:r>
            <a:r>
              <a:rPr lang="en-US" sz="2200" b="1" dirty="0" err="1">
                <a:solidFill>
                  <a:srgbClr val="0432FF"/>
                </a:solidFill>
                <a:latin typeface="Arial"/>
                <a:cs typeface="Arial"/>
              </a:rPr>
              <a:t>thoại</a:t>
            </a:r>
            <a:endParaRPr lang="en-US" sz="2200" b="1" dirty="0">
              <a:solidFill>
                <a:srgbClr val="0432FF"/>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Mã</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hoá</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đường</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Khôi</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phục</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số</a:t>
            </a:r>
            <a:endParaRPr lang="en-US" sz="2200" dirty="0">
              <a:solidFill>
                <a:schemeClr val="bg1">
                  <a:lumMod val="75000"/>
                </a:schemeClr>
              </a:solidFill>
              <a:latin typeface="Arial"/>
              <a:cs typeface="Arial"/>
            </a:endParaRPr>
          </a:p>
        </p:txBody>
      </p:sp>
    </p:spTree>
    <p:extLst>
      <p:ext uri="{BB962C8B-B14F-4D97-AF65-F5344CB8AC3E}">
        <p14:creationId xmlns:p14="http://schemas.microsoft.com/office/powerpoint/2010/main" val="82126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Rot="1" noChangeArrowheads="1"/>
          </p:cNvSpPr>
          <p:nvPr>
            <p:ph idx="1"/>
          </p:nvPr>
        </p:nvSpPr>
        <p:spPr>
          <a:xfrm>
            <a:off x="304800" y="1371600"/>
            <a:ext cx="8458200" cy="1600200"/>
          </a:xfrm>
        </p:spPr>
        <p:txBody>
          <a:bodyPr>
            <a:noAutofit/>
          </a:bodyPr>
          <a:lstStyle/>
          <a:p>
            <a:pPr marL="465138" indent="-465138" algn="just" eaLnBrk="1" hangingPunct="1">
              <a:lnSpc>
                <a:spcPct val="150000"/>
              </a:lnSpc>
            </a:pP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thoại</a:t>
            </a:r>
            <a:r>
              <a:rPr lang="en-US" sz="2200" dirty="0">
                <a:latin typeface="Arial"/>
                <a:cs typeface="Arial"/>
              </a:rPr>
              <a:t> (voice) </a:t>
            </a:r>
            <a:r>
              <a:rPr lang="en-US" sz="2200" dirty="0" err="1">
                <a:latin typeface="Arial"/>
                <a:cs typeface="Arial"/>
              </a:rPr>
              <a:t>có</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nằm</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b="1" dirty="0">
                <a:solidFill>
                  <a:srgbClr val="FF0000"/>
                </a:solidFill>
                <a:latin typeface="Arial"/>
                <a:cs typeface="Arial"/>
              </a:rPr>
              <a:t>0.3-3.4kHz</a:t>
            </a:r>
          </a:p>
          <a:p>
            <a:pPr marL="465138" indent="-465138" algn="just" eaLnBrk="1" hangingPunct="1">
              <a:lnSpc>
                <a:spcPct val="150000"/>
              </a:lnSpc>
            </a:pP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thoại</a:t>
            </a:r>
            <a:r>
              <a:rPr lang="en-US" sz="2200" dirty="0">
                <a:latin typeface="Arial"/>
                <a:cs typeface="Arial"/>
              </a:rPr>
              <a:t> </a:t>
            </a:r>
            <a:r>
              <a:rPr lang="en-US" sz="2200" dirty="0" err="1">
                <a:latin typeface="Arial"/>
                <a:cs typeface="Arial"/>
              </a:rPr>
              <a:t>là</a:t>
            </a:r>
            <a:r>
              <a:rPr lang="en-US" sz="2200" dirty="0">
                <a:latin typeface="Arial"/>
                <a:cs typeface="Arial"/>
              </a:rPr>
              <a:t> </a:t>
            </a:r>
            <a:r>
              <a:rPr lang="en-US" sz="2200" dirty="0" err="1">
                <a:latin typeface="Arial"/>
                <a:cs typeface="Arial"/>
              </a:rPr>
              <a:t>một</a:t>
            </a:r>
            <a:r>
              <a:rPr lang="en-US" sz="2200" dirty="0">
                <a:latin typeface="Arial"/>
                <a:cs typeface="Arial"/>
              </a:rPr>
              <a:t> </a:t>
            </a:r>
            <a:r>
              <a:rPr lang="en-US" sz="2200" dirty="0" err="1">
                <a:latin typeface="Arial"/>
                <a:cs typeface="Arial"/>
              </a:rPr>
              <a:t>phần</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âm</a:t>
            </a:r>
            <a:r>
              <a:rPr lang="en-US" sz="2200" dirty="0">
                <a:latin typeface="Arial"/>
                <a:cs typeface="Arial"/>
              </a:rPr>
              <a:t> </a:t>
            </a:r>
            <a:r>
              <a:rPr lang="en-US" sz="2200" dirty="0" err="1">
                <a:latin typeface="Arial"/>
                <a:cs typeface="Arial"/>
              </a:rPr>
              <a:t>thanh</a:t>
            </a:r>
            <a:r>
              <a:rPr lang="en-US" sz="2200" dirty="0">
                <a:latin typeface="Arial"/>
                <a:cs typeface="Arial"/>
              </a:rPr>
              <a:t> (sound) 0.02-20kHz</a:t>
            </a:r>
          </a:p>
        </p:txBody>
      </p:sp>
      <p:sp>
        <p:nvSpPr>
          <p:cNvPr id="49" name="Slide Number Placeholder 5"/>
          <p:cNvSpPr>
            <a:spLocks noGrp="1"/>
          </p:cNvSpPr>
          <p:nvPr>
            <p:ph type="sldNum" sz="quarter" idx="12"/>
          </p:nvPr>
        </p:nvSpPr>
        <p:spPr/>
        <p:txBody>
          <a:bodyPr/>
          <a:lstStyle/>
          <a:p>
            <a:pPr>
              <a:defRPr/>
            </a:pPr>
            <a:fld id="{09BCBB9A-8417-442A-9AA9-16CDBC84A5CA}" type="slidenum">
              <a:rPr lang="vi-VN"/>
              <a:pPr>
                <a:defRPr/>
              </a:pPr>
              <a:t>37</a:t>
            </a:fld>
            <a:endParaRPr lang="vi-VN"/>
          </a:p>
        </p:txBody>
      </p:sp>
      <p:sp>
        <p:nvSpPr>
          <p:cNvPr id="51" name="Title 50"/>
          <p:cNvSpPr>
            <a:spLocks noGrp="1"/>
          </p:cNvSpPr>
          <p:nvPr>
            <p:ph type="title"/>
          </p:nvPr>
        </p:nvSpPr>
        <p:spPr/>
        <p:txBody>
          <a:bodyPr>
            <a:normAutofit/>
          </a:bodyPr>
          <a:lstStyle/>
          <a:p>
            <a:r>
              <a:rPr lang="en-US" sz="3400" dirty="0" err="1">
                <a:latin typeface="Arial"/>
                <a:cs typeface="Arial"/>
              </a:rPr>
              <a:t>Tín</a:t>
            </a:r>
            <a:r>
              <a:rPr lang="en-US" sz="3400" dirty="0">
                <a:latin typeface="Arial"/>
                <a:cs typeface="Arial"/>
              </a:rPr>
              <a:t> </a:t>
            </a:r>
            <a:r>
              <a:rPr lang="en-US" sz="3400" dirty="0" err="1">
                <a:latin typeface="Arial"/>
                <a:cs typeface="Arial"/>
              </a:rPr>
              <a:t>hiệu</a:t>
            </a:r>
            <a:r>
              <a:rPr lang="en-US" sz="3400" dirty="0">
                <a:latin typeface="Arial"/>
                <a:cs typeface="Arial"/>
              </a:rPr>
              <a:t> </a:t>
            </a:r>
            <a:r>
              <a:rPr lang="en-US" sz="3400" dirty="0" err="1">
                <a:latin typeface="Arial"/>
                <a:cs typeface="Arial"/>
              </a:rPr>
              <a:t>thoại</a:t>
            </a:r>
            <a:endParaRPr lang="en-US" sz="3400" dirty="0">
              <a:latin typeface="Arial"/>
              <a:cs typeface="Arial"/>
            </a:endParaRPr>
          </a:p>
        </p:txBody>
      </p:sp>
    </p:spTree>
    <p:extLst>
      <p:ext uri="{BB962C8B-B14F-4D97-AF65-F5344CB8AC3E}">
        <p14:creationId xmlns:p14="http://schemas.microsoft.com/office/powerpoint/2010/main" val="2429876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699385C1-A468-40D0-83C7-6273A021546E}" type="slidenum">
              <a:rPr lang="vi-VN"/>
              <a:pPr>
                <a:defRPr/>
              </a:pPr>
              <a:t>38</a:t>
            </a:fld>
            <a:endParaRPr lang="vi-VN"/>
          </a:p>
        </p:txBody>
      </p:sp>
      <p:sp>
        <p:nvSpPr>
          <p:cNvPr id="11" name="Title 10"/>
          <p:cNvSpPr>
            <a:spLocks noGrp="1"/>
          </p:cNvSpPr>
          <p:nvPr>
            <p:ph type="title"/>
          </p:nvPr>
        </p:nvSpPr>
        <p:spPr/>
        <p:txBody>
          <a:bodyPr>
            <a:normAutofit/>
          </a:bodyPr>
          <a:lstStyle/>
          <a:p>
            <a:r>
              <a:rPr lang="en-US" sz="3400" dirty="0" err="1">
                <a:latin typeface="Arial"/>
                <a:cs typeface="Arial"/>
              </a:rPr>
              <a:t>Chuẩn</a:t>
            </a:r>
            <a:r>
              <a:rPr lang="en-US" sz="3400" dirty="0">
                <a:latin typeface="Arial"/>
                <a:cs typeface="Arial"/>
              </a:rPr>
              <a:t> </a:t>
            </a:r>
            <a:r>
              <a:rPr lang="en-US" sz="3400" dirty="0" err="1">
                <a:latin typeface="Arial"/>
                <a:cs typeface="Arial"/>
              </a:rPr>
              <a:t>số</a:t>
            </a:r>
            <a:r>
              <a:rPr lang="en-US" sz="3400" dirty="0">
                <a:latin typeface="Arial"/>
                <a:cs typeface="Arial"/>
              </a:rPr>
              <a:t> </a:t>
            </a:r>
            <a:r>
              <a:rPr lang="en-US" sz="3400" dirty="0" err="1">
                <a:latin typeface="Arial"/>
                <a:cs typeface="Arial"/>
              </a:rPr>
              <a:t>hóa</a:t>
            </a:r>
            <a:r>
              <a:rPr lang="en-US" sz="3400" dirty="0">
                <a:latin typeface="Arial"/>
                <a:cs typeface="Arial"/>
              </a:rPr>
              <a:t> </a:t>
            </a:r>
            <a:r>
              <a:rPr lang="en-US" sz="3400" dirty="0" err="1">
                <a:latin typeface="Arial"/>
                <a:cs typeface="Arial"/>
              </a:rPr>
              <a:t>tín</a:t>
            </a:r>
            <a:r>
              <a:rPr lang="en-US" sz="3400" dirty="0">
                <a:latin typeface="Arial"/>
                <a:cs typeface="Arial"/>
              </a:rPr>
              <a:t> </a:t>
            </a:r>
            <a:r>
              <a:rPr lang="en-US" sz="3400" dirty="0" err="1">
                <a:latin typeface="Arial"/>
                <a:cs typeface="Arial"/>
              </a:rPr>
              <a:t>hiệu</a:t>
            </a:r>
            <a:r>
              <a:rPr lang="en-US" sz="3400" dirty="0">
                <a:latin typeface="Arial"/>
                <a:cs typeface="Arial"/>
              </a:rPr>
              <a:t> </a:t>
            </a:r>
            <a:r>
              <a:rPr lang="en-US" sz="3400" dirty="0" err="1">
                <a:latin typeface="Arial"/>
                <a:cs typeface="Arial"/>
              </a:rPr>
              <a:t>thoại</a:t>
            </a:r>
            <a:r>
              <a:rPr lang="en-US" sz="3400" dirty="0">
                <a:latin typeface="Arial"/>
                <a:cs typeface="Arial"/>
              </a:rPr>
              <a:t> ITU-G711</a:t>
            </a:r>
          </a:p>
        </p:txBody>
      </p:sp>
      <p:sp>
        <p:nvSpPr>
          <p:cNvPr id="12" name="Content Placeholder 11"/>
          <p:cNvSpPr>
            <a:spLocks noGrp="1"/>
          </p:cNvSpPr>
          <p:nvPr>
            <p:ph sz="quarter" idx="1"/>
          </p:nvPr>
        </p:nvSpPr>
        <p:spPr>
          <a:xfrm>
            <a:off x="228600" y="1295400"/>
            <a:ext cx="8534400" cy="4038600"/>
          </a:xfrm>
        </p:spPr>
        <p:txBody>
          <a:bodyPr>
            <a:noAutofit/>
          </a:bodyPr>
          <a:lstStyle/>
          <a:p>
            <a:pPr marL="465138" indent="-465138" algn="just">
              <a:lnSpc>
                <a:spcPct val="150000"/>
              </a:lnSpc>
              <a:spcBef>
                <a:spcPct val="40000"/>
              </a:spcBef>
            </a:pPr>
            <a:r>
              <a:rPr lang="en-US" sz="2200" dirty="0" err="1">
                <a:latin typeface="Arial"/>
                <a:cs typeface="Arial"/>
              </a:rPr>
              <a:t>Kỹ</a:t>
            </a:r>
            <a:r>
              <a:rPr lang="en-US" sz="2200" dirty="0">
                <a:latin typeface="Arial"/>
                <a:cs typeface="Arial"/>
              </a:rPr>
              <a:t> </a:t>
            </a:r>
            <a:r>
              <a:rPr lang="en-US" sz="2200" dirty="0" err="1">
                <a:latin typeface="Arial"/>
                <a:cs typeface="Arial"/>
              </a:rPr>
              <a:t>thuật</a:t>
            </a:r>
            <a:r>
              <a:rPr lang="en-US" sz="2200" dirty="0">
                <a:latin typeface="Arial"/>
                <a:cs typeface="Arial"/>
              </a:rPr>
              <a:t> </a:t>
            </a:r>
            <a:r>
              <a:rPr lang="en-US" sz="2200" dirty="0" err="1">
                <a:latin typeface="Arial"/>
                <a:cs typeface="Arial"/>
              </a:rPr>
              <a:t>sử</a:t>
            </a:r>
            <a:r>
              <a:rPr lang="en-US" sz="2200" dirty="0">
                <a:latin typeface="Arial"/>
                <a:cs typeface="Arial"/>
              </a:rPr>
              <a:t> </a:t>
            </a:r>
            <a:r>
              <a:rPr lang="en-US" sz="2200" dirty="0" err="1">
                <a:latin typeface="Arial"/>
                <a:cs typeface="Arial"/>
              </a:rPr>
              <a:t>dụng</a:t>
            </a:r>
            <a:r>
              <a:rPr lang="en-US" sz="2200" dirty="0">
                <a:latin typeface="Arial"/>
                <a:cs typeface="Arial"/>
              </a:rPr>
              <a:t>: PCM (Pulse Code Modulation)</a:t>
            </a:r>
          </a:p>
          <a:p>
            <a:pPr marL="465138" indent="-465138" algn="just">
              <a:lnSpc>
                <a:spcPct val="150000"/>
              </a:lnSpc>
              <a:spcBef>
                <a:spcPct val="40000"/>
              </a:spcBef>
            </a:pP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8 kHz</a:t>
            </a:r>
          </a:p>
          <a:p>
            <a:pPr marL="465138" indent="-465138" algn="just">
              <a:lnSpc>
                <a:spcPct val="150000"/>
              </a:lnSpc>
              <a:spcBef>
                <a:spcPct val="40000"/>
              </a:spcBef>
            </a:pP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đều</a:t>
            </a:r>
            <a:r>
              <a:rPr lang="en-US" sz="2200" dirty="0">
                <a:latin typeface="Arial"/>
                <a:cs typeface="Arial"/>
              </a:rPr>
              <a:t>, </a:t>
            </a:r>
            <a:r>
              <a:rPr lang="en-US" sz="2200" dirty="0" err="1">
                <a:latin typeface="Arial"/>
                <a:cs typeface="Arial"/>
              </a:rPr>
              <a:t>dựa</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nén-giãn</a:t>
            </a:r>
            <a:r>
              <a:rPr lang="en-US" sz="2200" dirty="0">
                <a:latin typeface="Arial"/>
                <a:cs typeface="Arial"/>
              </a:rPr>
              <a:t> </a:t>
            </a:r>
            <a:r>
              <a:rPr lang="en-US" sz="2200" dirty="0" err="1">
                <a:latin typeface="Arial"/>
                <a:cs typeface="Arial"/>
              </a:rPr>
              <a:t>logarit</a:t>
            </a:r>
            <a:r>
              <a:rPr lang="en-US" sz="2200" dirty="0">
                <a:latin typeface="Arial"/>
                <a:cs typeface="Arial"/>
              </a:rPr>
              <a:t> (</a:t>
            </a:r>
            <a:r>
              <a:rPr lang="en-US" sz="2200" dirty="0" err="1">
                <a:latin typeface="Arial"/>
                <a:cs typeface="Arial"/>
              </a:rPr>
              <a:t>companding</a:t>
            </a:r>
            <a:r>
              <a:rPr lang="en-US" sz="2200" dirty="0">
                <a:latin typeface="Arial"/>
                <a:cs typeface="Arial"/>
              </a:rPr>
              <a:t>)</a:t>
            </a:r>
          </a:p>
          <a:p>
            <a:pPr marL="465138" indent="-465138" algn="just">
              <a:lnSpc>
                <a:spcPct val="150000"/>
              </a:lnSpc>
              <a:spcBef>
                <a:spcPct val="40000"/>
              </a:spcBef>
            </a:pPr>
            <a:r>
              <a:rPr lang="en-US" sz="2200" dirty="0" err="1">
                <a:latin typeface="Arial"/>
                <a:cs typeface="Arial"/>
              </a:rPr>
              <a:t>Có</a:t>
            </a:r>
            <a:r>
              <a:rPr lang="en-US" sz="2200" dirty="0">
                <a:latin typeface="Arial"/>
                <a:cs typeface="Arial"/>
              </a:rPr>
              <a:t> 2 </a:t>
            </a:r>
            <a:r>
              <a:rPr lang="en-US" sz="2200" dirty="0" err="1">
                <a:latin typeface="Arial"/>
                <a:cs typeface="Arial"/>
              </a:rPr>
              <a:t>phiên</a:t>
            </a:r>
            <a:r>
              <a:rPr lang="en-US" sz="2200" dirty="0">
                <a:latin typeface="Arial"/>
                <a:cs typeface="Arial"/>
              </a:rPr>
              <a:t> </a:t>
            </a:r>
            <a:r>
              <a:rPr lang="en-US" sz="2200" dirty="0" err="1">
                <a:latin typeface="Arial"/>
                <a:cs typeface="Arial"/>
              </a:rPr>
              <a:t>bản</a:t>
            </a:r>
            <a:r>
              <a:rPr lang="en-US" sz="2200" dirty="0">
                <a:latin typeface="Arial"/>
                <a:cs typeface="Arial"/>
              </a:rPr>
              <a:t> </a:t>
            </a:r>
            <a:r>
              <a:rPr lang="en-US" sz="2200" dirty="0" err="1">
                <a:latin typeface="Arial"/>
                <a:cs typeface="Arial"/>
              </a:rPr>
              <a:t>nén-giãn</a:t>
            </a:r>
            <a:r>
              <a:rPr lang="en-US" sz="2200" dirty="0">
                <a:latin typeface="Arial"/>
                <a:cs typeface="Arial"/>
              </a:rPr>
              <a:t>: </a:t>
            </a:r>
            <a:r>
              <a:rPr lang="en-US" sz="2200" dirty="0" err="1">
                <a:latin typeface="Arial"/>
                <a:cs typeface="Arial"/>
              </a:rPr>
              <a:t>luật</a:t>
            </a:r>
            <a:r>
              <a:rPr lang="en-US" sz="2200" dirty="0">
                <a:latin typeface="Arial"/>
                <a:cs typeface="Arial"/>
              </a:rPr>
              <a:t> A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nén</a:t>
            </a:r>
            <a:r>
              <a:rPr lang="en-US" sz="2200" dirty="0">
                <a:latin typeface="Arial"/>
                <a:cs typeface="Arial"/>
              </a:rPr>
              <a:t> 13 bit </a:t>
            </a:r>
            <a:r>
              <a:rPr lang="en-US" sz="2200" dirty="0" err="1">
                <a:latin typeface="Arial"/>
                <a:cs typeface="Arial"/>
              </a:rPr>
              <a:t>xuống</a:t>
            </a:r>
            <a:r>
              <a:rPr lang="en-US" sz="2200" dirty="0">
                <a:latin typeface="Arial"/>
                <a:cs typeface="Arial"/>
              </a:rPr>
              <a:t> </a:t>
            </a:r>
            <a:r>
              <a:rPr lang="en-US" sz="2200" dirty="0" err="1">
                <a:latin typeface="Arial"/>
                <a:cs typeface="Arial"/>
              </a:rPr>
              <a:t>còn</a:t>
            </a:r>
            <a:r>
              <a:rPr lang="en-US" sz="2200" dirty="0">
                <a:latin typeface="Arial"/>
                <a:cs typeface="Arial"/>
              </a:rPr>
              <a:t> 8 bit) </a:t>
            </a:r>
            <a:r>
              <a:rPr lang="en-US" sz="2200" dirty="0" err="1">
                <a:latin typeface="Arial"/>
                <a:cs typeface="Arial"/>
              </a:rPr>
              <a:t>và</a:t>
            </a:r>
            <a:r>
              <a:rPr lang="en-US" sz="2200" dirty="0">
                <a:latin typeface="Arial"/>
                <a:cs typeface="Arial"/>
              </a:rPr>
              <a:t> </a:t>
            </a:r>
            <a:r>
              <a:rPr lang="en-US" sz="2200" dirty="0" err="1">
                <a:latin typeface="Arial"/>
                <a:cs typeface="Arial"/>
              </a:rPr>
              <a:t>luật</a:t>
            </a:r>
            <a:r>
              <a:rPr lang="en-US" sz="2200" dirty="0">
                <a:latin typeface="Arial"/>
                <a:cs typeface="Arial"/>
              </a:rPr>
              <a:t> μ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nén</a:t>
            </a:r>
            <a:r>
              <a:rPr lang="en-US" sz="2200" dirty="0">
                <a:latin typeface="Arial"/>
                <a:cs typeface="Arial"/>
              </a:rPr>
              <a:t> 14 bit </a:t>
            </a:r>
            <a:r>
              <a:rPr lang="en-US" sz="2200" dirty="0" err="1">
                <a:latin typeface="Arial"/>
                <a:cs typeface="Arial"/>
              </a:rPr>
              <a:t>xuống</a:t>
            </a:r>
            <a:r>
              <a:rPr lang="en-US" sz="2200" dirty="0">
                <a:latin typeface="Arial"/>
                <a:cs typeface="Arial"/>
              </a:rPr>
              <a:t> </a:t>
            </a:r>
            <a:r>
              <a:rPr lang="en-US" sz="2200" dirty="0" err="1">
                <a:latin typeface="Arial"/>
                <a:cs typeface="Arial"/>
              </a:rPr>
              <a:t>còn</a:t>
            </a:r>
            <a:r>
              <a:rPr lang="en-US" sz="2200" dirty="0">
                <a:latin typeface="Arial"/>
                <a:cs typeface="Arial"/>
              </a:rPr>
              <a:t> 8 bit)</a:t>
            </a:r>
          </a:p>
          <a:p>
            <a:pPr marL="465138" indent="-465138" algn="just">
              <a:lnSpc>
                <a:spcPct val="150000"/>
              </a:lnSpc>
              <a:spcBef>
                <a:spcPct val="40000"/>
              </a:spcBef>
            </a:pPr>
            <a:r>
              <a:rPr lang="en-US" sz="2200" dirty="0" err="1">
                <a:latin typeface="Arial"/>
                <a:cs typeface="Arial"/>
              </a:rPr>
              <a:t>Tốc</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dòng</a:t>
            </a:r>
            <a:r>
              <a:rPr lang="en-US" sz="2200" dirty="0">
                <a:latin typeface="Arial"/>
                <a:cs typeface="Arial"/>
              </a:rPr>
              <a:t> bit: 64 kbps</a:t>
            </a:r>
          </a:p>
          <a:p>
            <a:pPr marL="465138" indent="-465138" algn="just">
              <a:lnSpc>
                <a:spcPct val="150000"/>
              </a:lnSpc>
              <a:spcBef>
                <a:spcPct val="40000"/>
              </a:spcBef>
            </a:pPr>
            <a:endParaRPr lang="en-US" sz="2200" dirty="0">
              <a:latin typeface="Arial"/>
              <a:cs typeface="Arial"/>
            </a:endParaRPr>
          </a:p>
        </p:txBody>
      </p:sp>
    </p:spTree>
    <p:extLst>
      <p:ext uri="{BB962C8B-B14F-4D97-AF65-F5344CB8AC3E}">
        <p14:creationId xmlns:p14="http://schemas.microsoft.com/office/powerpoint/2010/main" val="237550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5"/>
          <p:cNvSpPr>
            <a:spLocks noGrp="1"/>
          </p:cNvSpPr>
          <p:nvPr>
            <p:ph type="sldNum" sz="quarter" idx="12"/>
          </p:nvPr>
        </p:nvSpPr>
        <p:spPr/>
        <p:txBody>
          <a:bodyPr/>
          <a:lstStyle/>
          <a:p>
            <a:pPr>
              <a:defRPr/>
            </a:pPr>
            <a:fld id="{D2907590-C057-4045-B30F-E517CA93880B}" type="slidenum">
              <a:rPr lang="vi-VN"/>
              <a:pPr>
                <a:defRPr/>
              </a:pPr>
              <a:t>39</a:t>
            </a:fld>
            <a:endParaRPr lang="vi-VN"/>
          </a:p>
        </p:txBody>
      </p:sp>
      <p:grpSp>
        <p:nvGrpSpPr>
          <p:cNvPr id="2" name="Group 56"/>
          <p:cNvGrpSpPr>
            <a:grpSpLocks/>
          </p:cNvGrpSpPr>
          <p:nvPr/>
        </p:nvGrpSpPr>
        <p:grpSpPr bwMode="auto">
          <a:xfrm>
            <a:off x="152400" y="1447800"/>
            <a:ext cx="8610600" cy="4876800"/>
            <a:chOff x="192" y="1104"/>
            <a:chExt cx="5424" cy="3072"/>
          </a:xfrm>
        </p:grpSpPr>
        <p:sp>
          <p:nvSpPr>
            <p:cNvPr id="40966" name="Text Box 5"/>
            <p:cNvSpPr txBox="1">
              <a:spLocks noChangeArrowheads="1"/>
            </p:cNvSpPr>
            <p:nvPr/>
          </p:nvSpPr>
          <p:spPr bwMode="auto">
            <a:xfrm>
              <a:off x="2064" y="3456"/>
              <a:ext cx="528" cy="192"/>
            </a:xfrm>
            <a:prstGeom prst="rect">
              <a:avLst/>
            </a:prstGeom>
            <a:noFill/>
            <a:ln w="9525">
              <a:noFill/>
              <a:miter lim="800000"/>
              <a:headEnd/>
              <a:tailEnd/>
            </a:ln>
          </p:spPr>
          <p:txBody>
            <a:bodyPr/>
            <a:lstStyle/>
            <a:p>
              <a:r>
                <a:rPr lang="vi-VN" altLang="ja-JP">
                  <a:latin typeface="Times New Roman" pitchFamily="18" charset="0"/>
                  <a:ea typeface="MS Mincho" pitchFamily="49" charset="-128"/>
                  <a:cs typeface="Times New Roman" pitchFamily="18" charset="0"/>
                </a:rPr>
                <a:t>PCM</a:t>
              </a:r>
              <a:endParaRPr lang="vi-VN">
                <a:latin typeface="Times New Roman" pitchFamily="18" charset="0"/>
                <a:ea typeface="MS Mincho" pitchFamily="49" charset="-128"/>
                <a:cs typeface="Times New Roman" pitchFamily="18" charset="0"/>
              </a:endParaRPr>
            </a:p>
          </p:txBody>
        </p:sp>
        <p:sp>
          <p:nvSpPr>
            <p:cNvPr id="40967" name="Text Box 6"/>
            <p:cNvSpPr txBox="1">
              <a:spLocks noChangeArrowheads="1"/>
            </p:cNvSpPr>
            <p:nvPr/>
          </p:nvSpPr>
          <p:spPr bwMode="auto">
            <a:xfrm>
              <a:off x="3143" y="3930"/>
              <a:ext cx="1033" cy="246"/>
            </a:xfrm>
            <a:prstGeom prst="rect">
              <a:avLst/>
            </a:prstGeom>
            <a:noFill/>
            <a:ln w="9525">
              <a:noFill/>
              <a:miter lim="800000"/>
              <a:headEnd/>
              <a:tailEnd/>
            </a:ln>
          </p:spPr>
          <p:txBody>
            <a:bodyPr/>
            <a:lstStyle/>
            <a:p>
              <a:r>
                <a:rPr lang="vi-VN" altLang="ja-JP" b="1">
                  <a:latin typeface="Times New Roman" pitchFamily="18" charset="0"/>
                  <a:ea typeface="MS Mincho" pitchFamily="49" charset="-128"/>
                  <a:cs typeface="Times New Roman" pitchFamily="18" charset="0"/>
                </a:rPr>
                <a:t>Bộ thu PCM</a:t>
              </a:r>
              <a:endParaRPr lang="vi-VN" b="1">
                <a:latin typeface="Times New Roman" pitchFamily="18" charset="0"/>
                <a:ea typeface="MS Mincho" pitchFamily="49" charset="-128"/>
                <a:cs typeface="Times New Roman" pitchFamily="18" charset="0"/>
              </a:endParaRPr>
            </a:p>
          </p:txBody>
        </p:sp>
        <p:sp>
          <p:nvSpPr>
            <p:cNvPr id="40968" name="Text Box 7"/>
            <p:cNvSpPr txBox="1">
              <a:spLocks noChangeArrowheads="1"/>
            </p:cNvSpPr>
            <p:nvPr/>
          </p:nvSpPr>
          <p:spPr bwMode="auto">
            <a:xfrm>
              <a:off x="864" y="2208"/>
              <a:ext cx="469" cy="246"/>
            </a:xfrm>
            <a:prstGeom prst="rect">
              <a:avLst/>
            </a:prstGeom>
            <a:noFill/>
            <a:ln w="9525">
              <a:noFill/>
              <a:miter lim="800000"/>
              <a:headEnd/>
              <a:tailEnd/>
            </a:ln>
          </p:spPr>
          <p:txBody>
            <a:bodyPr/>
            <a:lstStyle/>
            <a:p>
              <a:r>
                <a:rPr lang="vi-VN" altLang="ja-JP" b="1">
                  <a:latin typeface="Times New Roman" pitchFamily="18" charset="0"/>
                  <a:ea typeface="MS Mincho" pitchFamily="49" charset="-128"/>
                  <a:cs typeface="Times New Roman" pitchFamily="18" charset="0"/>
                </a:rPr>
                <a:t>Kênh</a:t>
              </a:r>
              <a:endParaRPr lang="vi-VN" b="1">
                <a:latin typeface="Times New Roman" pitchFamily="18" charset="0"/>
                <a:ea typeface="MS Mincho" pitchFamily="49" charset="-128"/>
                <a:cs typeface="Times New Roman" pitchFamily="18" charset="0"/>
              </a:endParaRPr>
            </a:p>
          </p:txBody>
        </p:sp>
        <p:sp>
          <p:nvSpPr>
            <p:cNvPr id="40969" name="Text Box 8"/>
            <p:cNvSpPr txBox="1">
              <a:spLocks noChangeArrowheads="1"/>
            </p:cNvSpPr>
            <p:nvPr/>
          </p:nvSpPr>
          <p:spPr bwMode="auto">
            <a:xfrm>
              <a:off x="5166" y="1296"/>
              <a:ext cx="450" cy="232"/>
            </a:xfrm>
            <a:prstGeom prst="rect">
              <a:avLst/>
            </a:prstGeom>
            <a:noFill/>
            <a:ln w="9525">
              <a:noFill/>
              <a:miter lim="800000"/>
              <a:headEnd/>
              <a:tailEnd/>
            </a:ln>
          </p:spPr>
          <p:txBody>
            <a:bodyPr lIns="0" tIns="0" rIns="0" bIns="0"/>
            <a:lstStyle/>
            <a:p>
              <a:pPr algn="ctr"/>
              <a:r>
                <a:rPr lang="vi-VN" altLang="ja-JP">
                  <a:latin typeface="Times New Roman" pitchFamily="18" charset="0"/>
                  <a:ea typeface="MS Mincho" pitchFamily="49" charset="-128"/>
                  <a:cs typeface="Times New Roman" pitchFamily="18" charset="0"/>
                </a:rPr>
                <a:t>T.h PCM</a:t>
              </a:r>
              <a:endParaRPr lang="vi-VN">
                <a:latin typeface="Times New Roman" pitchFamily="18" charset="0"/>
                <a:ea typeface="MS Mincho" pitchFamily="49" charset="-128"/>
                <a:cs typeface="Times New Roman" pitchFamily="18" charset="0"/>
              </a:endParaRPr>
            </a:p>
          </p:txBody>
        </p:sp>
        <p:sp>
          <p:nvSpPr>
            <p:cNvPr id="40970" name="Text Box 10"/>
            <p:cNvSpPr txBox="1">
              <a:spLocks noChangeArrowheads="1"/>
            </p:cNvSpPr>
            <p:nvPr/>
          </p:nvSpPr>
          <p:spPr bwMode="auto">
            <a:xfrm>
              <a:off x="192" y="1296"/>
              <a:ext cx="784" cy="269"/>
            </a:xfrm>
            <a:prstGeom prst="rect">
              <a:avLst/>
            </a:prstGeom>
            <a:noFill/>
            <a:ln w="9525">
              <a:noFill/>
              <a:miter lim="800000"/>
              <a:headEnd/>
              <a:tailEnd/>
            </a:ln>
          </p:spPr>
          <p:txBody>
            <a:bodyPr lIns="0" tIns="0" rIns="0" bIns="0"/>
            <a:lstStyle/>
            <a:p>
              <a:pPr algn="ctr"/>
              <a:r>
                <a:rPr lang="vi-VN" altLang="ja-JP" dirty="0">
                  <a:latin typeface="Times New Roman" pitchFamily="18" charset="0"/>
                  <a:ea typeface="MS Mincho" pitchFamily="49" charset="-128"/>
                  <a:cs typeface="Times New Roman" pitchFamily="18" charset="0"/>
                </a:rPr>
                <a:t>T.h thoại tương tự </a:t>
              </a:r>
              <a:endParaRPr lang="vi-VN" dirty="0">
                <a:latin typeface="Times New Roman" pitchFamily="18" charset="0"/>
                <a:ea typeface="MS Mincho" pitchFamily="49" charset="-128"/>
                <a:cs typeface="Times New Roman" pitchFamily="18" charset="0"/>
              </a:endParaRPr>
            </a:p>
          </p:txBody>
        </p:sp>
        <p:sp>
          <p:nvSpPr>
            <p:cNvPr id="40971" name="Text Box 11"/>
            <p:cNvSpPr txBox="1">
              <a:spLocks noChangeArrowheads="1"/>
            </p:cNvSpPr>
            <p:nvPr/>
          </p:nvSpPr>
          <p:spPr bwMode="auto">
            <a:xfrm>
              <a:off x="3024" y="1104"/>
              <a:ext cx="1056" cy="246"/>
            </a:xfrm>
            <a:prstGeom prst="rect">
              <a:avLst/>
            </a:prstGeom>
            <a:noFill/>
            <a:ln w="9525">
              <a:noFill/>
              <a:miter lim="800000"/>
              <a:headEnd/>
              <a:tailEnd/>
            </a:ln>
          </p:spPr>
          <p:txBody>
            <a:bodyPr/>
            <a:lstStyle/>
            <a:p>
              <a:r>
                <a:rPr lang="vi-VN" altLang="ja-JP" b="1">
                  <a:latin typeface="Times New Roman" pitchFamily="18" charset="0"/>
                  <a:ea typeface="MS Mincho" pitchFamily="49" charset="-128"/>
                  <a:cs typeface="Times New Roman" pitchFamily="18" charset="0"/>
                </a:rPr>
                <a:t>Bộ phát PCM</a:t>
              </a:r>
              <a:endParaRPr lang="vi-VN" b="1">
                <a:latin typeface="Times New Roman" pitchFamily="18" charset="0"/>
                <a:ea typeface="MS Mincho" pitchFamily="49" charset="-128"/>
                <a:cs typeface="Times New Roman" pitchFamily="18" charset="0"/>
              </a:endParaRPr>
            </a:p>
          </p:txBody>
        </p:sp>
        <p:sp>
          <p:nvSpPr>
            <p:cNvPr id="40972" name="Text Box 12"/>
            <p:cNvSpPr txBox="1">
              <a:spLocks noChangeArrowheads="1"/>
            </p:cNvSpPr>
            <p:nvPr/>
          </p:nvSpPr>
          <p:spPr bwMode="auto">
            <a:xfrm>
              <a:off x="1056" y="1488"/>
              <a:ext cx="657" cy="327"/>
            </a:xfrm>
            <a:prstGeom prst="rect">
              <a:avLst/>
            </a:prstGeom>
            <a:gradFill rotWithShape="1">
              <a:gsLst>
                <a:gs pos="0">
                  <a:srgbClr val="FFFFFF"/>
                </a:gs>
                <a:gs pos="100000">
                  <a:srgbClr val="CCFFFF"/>
                </a:gs>
              </a:gsLst>
              <a:path path="shape">
                <a:fillToRect l="50000" t="50000" r="50000" b="50000"/>
              </a:path>
            </a:gra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Lọc thông thấp</a:t>
              </a:r>
              <a:endParaRPr lang="vi-VN" sz="1200">
                <a:latin typeface="Times New Roman" pitchFamily="18" charset="0"/>
                <a:ea typeface="MS Mincho" pitchFamily="49" charset="-128"/>
                <a:cs typeface="Times New Roman" pitchFamily="18" charset="0"/>
              </a:endParaRPr>
            </a:p>
          </p:txBody>
        </p:sp>
        <p:sp>
          <p:nvSpPr>
            <p:cNvPr id="40973" name="Text Box 13"/>
            <p:cNvSpPr txBox="1">
              <a:spLocks noChangeArrowheads="1"/>
            </p:cNvSpPr>
            <p:nvPr/>
          </p:nvSpPr>
          <p:spPr bwMode="auto">
            <a:xfrm>
              <a:off x="2160" y="1472"/>
              <a:ext cx="657" cy="327"/>
            </a:xfrm>
            <a:prstGeom prst="rect">
              <a:avLst/>
            </a:prstGeom>
            <a:solidFill>
              <a:srgbClr val="FFCC99"/>
            </a:solidFill>
            <a:ln w="38100">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Lấy mẫu &amp; giữ mẫu</a:t>
              </a:r>
              <a:endParaRPr lang="vi-VN">
                <a:latin typeface="Times New Roman" pitchFamily="18" charset="0"/>
                <a:ea typeface="MS Mincho" pitchFamily="49" charset="-128"/>
                <a:cs typeface="Times New Roman" pitchFamily="18" charset="0"/>
              </a:endParaRPr>
            </a:p>
          </p:txBody>
        </p:sp>
        <p:sp>
          <p:nvSpPr>
            <p:cNvPr id="40974" name="Text Box 14"/>
            <p:cNvSpPr txBox="1">
              <a:spLocks noChangeArrowheads="1"/>
            </p:cNvSpPr>
            <p:nvPr/>
          </p:nvSpPr>
          <p:spPr bwMode="auto">
            <a:xfrm>
              <a:off x="3302" y="1480"/>
              <a:ext cx="657" cy="327"/>
            </a:xfrm>
            <a:prstGeom prst="rect">
              <a:avLst/>
            </a:prstGeom>
            <a:solidFill>
              <a:srgbClr val="FFCC99"/>
            </a:soli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Lượng tử hóa M mức</a:t>
              </a:r>
              <a:endParaRPr lang="vi-VN" sz="1200">
                <a:latin typeface="Times New Roman" pitchFamily="18" charset="0"/>
                <a:ea typeface="MS Mincho" pitchFamily="49" charset="-128"/>
                <a:cs typeface="Times New Roman" pitchFamily="18" charset="0"/>
              </a:endParaRPr>
            </a:p>
          </p:txBody>
        </p:sp>
        <p:sp>
          <p:nvSpPr>
            <p:cNvPr id="40975" name="Text Box 15"/>
            <p:cNvSpPr txBox="1">
              <a:spLocks noChangeArrowheads="1"/>
            </p:cNvSpPr>
            <p:nvPr/>
          </p:nvSpPr>
          <p:spPr bwMode="auto">
            <a:xfrm>
              <a:off x="4429" y="1480"/>
              <a:ext cx="657" cy="327"/>
            </a:xfrm>
            <a:prstGeom prst="rect">
              <a:avLst/>
            </a:prstGeom>
            <a:solidFill>
              <a:srgbClr val="FFCC99"/>
            </a:soli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Mã hóa</a:t>
              </a:r>
              <a:endParaRPr lang="vi-VN" sz="1200">
                <a:latin typeface="Times New Roman" pitchFamily="18" charset="0"/>
                <a:ea typeface="MS Mincho" pitchFamily="49" charset="-128"/>
                <a:cs typeface="Times New Roman" pitchFamily="18" charset="0"/>
              </a:endParaRPr>
            </a:p>
          </p:txBody>
        </p:sp>
        <p:sp>
          <p:nvSpPr>
            <p:cNvPr id="40976" name="Text Box 16"/>
            <p:cNvSpPr txBox="1">
              <a:spLocks noChangeArrowheads="1"/>
            </p:cNvSpPr>
            <p:nvPr/>
          </p:nvSpPr>
          <p:spPr bwMode="auto">
            <a:xfrm>
              <a:off x="2738" y="2462"/>
              <a:ext cx="658" cy="328"/>
            </a:xfrm>
            <a:prstGeom prst="rect">
              <a:avLst/>
            </a:prstGeom>
            <a:gradFill rotWithShape="1">
              <a:gsLst>
                <a:gs pos="0">
                  <a:srgbClr val="FFFFFF"/>
                </a:gs>
                <a:gs pos="100000">
                  <a:schemeClr val="folHlink"/>
                </a:gs>
              </a:gsLst>
              <a:path path="shape">
                <a:fillToRect l="50000" t="50000" r="50000" b="50000"/>
              </a:path>
            </a:gra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Lặp khôi phục</a:t>
              </a:r>
              <a:endParaRPr lang="vi-VN" sz="1200">
                <a:latin typeface="Times New Roman" pitchFamily="18" charset="0"/>
                <a:ea typeface="MS Mincho" pitchFamily="49" charset="-128"/>
                <a:cs typeface="Times New Roman" pitchFamily="18" charset="0"/>
              </a:endParaRPr>
            </a:p>
          </p:txBody>
        </p:sp>
        <p:sp>
          <p:nvSpPr>
            <p:cNvPr id="40977" name="Text Box 17"/>
            <p:cNvSpPr txBox="1">
              <a:spLocks noChangeArrowheads="1"/>
            </p:cNvSpPr>
            <p:nvPr/>
          </p:nvSpPr>
          <p:spPr bwMode="auto">
            <a:xfrm>
              <a:off x="1440" y="2448"/>
              <a:ext cx="658" cy="328"/>
            </a:xfrm>
            <a:prstGeom prst="rect">
              <a:avLst/>
            </a:prstGeom>
            <a:gradFill rotWithShape="1">
              <a:gsLst>
                <a:gs pos="0">
                  <a:srgbClr val="FFFFFF"/>
                </a:gs>
                <a:gs pos="100000">
                  <a:schemeClr val="folHlink"/>
                </a:gs>
              </a:gsLst>
              <a:path path="shape">
                <a:fillToRect l="50000" t="50000" r="50000" b="50000"/>
              </a:path>
            </a:gra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Lặp khôi phục</a:t>
              </a:r>
              <a:endParaRPr lang="vi-VN" sz="1200">
                <a:latin typeface="Times New Roman" pitchFamily="18" charset="0"/>
                <a:ea typeface="MS Mincho" pitchFamily="49" charset="-128"/>
                <a:cs typeface="Times New Roman" pitchFamily="18" charset="0"/>
              </a:endParaRPr>
            </a:p>
          </p:txBody>
        </p:sp>
        <p:sp>
          <p:nvSpPr>
            <p:cNvPr id="40978" name="Text Box 18"/>
            <p:cNvSpPr txBox="1">
              <a:spLocks noChangeArrowheads="1"/>
            </p:cNvSpPr>
            <p:nvPr/>
          </p:nvSpPr>
          <p:spPr bwMode="auto">
            <a:xfrm>
              <a:off x="3959" y="2462"/>
              <a:ext cx="658" cy="328"/>
            </a:xfrm>
            <a:prstGeom prst="rect">
              <a:avLst/>
            </a:prstGeom>
            <a:gradFill rotWithShape="1">
              <a:gsLst>
                <a:gs pos="0">
                  <a:srgbClr val="FFFFFF"/>
                </a:gs>
                <a:gs pos="100000">
                  <a:schemeClr val="folHlink"/>
                </a:gs>
              </a:gsLst>
              <a:path path="shape">
                <a:fillToRect l="50000" t="50000" r="50000" b="50000"/>
              </a:path>
            </a:gra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Lặp khôi phục</a:t>
              </a:r>
              <a:endParaRPr lang="vi-VN" sz="1200">
                <a:latin typeface="Times New Roman" pitchFamily="18" charset="0"/>
                <a:ea typeface="MS Mincho" pitchFamily="49" charset="-128"/>
                <a:cs typeface="Times New Roman" pitchFamily="18" charset="0"/>
              </a:endParaRPr>
            </a:p>
          </p:txBody>
        </p:sp>
        <p:sp>
          <p:nvSpPr>
            <p:cNvPr id="40979" name="Text Box 19"/>
            <p:cNvSpPr txBox="1">
              <a:spLocks noChangeArrowheads="1"/>
            </p:cNvSpPr>
            <p:nvPr/>
          </p:nvSpPr>
          <p:spPr bwMode="auto">
            <a:xfrm>
              <a:off x="1329" y="3527"/>
              <a:ext cx="658" cy="327"/>
            </a:xfrm>
            <a:prstGeom prst="rect">
              <a:avLst/>
            </a:prstGeom>
            <a:gradFill rotWithShape="1">
              <a:gsLst>
                <a:gs pos="0">
                  <a:srgbClr val="FFFFFF"/>
                </a:gs>
                <a:gs pos="100000">
                  <a:srgbClr val="CCFFFF"/>
                </a:gs>
              </a:gsLst>
              <a:path path="shape">
                <a:fillToRect l="50000" t="50000" r="50000" b="50000"/>
              </a:path>
            </a:gra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Mạch tái tạo</a:t>
              </a:r>
              <a:endParaRPr lang="vi-VN" sz="1200">
                <a:latin typeface="Times New Roman" pitchFamily="18" charset="0"/>
                <a:ea typeface="MS Mincho" pitchFamily="49" charset="-128"/>
                <a:cs typeface="Times New Roman" pitchFamily="18" charset="0"/>
              </a:endParaRPr>
            </a:p>
          </p:txBody>
        </p:sp>
        <p:sp>
          <p:nvSpPr>
            <p:cNvPr id="40980" name="Text Box 20"/>
            <p:cNvSpPr txBox="1">
              <a:spLocks noChangeArrowheads="1"/>
            </p:cNvSpPr>
            <p:nvPr/>
          </p:nvSpPr>
          <p:spPr bwMode="auto">
            <a:xfrm>
              <a:off x="2644" y="3527"/>
              <a:ext cx="658" cy="327"/>
            </a:xfrm>
            <a:prstGeom prst="rect">
              <a:avLst/>
            </a:prstGeom>
            <a:solidFill>
              <a:srgbClr val="FFCC99"/>
            </a:soli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Giải mã</a:t>
              </a:r>
              <a:endParaRPr lang="vi-VN" sz="1200">
                <a:latin typeface="Times New Roman" pitchFamily="18" charset="0"/>
                <a:ea typeface="MS Mincho" pitchFamily="49" charset="-128"/>
                <a:cs typeface="Times New Roman" pitchFamily="18" charset="0"/>
              </a:endParaRPr>
            </a:p>
          </p:txBody>
        </p:sp>
        <p:sp>
          <p:nvSpPr>
            <p:cNvPr id="40981" name="Text Box 21"/>
            <p:cNvSpPr txBox="1">
              <a:spLocks noChangeArrowheads="1"/>
            </p:cNvSpPr>
            <p:nvPr/>
          </p:nvSpPr>
          <p:spPr bwMode="auto">
            <a:xfrm>
              <a:off x="3959" y="3522"/>
              <a:ext cx="658" cy="328"/>
            </a:xfrm>
            <a:prstGeom prst="rect">
              <a:avLst/>
            </a:prstGeom>
            <a:solidFill>
              <a:srgbClr val="FFCC99"/>
            </a:solidFill>
            <a:ln w="38100" algn="ctr">
              <a:solidFill>
                <a:srgbClr val="FF0000"/>
              </a:solidFill>
              <a:miter lim="800000"/>
              <a:headEnd/>
              <a:tailEnd/>
            </a:ln>
          </p:spPr>
          <p:txBody>
            <a:bodyPr/>
            <a:lstStyle/>
            <a:p>
              <a:pPr algn="ctr"/>
              <a:r>
                <a:rPr lang="vi-VN" altLang="ja-JP" sz="1200">
                  <a:latin typeface="Times New Roman" pitchFamily="18" charset="0"/>
                  <a:ea typeface="MS Mincho" pitchFamily="49" charset="-128"/>
                  <a:cs typeface="Times New Roman" pitchFamily="18" charset="0"/>
                </a:rPr>
                <a:t>Lọc thông thấp</a:t>
              </a:r>
              <a:endParaRPr lang="vi-VN" sz="1200">
                <a:latin typeface="Times New Roman" pitchFamily="18" charset="0"/>
                <a:ea typeface="MS Mincho" pitchFamily="49" charset="-128"/>
                <a:cs typeface="Times New Roman" pitchFamily="18" charset="0"/>
              </a:endParaRPr>
            </a:p>
          </p:txBody>
        </p:sp>
        <p:sp>
          <p:nvSpPr>
            <p:cNvPr id="40982" name="Line 22"/>
            <p:cNvSpPr>
              <a:spLocks noChangeShapeType="1"/>
            </p:cNvSpPr>
            <p:nvPr/>
          </p:nvSpPr>
          <p:spPr bwMode="auto">
            <a:xfrm>
              <a:off x="672" y="1643"/>
              <a:ext cx="376"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83" name="Line 23"/>
            <p:cNvSpPr>
              <a:spLocks noChangeShapeType="1"/>
            </p:cNvSpPr>
            <p:nvPr/>
          </p:nvSpPr>
          <p:spPr bwMode="auto">
            <a:xfrm>
              <a:off x="1705" y="1643"/>
              <a:ext cx="470"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84" name="Line 24"/>
            <p:cNvSpPr>
              <a:spLocks noChangeShapeType="1"/>
            </p:cNvSpPr>
            <p:nvPr/>
          </p:nvSpPr>
          <p:spPr bwMode="auto">
            <a:xfrm>
              <a:off x="2832" y="1643"/>
              <a:ext cx="470"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85" name="Line 25"/>
            <p:cNvSpPr>
              <a:spLocks noChangeShapeType="1"/>
            </p:cNvSpPr>
            <p:nvPr/>
          </p:nvSpPr>
          <p:spPr bwMode="auto">
            <a:xfrm>
              <a:off x="5086" y="1643"/>
              <a:ext cx="282"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86" name="Line 26"/>
            <p:cNvSpPr>
              <a:spLocks noChangeShapeType="1"/>
            </p:cNvSpPr>
            <p:nvPr/>
          </p:nvSpPr>
          <p:spPr bwMode="auto">
            <a:xfrm>
              <a:off x="3959" y="1643"/>
              <a:ext cx="470"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87" name="Line 27"/>
            <p:cNvSpPr>
              <a:spLocks noChangeShapeType="1"/>
            </p:cNvSpPr>
            <p:nvPr/>
          </p:nvSpPr>
          <p:spPr bwMode="auto">
            <a:xfrm>
              <a:off x="1872" y="1344"/>
              <a:ext cx="3287"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88" name="Line 28"/>
            <p:cNvSpPr>
              <a:spLocks noChangeShapeType="1"/>
            </p:cNvSpPr>
            <p:nvPr/>
          </p:nvSpPr>
          <p:spPr bwMode="auto">
            <a:xfrm>
              <a:off x="1893" y="1889"/>
              <a:ext cx="3287"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89" name="Line 29"/>
            <p:cNvSpPr>
              <a:spLocks noChangeShapeType="1"/>
            </p:cNvSpPr>
            <p:nvPr/>
          </p:nvSpPr>
          <p:spPr bwMode="auto">
            <a:xfrm>
              <a:off x="1872" y="1344"/>
              <a:ext cx="0" cy="545"/>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90" name="Line 30"/>
            <p:cNvSpPr>
              <a:spLocks noChangeShapeType="1"/>
            </p:cNvSpPr>
            <p:nvPr/>
          </p:nvSpPr>
          <p:spPr bwMode="auto">
            <a:xfrm>
              <a:off x="5184" y="1344"/>
              <a:ext cx="0" cy="545"/>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91" name="Line 32"/>
            <p:cNvSpPr>
              <a:spLocks noChangeShapeType="1"/>
            </p:cNvSpPr>
            <p:nvPr/>
          </p:nvSpPr>
          <p:spPr bwMode="auto">
            <a:xfrm>
              <a:off x="672" y="2626"/>
              <a:ext cx="751"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92" name="Line 33"/>
            <p:cNvSpPr>
              <a:spLocks noChangeShapeType="1"/>
            </p:cNvSpPr>
            <p:nvPr/>
          </p:nvSpPr>
          <p:spPr bwMode="auto">
            <a:xfrm>
              <a:off x="672" y="2053"/>
              <a:ext cx="4696" cy="0"/>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0993" name="Line 34"/>
            <p:cNvSpPr>
              <a:spLocks noChangeShapeType="1"/>
            </p:cNvSpPr>
            <p:nvPr/>
          </p:nvSpPr>
          <p:spPr bwMode="auto">
            <a:xfrm>
              <a:off x="2081" y="2626"/>
              <a:ext cx="657"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94" name="Line 35"/>
            <p:cNvSpPr>
              <a:spLocks noChangeShapeType="1"/>
            </p:cNvSpPr>
            <p:nvPr/>
          </p:nvSpPr>
          <p:spPr bwMode="auto">
            <a:xfrm>
              <a:off x="3396" y="2626"/>
              <a:ext cx="563"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95" name="Line 36"/>
            <p:cNvSpPr>
              <a:spLocks noChangeShapeType="1"/>
            </p:cNvSpPr>
            <p:nvPr/>
          </p:nvSpPr>
          <p:spPr bwMode="auto">
            <a:xfrm>
              <a:off x="4617" y="2626"/>
              <a:ext cx="751"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0996" name="Line 37"/>
            <p:cNvSpPr>
              <a:spLocks noChangeShapeType="1"/>
            </p:cNvSpPr>
            <p:nvPr/>
          </p:nvSpPr>
          <p:spPr bwMode="auto">
            <a:xfrm>
              <a:off x="864" y="2208"/>
              <a:ext cx="4226"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97" name="Line 38"/>
            <p:cNvSpPr>
              <a:spLocks noChangeShapeType="1"/>
            </p:cNvSpPr>
            <p:nvPr/>
          </p:nvSpPr>
          <p:spPr bwMode="auto">
            <a:xfrm>
              <a:off x="860" y="2944"/>
              <a:ext cx="4226"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98" name="Line 39"/>
            <p:cNvSpPr>
              <a:spLocks noChangeShapeType="1"/>
            </p:cNvSpPr>
            <p:nvPr/>
          </p:nvSpPr>
          <p:spPr bwMode="auto">
            <a:xfrm>
              <a:off x="860" y="2216"/>
              <a:ext cx="0" cy="737"/>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0999" name="Line 40"/>
            <p:cNvSpPr>
              <a:spLocks noChangeShapeType="1"/>
            </p:cNvSpPr>
            <p:nvPr/>
          </p:nvSpPr>
          <p:spPr bwMode="auto">
            <a:xfrm>
              <a:off x="5086" y="2216"/>
              <a:ext cx="0" cy="737"/>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1000" name="Line 41"/>
            <p:cNvSpPr>
              <a:spLocks noChangeShapeType="1"/>
            </p:cNvSpPr>
            <p:nvPr/>
          </p:nvSpPr>
          <p:spPr bwMode="auto">
            <a:xfrm>
              <a:off x="5368" y="1643"/>
              <a:ext cx="0" cy="410"/>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1001" name="Line 42"/>
            <p:cNvSpPr>
              <a:spLocks noChangeShapeType="1"/>
            </p:cNvSpPr>
            <p:nvPr/>
          </p:nvSpPr>
          <p:spPr bwMode="auto">
            <a:xfrm>
              <a:off x="672" y="2053"/>
              <a:ext cx="0" cy="573"/>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1002" name="Line 43"/>
            <p:cNvSpPr>
              <a:spLocks noChangeShapeType="1"/>
            </p:cNvSpPr>
            <p:nvPr/>
          </p:nvSpPr>
          <p:spPr bwMode="auto">
            <a:xfrm>
              <a:off x="1987" y="3690"/>
              <a:ext cx="657"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1003" name="Line 44"/>
            <p:cNvSpPr>
              <a:spLocks noChangeShapeType="1"/>
            </p:cNvSpPr>
            <p:nvPr/>
          </p:nvSpPr>
          <p:spPr bwMode="auto">
            <a:xfrm>
              <a:off x="3302" y="3690"/>
              <a:ext cx="657"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1004" name="Line 45"/>
            <p:cNvSpPr>
              <a:spLocks noChangeShapeType="1"/>
            </p:cNvSpPr>
            <p:nvPr/>
          </p:nvSpPr>
          <p:spPr bwMode="auto">
            <a:xfrm>
              <a:off x="4617" y="3690"/>
              <a:ext cx="751"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1005" name="Line 46"/>
            <p:cNvSpPr>
              <a:spLocks noChangeShapeType="1"/>
            </p:cNvSpPr>
            <p:nvPr/>
          </p:nvSpPr>
          <p:spPr bwMode="auto">
            <a:xfrm>
              <a:off x="672" y="3690"/>
              <a:ext cx="657" cy="0"/>
            </a:xfrm>
            <a:prstGeom prst="line">
              <a:avLst/>
            </a:prstGeom>
            <a:noFill/>
            <a:ln w="952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41006" name="Line 47"/>
            <p:cNvSpPr>
              <a:spLocks noChangeShapeType="1"/>
            </p:cNvSpPr>
            <p:nvPr/>
          </p:nvSpPr>
          <p:spPr bwMode="auto">
            <a:xfrm>
              <a:off x="2352" y="3408"/>
              <a:ext cx="2535"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1007" name="Line 48"/>
            <p:cNvSpPr>
              <a:spLocks noChangeShapeType="1"/>
            </p:cNvSpPr>
            <p:nvPr/>
          </p:nvSpPr>
          <p:spPr bwMode="auto">
            <a:xfrm>
              <a:off x="2363" y="3936"/>
              <a:ext cx="2535"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1008" name="Line 49"/>
            <p:cNvSpPr>
              <a:spLocks noChangeShapeType="1"/>
            </p:cNvSpPr>
            <p:nvPr/>
          </p:nvSpPr>
          <p:spPr bwMode="auto">
            <a:xfrm>
              <a:off x="4896" y="3408"/>
              <a:ext cx="0" cy="511"/>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1009" name="Line 50"/>
            <p:cNvSpPr>
              <a:spLocks noChangeShapeType="1"/>
            </p:cNvSpPr>
            <p:nvPr/>
          </p:nvSpPr>
          <p:spPr bwMode="auto">
            <a:xfrm>
              <a:off x="2352" y="3408"/>
              <a:ext cx="0" cy="511"/>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41010" name="Line 51"/>
            <p:cNvSpPr>
              <a:spLocks noChangeShapeType="1"/>
            </p:cNvSpPr>
            <p:nvPr/>
          </p:nvSpPr>
          <p:spPr bwMode="auto">
            <a:xfrm>
              <a:off x="672" y="3117"/>
              <a:ext cx="4696" cy="0"/>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1011" name="Line 52"/>
            <p:cNvSpPr>
              <a:spLocks noChangeShapeType="1"/>
            </p:cNvSpPr>
            <p:nvPr/>
          </p:nvSpPr>
          <p:spPr bwMode="auto">
            <a:xfrm>
              <a:off x="5368" y="2626"/>
              <a:ext cx="0" cy="491"/>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1012" name="Line 53"/>
            <p:cNvSpPr>
              <a:spLocks noChangeShapeType="1"/>
            </p:cNvSpPr>
            <p:nvPr/>
          </p:nvSpPr>
          <p:spPr bwMode="auto">
            <a:xfrm>
              <a:off x="672" y="3117"/>
              <a:ext cx="0" cy="573"/>
            </a:xfrm>
            <a:prstGeom prst="line">
              <a:avLst/>
            </a:prstGeom>
            <a:noFill/>
            <a:ln w="127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1013" name="Text Box 55"/>
            <p:cNvSpPr txBox="1">
              <a:spLocks noChangeArrowheads="1"/>
            </p:cNvSpPr>
            <p:nvPr/>
          </p:nvSpPr>
          <p:spPr bwMode="auto">
            <a:xfrm>
              <a:off x="4949" y="3332"/>
              <a:ext cx="619" cy="268"/>
            </a:xfrm>
            <a:prstGeom prst="rect">
              <a:avLst/>
            </a:prstGeom>
            <a:noFill/>
            <a:ln w="9525">
              <a:noFill/>
              <a:miter lim="800000"/>
              <a:headEnd/>
              <a:tailEnd/>
            </a:ln>
          </p:spPr>
          <p:txBody>
            <a:bodyPr lIns="0" tIns="0" rIns="0" bIns="0"/>
            <a:lstStyle/>
            <a:p>
              <a:pPr algn="ctr"/>
              <a:r>
                <a:rPr lang="vi-VN" altLang="ja-JP" dirty="0">
                  <a:latin typeface="Times New Roman" pitchFamily="18" charset="0"/>
                  <a:ea typeface="MS Mincho" pitchFamily="49" charset="-128"/>
                  <a:cs typeface="Times New Roman" pitchFamily="18" charset="0"/>
                </a:rPr>
                <a:t>T.h thoại tương tự</a:t>
              </a:r>
              <a:endParaRPr lang="vi-VN" dirty="0">
                <a:latin typeface="Times New Roman" pitchFamily="18" charset="0"/>
                <a:ea typeface="MS Mincho" pitchFamily="49" charset="-128"/>
                <a:cs typeface="Times New Roman" pitchFamily="18" charset="0"/>
              </a:endParaRPr>
            </a:p>
          </p:txBody>
        </p:sp>
      </p:grpSp>
      <p:sp>
        <p:nvSpPr>
          <p:cNvPr id="56" name="Title 55"/>
          <p:cNvSpPr>
            <a:spLocks noGrp="1"/>
          </p:cNvSpPr>
          <p:nvPr>
            <p:ph type="title"/>
          </p:nvPr>
        </p:nvSpPr>
        <p:spPr/>
        <p:txBody>
          <a:bodyPr>
            <a:normAutofit/>
          </a:bodyPr>
          <a:lstStyle/>
          <a:p>
            <a:r>
              <a:rPr lang="en-US" sz="3400" dirty="0" err="1">
                <a:latin typeface="Arial"/>
                <a:cs typeface="Arial"/>
              </a:rPr>
              <a:t>Sơ</a:t>
            </a:r>
            <a:r>
              <a:rPr lang="en-US" sz="3400" dirty="0">
                <a:latin typeface="Arial"/>
                <a:cs typeface="Arial"/>
              </a:rPr>
              <a:t> </a:t>
            </a:r>
            <a:r>
              <a:rPr lang="en-US" sz="3400" dirty="0" err="1">
                <a:latin typeface="Arial"/>
                <a:cs typeface="Arial"/>
              </a:rPr>
              <a:t>đồ</a:t>
            </a:r>
            <a:r>
              <a:rPr lang="en-US" sz="3400" dirty="0">
                <a:latin typeface="Arial"/>
                <a:cs typeface="Arial"/>
              </a:rPr>
              <a:t> </a:t>
            </a:r>
            <a:r>
              <a:rPr lang="en-US" sz="3400" dirty="0" err="1">
                <a:latin typeface="Arial"/>
                <a:cs typeface="Arial"/>
              </a:rPr>
              <a:t>chức</a:t>
            </a:r>
            <a:r>
              <a:rPr lang="en-US" sz="3400" dirty="0">
                <a:latin typeface="Arial"/>
                <a:cs typeface="Arial"/>
              </a:rPr>
              <a:t> </a:t>
            </a:r>
            <a:r>
              <a:rPr lang="en-US" sz="3400" dirty="0" err="1">
                <a:latin typeface="Arial"/>
                <a:cs typeface="Arial"/>
              </a:rPr>
              <a:t>năng</a:t>
            </a:r>
            <a:r>
              <a:rPr lang="en-US" sz="3400" dirty="0">
                <a:latin typeface="Arial"/>
                <a:cs typeface="Arial"/>
              </a:rPr>
              <a:t> </a:t>
            </a:r>
            <a:r>
              <a:rPr lang="en-US" sz="3400" dirty="0" err="1">
                <a:latin typeface="Arial"/>
                <a:cs typeface="Arial"/>
              </a:rPr>
              <a:t>hệ</a:t>
            </a:r>
            <a:r>
              <a:rPr lang="en-US" sz="3400" dirty="0">
                <a:latin typeface="Arial"/>
                <a:cs typeface="Arial"/>
              </a:rPr>
              <a:t> </a:t>
            </a:r>
            <a:r>
              <a:rPr lang="en-US" sz="3400" dirty="0" err="1">
                <a:latin typeface="Arial"/>
                <a:cs typeface="Arial"/>
              </a:rPr>
              <a:t>thống</a:t>
            </a:r>
            <a:r>
              <a:rPr lang="en-US" sz="3400" dirty="0">
                <a:latin typeface="Arial"/>
                <a:cs typeface="Arial"/>
              </a:rPr>
              <a:t> PCM</a:t>
            </a:r>
          </a:p>
        </p:txBody>
      </p:sp>
    </p:spTree>
    <p:extLst>
      <p:ext uri="{BB962C8B-B14F-4D97-AF65-F5344CB8AC3E}">
        <p14:creationId xmlns:p14="http://schemas.microsoft.com/office/powerpoint/2010/main" val="33287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5"/>
          <p:cNvSpPr>
            <a:spLocks noGrp="1"/>
          </p:cNvSpPr>
          <p:nvPr>
            <p:ph type="sldNum" sz="quarter" idx="12"/>
          </p:nvPr>
        </p:nvSpPr>
        <p:spPr/>
        <p:txBody>
          <a:bodyPr/>
          <a:lstStyle/>
          <a:p>
            <a:pPr>
              <a:defRPr/>
            </a:pPr>
            <a:fld id="{37230576-059E-428B-BE7F-07EE732F1F92}" type="slidenum">
              <a:rPr lang="vi-VN"/>
              <a:pPr>
                <a:defRPr/>
              </a:pPr>
              <a:t>4</a:t>
            </a:fld>
            <a:endParaRPr lang="vi-VN"/>
          </a:p>
        </p:txBody>
      </p:sp>
      <p:grpSp>
        <p:nvGrpSpPr>
          <p:cNvPr id="4" name="Group 3"/>
          <p:cNvGrpSpPr/>
          <p:nvPr/>
        </p:nvGrpSpPr>
        <p:grpSpPr>
          <a:xfrm>
            <a:off x="660400" y="1600200"/>
            <a:ext cx="8102600" cy="4695073"/>
            <a:chOff x="660400" y="1600200"/>
            <a:chExt cx="8102600" cy="4695073"/>
          </a:xfrm>
        </p:grpSpPr>
        <p:sp>
          <p:nvSpPr>
            <p:cNvPr id="22534" name="Rectangle 5"/>
            <p:cNvSpPr>
              <a:spLocks noChangeArrowheads="1"/>
            </p:cNvSpPr>
            <p:nvPr/>
          </p:nvSpPr>
          <p:spPr bwMode="auto">
            <a:xfrm>
              <a:off x="1981200" y="2942225"/>
              <a:ext cx="10668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Lấy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mẫu</a:t>
              </a:r>
              <a:endParaRPr lang="vi-VN" dirty="0">
                <a:latin typeface="Times New Roman" pitchFamily="18" charset="0"/>
                <a:cs typeface="Times New Roman" pitchFamily="18" charset="0"/>
              </a:endParaRPr>
            </a:p>
          </p:txBody>
        </p:sp>
        <p:sp>
          <p:nvSpPr>
            <p:cNvPr id="22535" name="Rectangle 6"/>
            <p:cNvSpPr>
              <a:spLocks noChangeArrowheads="1"/>
            </p:cNvSpPr>
            <p:nvPr/>
          </p:nvSpPr>
          <p:spPr bwMode="auto">
            <a:xfrm>
              <a:off x="3581400" y="2942225"/>
              <a:ext cx="11430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tử</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hóa</a:t>
              </a:r>
              <a:endParaRPr lang="vi-VN" dirty="0">
                <a:latin typeface="Times New Roman" pitchFamily="18" charset="0"/>
                <a:cs typeface="Times New Roman" pitchFamily="18" charset="0"/>
              </a:endParaRPr>
            </a:p>
          </p:txBody>
        </p:sp>
        <p:sp>
          <p:nvSpPr>
            <p:cNvPr id="22536" name="Rectangle 7"/>
            <p:cNvSpPr>
              <a:spLocks noChangeArrowheads="1"/>
            </p:cNvSpPr>
            <p:nvPr/>
          </p:nvSpPr>
          <p:spPr bwMode="auto">
            <a:xfrm>
              <a:off x="5257800" y="2942225"/>
              <a:ext cx="9906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endParaRPr lang="vi-VN" dirty="0">
                <a:latin typeface="Times New Roman" pitchFamily="18" charset="0"/>
                <a:cs typeface="Times New Roman" pitchFamily="18" charset="0"/>
              </a:endParaRPr>
            </a:p>
          </p:txBody>
        </p:sp>
        <p:sp>
          <p:nvSpPr>
            <p:cNvPr id="22537" name="Line 8"/>
            <p:cNvSpPr>
              <a:spLocks noChangeShapeType="1"/>
            </p:cNvSpPr>
            <p:nvPr/>
          </p:nvSpPr>
          <p:spPr bwMode="auto">
            <a:xfrm>
              <a:off x="14478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38" name="Line 9"/>
            <p:cNvSpPr>
              <a:spLocks noChangeShapeType="1"/>
            </p:cNvSpPr>
            <p:nvPr/>
          </p:nvSpPr>
          <p:spPr bwMode="auto">
            <a:xfrm>
              <a:off x="30480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39" name="Line 10"/>
            <p:cNvSpPr>
              <a:spLocks noChangeShapeType="1"/>
            </p:cNvSpPr>
            <p:nvPr/>
          </p:nvSpPr>
          <p:spPr bwMode="auto">
            <a:xfrm>
              <a:off x="47244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0" name="Line 11"/>
            <p:cNvSpPr>
              <a:spLocks noChangeShapeType="1"/>
            </p:cNvSpPr>
            <p:nvPr/>
          </p:nvSpPr>
          <p:spPr bwMode="auto">
            <a:xfrm>
              <a:off x="62484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1" name="Line 12"/>
            <p:cNvSpPr>
              <a:spLocks noChangeShapeType="1"/>
            </p:cNvSpPr>
            <p:nvPr/>
          </p:nvSpPr>
          <p:spPr bwMode="auto">
            <a:xfrm>
              <a:off x="5638800" y="2555335"/>
              <a:ext cx="0" cy="38689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2" name="Line 13"/>
            <p:cNvSpPr>
              <a:spLocks noChangeShapeType="1"/>
            </p:cNvSpPr>
            <p:nvPr/>
          </p:nvSpPr>
          <p:spPr bwMode="auto">
            <a:xfrm>
              <a:off x="1447800" y="2555335"/>
              <a:ext cx="4191000" cy="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3" name="Rectangle 14"/>
            <p:cNvSpPr>
              <a:spLocks noChangeArrowheads="1"/>
            </p:cNvSpPr>
            <p:nvPr/>
          </p:nvSpPr>
          <p:spPr bwMode="auto">
            <a:xfrm>
              <a:off x="6781800" y="2684298"/>
              <a:ext cx="1143000" cy="709299"/>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r>
                <a:rPr lang="en-US" dirty="0">
                  <a:latin typeface="Times New Roman" pitchFamily="18" charset="0"/>
                  <a:cs typeface="Times New Roman" pitchFamily="18" charset="0"/>
                </a:rPr>
                <a:t> </a:t>
              </a:r>
            </a:p>
            <a:p>
              <a:pPr algn="ctr"/>
              <a:r>
                <a:rPr lang="en-US" dirty="0" err="1">
                  <a:latin typeface="Times New Roman" pitchFamily="18" charset="0"/>
                  <a:cs typeface="Times New Roman" pitchFamily="18" charset="0"/>
                </a:rPr>
                <a:t>đường</a:t>
              </a:r>
              <a:endParaRPr lang="vi-VN" dirty="0">
                <a:latin typeface="Times New Roman" pitchFamily="18" charset="0"/>
                <a:cs typeface="Times New Roman" pitchFamily="18" charset="0"/>
              </a:endParaRPr>
            </a:p>
          </p:txBody>
        </p:sp>
        <p:sp>
          <p:nvSpPr>
            <p:cNvPr id="22544" name="Line 15"/>
            <p:cNvSpPr>
              <a:spLocks noChangeShapeType="1"/>
            </p:cNvSpPr>
            <p:nvPr/>
          </p:nvSpPr>
          <p:spPr bwMode="auto">
            <a:xfrm>
              <a:off x="6477000" y="2942225"/>
              <a:ext cx="3048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5" name="Line 16"/>
            <p:cNvSpPr>
              <a:spLocks noChangeShapeType="1"/>
            </p:cNvSpPr>
            <p:nvPr/>
          </p:nvSpPr>
          <p:spPr bwMode="auto">
            <a:xfrm>
              <a:off x="1447800" y="1910518"/>
              <a:ext cx="5029200" cy="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6" name="Line 17"/>
            <p:cNvSpPr>
              <a:spLocks noChangeShapeType="1"/>
            </p:cNvSpPr>
            <p:nvPr/>
          </p:nvSpPr>
          <p:spPr bwMode="auto">
            <a:xfrm>
              <a:off x="6477000" y="1910518"/>
              <a:ext cx="0" cy="1031707"/>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7" name="Line 18"/>
            <p:cNvSpPr>
              <a:spLocks noChangeShapeType="1"/>
            </p:cNvSpPr>
            <p:nvPr/>
          </p:nvSpPr>
          <p:spPr bwMode="auto">
            <a:xfrm>
              <a:off x="7924800" y="3092683"/>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2" name="Rectangle 24"/>
            <p:cNvSpPr>
              <a:spLocks noChangeArrowheads="1"/>
            </p:cNvSpPr>
            <p:nvPr/>
          </p:nvSpPr>
          <p:spPr bwMode="auto">
            <a:xfrm>
              <a:off x="1981200" y="4747713"/>
              <a:ext cx="12192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Thấp</a:t>
              </a:r>
              <a:endParaRPr lang="vi-VN" dirty="0">
                <a:latin typeface="Times New Roman" pitchFamily="18" charset="0"/>
                <a:cs typeface="Times New Roman" pitchFamily="18" charset="0"/>
              </a:endParaRPr>
            </a:p>
          </p:txBody>
        </p:sp>
        <p:sp>
          <p:nvSpPr>
            <p:cNvPr id="22553" name="Rectangle 25"/>
            <p:cNvSpPr>
              <a:spLocks noChangeArrowheads="1"/>
            </p:cNvSpPr>
            <p:nvPr/>
          </p:nvSpPr>
          <p:spPr bwMode="auto">
            <a:xfrm>
              <a:off x="3733800" y="4747713"/>
              <a:ext cx="1143000" cy="515854"/>
            </a:xfrm>
            <a:prstGeom prst="rect">
              <a:avLst/>
            </a:prstGeom>
            <a:solidFill>
              <a:schemeClr val="bg1"/>
            </a:solidFill>
            <a:ln w="38100">
              <a:solidFill>
                <a:srgbClr val="FF0000"/>
              </a:solidFill>
              <a:miter lim="800000"/>
              <a:headEnd/>
              <a:tailEnd/>
            </a:ln>
          </p:spPr>
          <p:txBody>
            <a:bodyPr wrap="none" anchor="ctr"/>
            <a:lstStyle/>
            <a:p>
              <a:pPr algn="ctr"/>
              <a:r>
                <a:rPr lang="en-US">
                  <a:latin typeface="Times New Roman" pitchFamily="18" charset="0"/>
                  <a:cs typeface="Times New Roman" pitchFamily="18" charset="0"/>
                </a:rPr>
                <a:t>Giải mã</a:t>
              </a:r>
              <a:endParaRPr lang="vi-VN">
                <a:latin typeface="Times New Roman" pitchFamily="18" charset="0"/>
                <a:cs typeface="Times New Roman" pitchFamily="18" charset="0"/>
              </a:endParaRPr>
            </a:p>
          </p:txBody>
        </p:sp>
        <p:sp>
          <p:nvSpPr>
            <p:cNvPr id="22554" name="Line 27"/>
            <p:cNvSpPr>
              <a:spLocks noChangeShapeType="1"/>
            </p:cNvSpPr>
            <p:nvPr/>
          </p:nvSpPr>
          <p:spPr bwMode="auto">
            <a:xfrm flipH="1">
              <a:off x="1447800" y="5037880"/>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5" name="Line 28"/>
            <p:cNvSpPr>
              <a:spLocks noChangeShapeType="1"/>
            </p:cNvSpPr>
            <p:nvPr/>
          </p:nvSpPr>
          <p:spPr bwMode="auto">
            <a:xfrm flipH="1">
              <a:off x="3200400" y="5005639"/>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6" name="Line 30"/>
            <p:cNvSpPr>
              <a:spLocks noChangeShapeType="1"/>
            </p:cNvSpPr>
            <p:nvPr/>
          </p:nvSpPr>
          <p:spPr bwMode="auto">
            <a:xfrm flipH="1">
              <a:off x="4876800" y="5005639"/>
              <a:ext cx="19050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7" name="Line 31"/>
            <p:cNvSpPr>
              <a:spLocks noChangeShapeType="1"/>
            </p:cNvSpPr>
            <p:nvPr/>
          </p:nvSpPr>
          <p:spPr bwMode="auto">
            <a:xfrm>
              <a:off x="4343400" y="5263566"/>
              <a:ext cx="0" cy="451372"/>
            </a:xfrm>
            <a:prstGeom prst="line">
              <a:avLst/>
            </a:prstGeom>
            <a:noFill/>
            <a:ln w="38100">
              <a:solidFill>
                <a:schemeClr val="tx1"/>
              </a:solidFill>
              <a:round/>
              <a:headEnd/>
              <a:tailEnd type="none" w="lg" len="lg"/>
            </a:ln>
          </p:spPr>
          <p:txBody>
            <a:bodyPr/>
            <a:lstStyle/>
            <a:p>
              <a:endParaRPr lang="en-US">
                <a:latin typeface="Times New Roman" pitchFamily="18" charset="0"/>
                <a:cs typeface="Times New Roman" pitchFamily="18" charset="0"/>
              </a:endParaRPr>
            </a:p>
          </p:txBody>
        </p:sp>
        <p:sp>
          <p:nvSpPr>
            <p:cNvPr id="22558" name="Line 32"/>
            <p:cNvSpPr>
              <a:spLocks noChangeShapeType="1"/>
            </p:cNvSpPr>
            <p:nvPr/>
          </p:nvSpPr>
          <p:spPr bwMode="auto">
            <a:xfrm flipH="1">
              <a:off x="1447800" y="5714938"/>
              <a:ext cx="28956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9" name="Rectangle 33"/>
            <p:cNvSpPr>
              <a:spLocks noChangeArrowheads="1"/>
            </p:cNvSpPr>
            <p:nvPr/>
          </p:nvSpPr>
          <p:spPr bwMode="auto">
            <a:xfrm>
              <a:off x="6781800" y="4747713"/>
              <a:ext cx="1143000" cy="709299"/>
            </a:xfrm>
            <a:prstGeom prst="rect">
              <a:avLst/>
            </a:prstGeom>
            <a:solidFill>
              <a:schemeClr val="bg1"/>
            </a:solidFill>
            <a:ln w="38100">
              <a:solidFill>
                <a:srgbClr val="FF0000"/>
              </a:solidFill>
              <a:miter lim="800000"/>
              <a:headEnd/>
              <a:tailEnd/>
            </a:ln>
          </p:spPr>
          <p:txBody>
            <a:bodyPr wrap="none" anchor="ctr"/>
            <a:lstStyle/>
            <a:p>
              <a:pPr algn="ctr"/>
              <a:r>
                <a:rPr lang="en-US">
                  <a:latin typeface="Times New Roman" pitchFamily="18" charset="0"/>
                  <a:cs typeface="Times New Roman" pitchFamily="18" charset="0"/>
                </a:rPr>
                <a:t>Giải mã </a:t>
              </a:r>
            </a:p>
            <a:p>
              <a:pPr algn="ctr"/>
              <a:r>
                <a:rPr lang="en-US">
                  <a:latin typeface="Times New Roman" pitchFamily="18" charset="0"/>
                  <a:cs typeface="Times New Roman" pitchFamily="18" charset="0"/>
                </a:rPr>
                <a:t>đường</a:t>
              </a:r>
              <a:endParaRPr lang="vi-VN">
                <a:latin typeface="Times New Roman" pitchFamily="18" charset="0"/>
                <a:cs typeface="Times New Roman" pitchFamily="18" charset="0"/>
              </a:endParaRPr>
            </a:p>
          </p:txBody>
        </p:sp>
        <p:sp>
          <p:nvSpPr>
            <p:cNvPr id="22560" name="Line 34"/>
            <p:cNvSpPr>
              <a:spLocks noChangeShapeType="1"/>
            </p:cNvSpPr>
            <p:nvPr/>
          </p:nvSpPr>
          <p:spPr bwMode="auto">
            <a:xfrm flipH="1">
              <a:off x="6477000" y="5263566"/>
              <a:ext cx="304800" cy="0"/>
            </a:xfrm>
            <a:prstGeom prst="line">
              <a:avLst/>
            </a:prstGeom>
            <a:noFill/>
            <a:ln w="38100">
              <a:solidFill>
                <a:schemeClr val="tx1"/>
              </a:solidFill>
              <a:round/>
              <a:headEnd/>
              <a:tailEnd type="none" w="lg" len="lg"/>
            </a:ln>
          </p:spPr>
          <p:txBody>
            <a:bodyPr/>
            <a:lstStyle/>
            <a:p>
              <a:endParaRPr lang="en-US">
                <a:latin typeface="Times New Roman" pitchFamily="18" charset="0"/>
                <a:cs typeface="Times New Roman" pitchFamily="18" charset="0"/>
              </a:endParaRPr>
            </a:p>
          </p:txBody>
        </p:sp>
        <p:sp>
          <p:nvSpPr>
            <p:cNvPr id="22561" name="Line 36"/>
            <p:cNvSpPr>
              <a:spLocks noChangeShapeType="1"/>
            </p:cNvSpPr>
            <p:nvPr/>
          </p:nvSpPr>
          <p:spPr bwMode="auto">
            <a:xfrm>
              <a:off x="6477000" y="5263566"/>
              <a:ext cx="0" cy="1031707"/>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62" name="Line 37"/>
            <p:cNvSpPr>
              <a:spLocks noChangeShapeType="1"/>
            </p:cNvSpPr>
            <p:nvPr/>
          </p:nvSpPr>
          <p:spPr bwMode="auto">
            <a:xfrm flipH="1">
              <a:off x="7924800" y="5134603"/>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63" name="Line 38"/>
            <p:cNvSpPr>
              <a:spLocks noChangeShapeType="1"/>
            </p:cNvSpPr>
            <p:nvPr/>
          </p:nvSpPr>
          <p:spPr bwMode="auto">
            <a:xfrm flipH="1">
              <a:off x="1447800" y="6295273"/>
              <a:ext cx="50292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65" name="Text Box 51"/>
            <p:cNvSpPr txBox="1">
              <a:spLocks noChangeArrowheads="1"/>
            </p:cNvSpPr>
            <p:nvPr/>
          </p:nvSpPr>
          <p:spPr bwMode="auto">
            <a:xfrm>
              <a:off x="660400" y="1600200"/>
              <a:ext cx="1219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số</a:t>
              </a:r>
              <a:endParaRPr lang="vi-VN" dirty="0">
                <a:latin typeface="Times New Roman" pitchFamily="18" charset="0"/>
                <a:cs typeface="Times New Roman" pitchFamily="18" charset="0"/>
              </a:endParaRPr>
            </a:p>
          </p:txBody>
        </p:sp>
        <p:sp>
          <p:nvSpPr>
            <p:cNvPr id="22566" name="Text Box 52"/>
            <p:cNvSpPr txBox="1">
              <a:spLocks noChangeArrowheads="1"/>
            </p:cNvSpPr>
            <p:nvPr/>
          </p:nvSpPr>
          <p:spPr bwMode="auto">
            <a:xfrm>
              <a:off x="660400" y="2180535"/>
              <a:ext cx="1600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endParaRPr lang="vi-VN" dirty="0">
                <a:latin typeface="Times New Roman" pitchFamily="18" charset="0"/>
                <a:cs typeface="Times New Roman" pitchFamily="18" charset="0"/>
              </a:endParaRPr>
            </a:p>
          </p:txBody>
        </p:sp>
        <p:sp>
          <p:nvSpPr>
            <p:cNvPr id="22567" name="Text Box 53"/>
            <p:cNvSpPr txBox="1">
              <a:spLocks noChangeArrowheads="1"/>
            </p:cNvSpPr>
            <p:nvPr/>
          </p:nvSpPr>
          <p:spPr bwMode="auto">
            <a:xfrm>
              <a:off x="660400" y="2748780"/>
              <a:ext cx="1600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tương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tự</a:t>
              </a:r>
              <a:endParaRPr lang="vi-VN" dirty="0">
                <a:latin typeface="Times New Roman" pitchFamily="18" charset="0"/>
                <a:cs typeface="Times New Roman" pitchFamily="18" charset="0"/>
              </a:endParaRPr>
            </a:p>
          </p:txBody>
        </p:sp>
        <p:sp>
          <p:nvSpPr>
            <p:cNvPr id="22569" name="Line 56"/>
            <p:cNvSpPr>
              <a:spLocks noChangeShapeType="1"/>
            </p:cNvSpPr>
            <p:nvPr/>
          </p:nvSpPr>
          <p:spPr bwMode="auto">
            <a:xfrm>
              <a:off x="6451600" y="3329115"/>
              <a:ext cx="0" cy="1483079"/>
            </a:xfrm>
            <a:prstGeom prst="line">
              <a:avLst/>
            </a:prstGeom>
            <a:noFill/>
            <a:ln w="28575">
              <a:solidFill>
                <a:srgbClr val="000066"/>
              </a:solidFill>
              <a:round/>
              <a:headEnd type="stealth" w="lg" len="lg"/>
              <a:tailEnd type="stealth" w="lg" len="lg"/>
            </a:ln>
          </p:spPr>
          <p:txBody>
            <a:bodyPr/>
            <a:lstStyle/>
            <a:p>
              <a:endParaRPr lang="en-US">
                <a:latin typeface="Times New Roman" pitchFamily="18" charset="0"/>
                <a:cs typeface="Times New Roman" pitchFamily="18" charset="0"/>
              </a:endParaRPr>
            </a:p>
          </p:txBody>
        </p:sp>
        <p:sp>
          <p:nvSpPr>
            <p:cNvPr id="22571" name="Line 59"/>
            <p:cNvSpPr>
              <a:spLocks noChangeShapeType="1"/>
            </p:cNvSpPr>
            <p:nvPr/>
          </p:nvSpPr>
          <p:spPr bwMode="auto">
            <a:xfrm>
              <a:off x="8153400" y="3264634"/>
              <a:ext cx="0" cy="1676524"/>
            </a:xfrm>
            <a:prstGeom prst="line">
              <a:avLst/>
            </a:prstGeom>
            <a:noFill/>
            <a:ln w="28575">
              <a:solidFill>
                <a:srgbClr val="000066"/>
              </a:solidFill>
              <a:round/>
              <a:headEnd type="stealth" w="lg" len="lg"/>
              <a:tailEnd type="stealth" w="lg" len="lg"/>
            </a:ln>
          </p:spPr>
          <p:txBody>
            <a:bodyPr/>
            <a:lstStyle/>
            <a:p>
              <a:endParaRPr lang="en-US">
                <a:latin typeface="Times New Roman" pitchFamily="18" charset="0"/>
                <a:cs typeface="Times New Roman" pitchFamily="18" charset="0"/>
              </a:endParaRPr>
            </a:p>
          </p:txBody>
        </p:sp>
        <p:sp>
          <p:nvSpPr>
            <p:cNvPr id="22572" name="Rectangle 58"/>
            <p:cNvSpPr>
              <a:spLocks noChangeArrowheads="1"/>
            </p:cNvSpPr>
            <p:nvPr/>
          </p:nvSpPr>
          <p:spPr bwMode="auto">
            <a:xfrm>
              <a:off x="7772400" y="3844969"/>
              <a:ext cx="990600" cy="451372"/>
            </a:xfrm>
            <a:prstGeom prst="rect">
              <a:avLst/>
            </a:prstGeom>
            <a:solidFill>
              <a:schemeClr val="bg1"/>
            </a:solidFill>
            <a:ln w="9525">
              <a:noFill/>
              <a:miter lim="800000"/>
              <a:headEnd/>
              <a:tailEnd/>
            </a:ln>
          </p:spPr>
          <p:txBody>
            <a:bodyPr wrap="none" anchor="ctr"/>
            <a:lstStyle/>
            <a:p>
              <a:pPr algn="ctr"/>
              <a:r>
                <a:rPr lang="en-US" dirty="0" err="1">
                  <a:latin typeface="Times New Roman" pitchFamily="18" charset="0"/>
                  <a:cs typeface="Times New Roman" pitchFamily="18" charset="0"/>
                </a:rPr>
                <a:t>Dãy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xung</a:t>
              </a:r>
              <a:endParaRPr lang="vi-VN" dirty="0">
                <a:latin typeface="Times New Roman" pitchFamily="18" charset="0"/>
                <a:cs typeface="Times New Roman" pitchFamily="18" charset="0"/>
              </a:endParaRPr>
            </a:p>
          </p:txBody>
        </p:sp>
        <p:sp>
          <p:nvSpPr>
            <p:cNvPr id="22570" name="Rectangle 57"/>
            <p:cNvSpPr>
              <a:spLocks noChangeArrowheads="1"/>
            </p:cNvSpPr>
            <p:nvPr/>
          </p:nvSpPr>
          <p:spPr bwMode="auto">
            <a:xfrm>
              <a:off x="5638800" y="3844969"/>
              <a:ext cx="1625600" cy="451372"/>
            </a:xfrm>
            <a:prstGeom prst="rect">
              <a:avLst/>
            </a:prstGeom>
            <a:solidFill>
              <a:schemeClr val="bg1"/>
            </a:solidFill>
            <a:ln w="9525">
              <a:noFill/>
              <a:miter lim="800000"/>
              <a:headEnd/>
              <a:tailEnd/>
            </a:ln>
          </p:spPr>
          <p:txBody>
            <a:bodyPr wrap="none" anchor="ctr"/>
            <a:lstStyle/>
            <a:p>
              <a:pPr algn="ctr"/>
              <a:r>
                <a:rPr lang="en-US" dirty="0" err="1">
                  <a:latin typeface="Times New Roman" pitchFamily="18" charset="0"/>
                  <a:cs typeface="Times New Roman" pitchFamily="18" charset="0"/>
                </a:rPr>
                <a:t>Dòng</a:t>
              </a:r>
              <a:r>
                <a:rPr lang="en-US" dirty="0">
                  <a:latin typeface="Times New Roman" pitchFamily="18" charset="0"/>
                  <a:cs typeface="Times New Roman" pitchFamily="18" charset="0"/>
                </a:rPr>
                <a:t> bit</a:t>
              </a:r>
              <a:endParaRPr lang="vi-VN" dirty="0">
                <a:latin typeface="Times New Roman" pitchFamily="18" charset="0"/>
                <a:cs typeface="Times New Roman" pitchFamily="18" charset="0"/>
              </a:endParaRPr>
            </a:p>
          </p:txBody>
        </p:sp>
      </p:grpSp>
      <p:sp>
        <p:nvSpPr>
          <p:cNvPr id="48" name="Title 47"/>
          <p:cNvSpPr>
            <a:spLocks noGrp="1"/>
          </p:cNvSpPr>
          <p:nvPr>
            <p:ph type="title"/>
          </p:nvPr>
        </p:nvSpPr>
        <p:spPr/>
        <p:txBody>
          <a:bodyPr>
            <a:normAutofit/>
          </a:bodyPr>
          <a:lstStyle/>
          <a:p>
            <a:r>
              <a:rPr lang="en-US" sz="3400" dirty="0" err="1">
                <a:latin typeface="Arial"/>
                <a:cs typeface="Arial"/>
              </a:rPr>
              <a:t>Bên</a:t>
            </a:r>
            <a:r>
              <a:rPr lang="en-US" sz="3400" dirty="0">
                <a:latin typeface="Arial"/>
                <a:cs typeface="Arial"/>
              </a:rPr>
              <a:t> </a:t>
            </a:r>
            <a:r>
              <a:rPr lang="en-US" sz="3400" dirty="0" err="1">
                <a:latin typeface="Arial"/>
                <a:cs typeface="Arial"/>
              </a:rPr>
              <a:t>trong</a:t>
            </a:r>
            <a:r>
              <a:rPr lang="en-US" sz="3400" dirty="0">
                <a:latin typeface="Arial"/>
                <a:cs typeface="Arial"/>
              </a:rPr>
              <a:t> </a:t>
            </a:r>
            <a:r>
              <a:rPr lang="en-US" sz="3400" dirty="0" err="1">
                <a:latin typeface="Arial"/>
                <a:cs typeface="Arial"/>
              </a:rPr>
              <a:t>khâu</a:t>
            </a:r>
            <a:r>
              <a:rPr lang="en-US" sz="3400" dirty="0">
                <a:latin typeface="Arial"/>
                <a:cs typeface="Arial"/>
              </a:rPr>
              <a:t> </a:t>
            </a:r>
            <a:r>
              <a:rPr lang="en-US" sz="3400" dirty="0" err="1">
                <a:latin typeface="Arial"/>
                <a:cs typeface="Arial"/>
              </a:rPr>
              <a:t>định</a:t>
            </a:r>
            <a:r>
              <a:rPr lang="en-US" sz="3400" dirty="0">
                <a:latin typeface="Arial"/>
                <a:cs typeface="Arial"/>
              </a:rPr>
              <a:t> </a:t>
            </a:r>
            <a:r>
              <a:rPr lang="en-US" sz="3400" dirty="0" err="1">
                <a:latin typeface="Arial"/>
                <a:cs typeface="Arial"/>
              </a:rPr>
              <a:t>dạng</a:t>
            </a:r>
            <a:endParaRPr lang="en-US" sz="3400" dirty="0">
              <a:latin typeface="Arial"/>
              <a:cs typeface="Arial"/>
            </a:endParaRPr>
          </a:p>
        </p:txBody>
      </p:sp>
      <p:sp>
        <p:nvSpPr>
          <p:cNvPr id="2" name="Rectangle 1">
            <a:extLst>
              <a:ext uri="{FF2B5EF4-FFF2-40B4-BE49-F238E27FC236}">
                <a16:creationId xmlns:a16="http://schemas.microsoft.com/office/drawing/2014/main" id="{D72AA818-78D8-7247-A275-6DC4E7002FF8}"/>
              </a:ext>
            </a:extLst>
          </p:cNvPr>
          <p:cNvSpPr/>
          <p:nvPr/>
        </p:nvSpPr>
        <p:spPr>
          <a:xfrm>
            <a:off x="1752600" y="1594433"/>
            <a:ext cx="6477000" cy="4958767"/>
          </a:xfrm>
          <a:prstGeom prst="rect">
            <a:avLst/>
          </a:prstGeom>
          <a:noFill/>
          <a:ln w="508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66012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Grp="1" noChangeAspect="1"/>
          </p:cNvGraphicFramePr>
          <p:nvPr>
            <p:ph idx="1"/>
          </p:nvPr>
        </p:nvGraphicFramePr>
        <p:xfrm>
          <a:off x="2362200" y="1371600"/>
          <a:ext cx="4572000" cy="2727325"/>
        </p:xfrm>
        <a:graphic>
          <a:graphicData uri="http://schemas.openxmlformats.org/presentationml/2006/ole">
            <mc:AlternateContent xmlns:mc="http://schemas.openxmlformats.org/markup-compatibility/2006">
              <mc:Choice xmlns:v="urn:schemas-microsoft-com:vml" Requires="v">
                <p:oleObj spid="_x0000_s201736" r:id="rId4" imgW="2762636" imgH="1647619" progId="">
                  <p:embed/>
                </p:oleObj>
              </mc:Choice>
              <mc:Fallback>
                <p:oleObj r:id="rId4" imgW="2762636" imgH="1647619" progId="">
                  <p:embed/>
                  <p:pic>
                    <p:nvPicPr>
                      <p:cNvPr id="512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371600"/>
                        <a:ext cx="4572000" cy="2727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 name="Slide Number Placeholder 5"/>
          <p:cNvSpPr>
            <a:spLocks noGrp="1"/>
          </p:cNvSpPr>
          <p:nvPr>
            <p:ph type="sldNum" sz="quarter" idx="12"/>
          </p:nvPr>
        </p:nvSpPr>
        <p:spPr/>
        <p:txBody>
          <a:bodyPr/>
          <a:lstStyle/>
          <a:p>
            <a:pPr>
              <a:defRPr/>
            </a:pPr>
            <a:fld id="{26D811F1-45A2-444A-860A-46E8F4235FBF}" type="slidenum">
              <a:rPr lang="vi-VN"/>
              <a:pPr>
                <a:defRPr/>
              </a:pPr>
              <a:t>40</a:t>
            </a:fld>
            <a:endParaRPr lang="vi-VN"/>
          </a:p>
        </p:txBody>
      </p:sp>
      <p:sp>
        <p:nvSpPr>
          <p:cNvPr id="5126" name="Text Box 4"/>
          <p:cNvSpPr txBox="1">
            <a:spLocks noChangeArrowheads="1"/>
          </p:cNvSpPr>
          <p:nvPr/>
        </p:nvSpPr>
        <p:spPr bwMode="auto">
          <a:xfrm>
            <a:off x="6718300" y="4953000"/>
            <a:ext cx="1282700" cy="914400"/>
          </a:xfrm>
          <a:prstGeom prst="rect">
            <a:avLst/>
          </a:prstGeom>
          <a:noFill/>
          <a:ln w="38100">
            <a:noFill/>
            <a:miter lim="800000"/>
            <a:headEnd/>
            <a:tailEnd/>
          </a:ln>
        </p:spPr>
        <p:txBody>
          <a:bodyPr/>
          <a:lstStyle/>
          <a:p>
            <a:r>
              <a:rPr lang="vi-VN" altLang="ja-JP" sz="2400">
                <a:latin typeface="Times New Roman" pitchFamily="18" charset="0"/>
                <a:ea typeface="MS Mincho" pitchFamily="49" charset="-128"/>
              </a:rPr>
              <a:t>rC &lt;&lt; </a:t>
            </a:r>
            <a:r>
              <a:rPr lang="vi-VN" altLang="ja-JP" sz="2400">
                <a:latin typeface="Times New Roman" pitchFamily="18" charset="0"/>
                <a:ea typeface="MS Mincho" pitchFamily="49" charset="-128"/>
                <a:sym typeface="Symbol" pitchFamily="18" charset="2"/>
              </a:rPr>
              <a:t></a:t>
            </a:r>
            <a:endParaRPr lang="vi-VN" altLang="ja-JP" sz="2400">
              <a:latin typeface="Times New Roman" pitchFamily="18" charset="0"/>
              <a:ea typeface="MS Mincho" pitchFamily="49" charset="-128"/>
            </a:endParaRPr>
          </a:p>
          <a:p>
            <a:r>
              <a:rPr lang="vi-VN" altLang="ja-JP" sz="2400">
                <a:latin typeface="Times New Roman" pitchFamily="18" charset="0"/>
                <a:ea typeface="MS Mincho" pitchFamily="49" charset="-128"/>
              </a:rPr>
              <a:t>RC &gt;&gt; T</a:t>
            </a:r>
            <a:endParaRPr lang="vi-VN" sz="2400">
              <a:ea typeface="MS Mincho" pitchFamily="49" charset="-128"/>
            </a:endParaRPr>
          </a:p>
        </p:txBody>
      </p:sp>
      <p:sp>
        <p:nvSpPr>
          <p:cNvPr id="5127" name="Text Box 5"/>
          <p:cNvSpPr txBox="1">
            <a:spLocks noChangeArrowheads="1"/>
          </p:cNvSpPr>
          <p:nvPr/>
        </p:nvSpPr>
        <p:spPr bwMode="auto">
          <a:xfrm>
            <a:off x="5562600" y="5267325"/>
            <a:ext cx="376238" cy="600075"/>
          </a:xfrm>
          <a:prstGeom prst="rect">
            <a:avLst/>
          </a:prstGeom>
          <a:noFill/>
          <a:ln w="38100">
            <a:noFill/>
            <a:miter lim="800000"/>
            <a:headEnd/>
            <a:tailEnd/>
          </a:ln>
        </p:spPr>
        <p:txBody>
          <a:bodyPr/>
          <a:lstStyle/>
          <a:p>
            <a:r>
              <a:rPr lang="vi-VN" altLang="ja-JP" sz="2400" b="1">
                <a:solidFill>
                  <a:srgbClr val="003399"/>
                </a:solidFill>
                <a:latin typeface="Times New Roman" pitchFamily="18" charset="0"/>
                <a:ea typeface="MS Mincho" pitchFamily="49" charset="-128"/>
              </a:rPr>
              <a:t>R</a:t>
            </a:r>
            <a:endParaRPr lang="vi-VN" sz="2400" b="1">
              <a:solidFill>
                <a:srgbClr val="003399"/>
              </a:solidFill>
              <a:ea typeface="MS Mincho" pitchFamily="49" charset="-128"/>
            </a:endParaRPr>
          </a:p>
        </p:txBody>
      </p:sp>
      <p:sp>
        <p:nvSpPr>
          <p:cNvPr id="5128" name="Text Box 6"/>
          <p:cNvSpPr txBox="1">
            <a:spLocks noChangeArrowheads="1"/>
          </p:cNvSpPr>
          <p:nvPr/>
        </p:nvSpPr>
        <p:spPr bwMode="auto">
          <a:xfrm>
            <a:off x="2514600" y="4724400"/>
            <a:ext cx="1676400" cy="400050"/>
          </a:xfrm>
          <a:prstGeom prst="rect">
            <a:avLst/>
          </a:prstGeom>
          <a:noFill/>
          <a:ln w="38100">
            <a:noFill/>
            <a:miter lim="800000"/>
            <a:headEnd/>
            <a:tailEnd/>
          </a:ln>
        </p:spPr>
        <p:txBody>
          <a:bodyPr/>
          <a:lstStyle/>
          <a:p>
            <a:r>
              <a:rPr lang="vi-VN" altLang="ja-JP" sz="2400" b="1">
                <a:solidFill>
                  <a:srgbClr val="003399"/>
                </a:solidFill>
                <a:latin typeface="Times New Roman" pitchFamily="18" charset="0"/>
                <a:ea typeface="MS Mincho" pitchFamily="49" charset="-128"/>
              </a:rPr>
              <a:t>r            K</a:t>
            </a:r>
            <a:r>
              <a:rPr lang="vi-VN" altLang="ja-JP" sz="2400" b="1" baseline="-25000">
                <a:solidFill>
                  <a:srgbClr val="003399"/>
                </a:solidFill>
                <a:latin typeface="Times New Roman" pitchFamily="18" charset="0"/>
                <a:ea typeface="MS Mincho" pitchFamily="49" charset="-128"/>
              </a:rPr>
              <a:t>1</a:t>
            </a:r>
            <a:endParaRPr lang="vi-VN" sz="2400" b="1">
              <a:solidFill>
                <a:srgbClr val="003399"/>
              </a:solidFill>
              <a:ea typeface="MS Mincho" pitchFamily="49" charset="-128"/>
            </a:endParaRPr>
          </a:p>
        </p:txBody>
      </p:sp>
      <p:sp>
        <p:nvSpPr>
          <p:cNvPr id="5129" name="Line 7"/>
          <p:cNvSpPr>
            <a:spLocks noChangeShapeType="1"/>
          </p:cNvSpPr>
          <p:nvPr/>
        </p:nvSpPr>
        <p:spPr bwMode="auto">
          <a:xfrm>
            <a:off x="1765300" y="4699000"/>
            <a:ext cx="641350" cy="0"/>
          </a:xfrm>
          <a:prstGeom prst="line">
            <a:avLst/>
          </a:prstGeom>
          <a:noFill/>
          <a:ln w="38100">
            <a:solidFill>
              <a:srgbClr val="000000"/>
            </a:solidFill>
            <a:round/>
            <a:headEnd type="oval" w="med" len="med"/>
            <a:tailEnd/>
          </a:ln>
        </p:spPr>
        <p:txBody>
          <a:bodyPr/>
          <a:lstStyle/>
          <a:p>
            <a:endParaRPr lang="en-US"/>
          </a:p>
        </p:txBody>
      </p:sp>
      <p:sp>
        <p:nvSpPr>
          <p:cNvPr id="5130" name="Rectangle 8"/>
          <p:cNvSpPr>
            <a:spLocks noChangeArrowheads="1"/>
          </p:cNvSpPr>
          <p:nvPr/>
        </p:nvSpPr>
        <p:spPr bwMode="auto">
          <a:xfrm>
            <a:off x="2420938" y="4584700"/>
            <a:ext cx="481012" cy="200025"/>
          </a:xfrm>
          <a:prstGeom prst="rect">
            <a:avLst/>
          </a:prstGeom>
          <a:noFill/>
          <a:ln w="38100">
            <a:solidFill>
              <a:srgbClr val="000000"/>
            </a:solidFill>
            <a:miter lim="800000"/>
            <a:headEnd/>
            <a:tailEnd/>
          </a:ln>
        </p:spPr>
        <p:txBody>
          <a:bodyPr/>
          <a:lstStyle/>
          <a:p>
            <a:endParaRPr lang="en-US"/>
          </a:p>
        </p:txBody>
      </p:sp>
      <p:sp>
        <p:nvSpPr>
          <p:cNvPr id="5131" name="Line 9"/>
          <p:cNvSpPr>
            <a:spLocks noChangeShapeType="1"/>
          </p:cNvSpPr>
          <p:nvPr/>
        </p:nvSpPr>
        <p:spPr bwMode="auto">
          <a:xfrm>
            <a:off x="2895600" y="4724400"/>
            <a:ext cx="641350" cy="0"/>
          </a:xfrm>
          <a:prstGeom prst="line">
            <a:avLst/>
          </a:prstGeom>
          <a:noFill/>
          <a:ln w="38100">
            <a:solidFill>
              <a:srgbClr val="000000"/>
            </a:solidFill>
            <a:round/>
            <a:headEnd/>
            <a:tailEnd type="oval" w="med" len="med"/>
          </a:ln>
        </p:spPr>
        <p:txBody>
          <a:bodyPr/>
          <a:lstStyle/>
          <a:p>
            <a:endParaRPr lang="en-US"/>
          </a:p>
        </p:txBody>
      </p:sp>
      <p:sp>
        <p:nvSpPr>
          <p:cNvPr id="5132" name="Line 10"/>
          <p:cNvSpPr>
            <a:spLocks noChangeShapeType="1"/>
          </p:cNvSpPr>
          <p:nvPr/>
        </p:nvSpPr>
        <p:spPr bwMode="auto">
          <a:xfrm flipV="1">
            <a:off x="3543300" y="4508500"/>
            <a:ext cx="320675" cy="200025"/>
          </a:xfrm>
          <a:prstGeom prst="line">
            <a:avLst/>
          </a:prstGeom>
          <a:noFill/>
          <a:ln w="38100">
            <a:solidFill>
              <a:srgbClr val="000000"/>
            </a:solidFill>
            <a:round/>
            <a:headEnd type="oval" w="med" len="med"/>
            <a:tailEnd type="oval" w="med" len="med"/>
          </a:ln>
        </p:spPr>
        <p:txBody>
          <a:bodyPr/>
          <a:lstStyle/>
          <a:p>
            <a:endParaRPr lang="en-US"/>
          </a:p>
        </p:txBody>
      </p:sp>
      <p:sp>
        <p:nvSpPr>
          <p:cNvPr id="5133" name="Line 11"/>
          <p:cNvSpPr>
            <a:spLocks noChangeShapeType="1"/>
          </p:cNvSpPr>
          <p:nvPr/>
        </p:nvSpPr>
        <p:spPr bwMode="auto">
          <a:xfrm>
            <a:off x="3962400" y="4711700"/>
            <a:ext cx="2286000" cy="0"/>
          </a:xfrm>
          <a:prstGeom prst="line">
            <a:avLst/>
          </a:prstGeom>
          <a:noFill/>
          <a:ln w="38100">
            <a:solidFill>
              <a:srgbClr val="000000"/>
            </a:solidFill>
            <a:round/>
            <a:headEnd type="oval" w="med" len="med"/>
            <a:tailEnd type="oval" w="med" len="med"/>
          </a:ln>
        </p:spPr>
        <p:txBody>
          <a:bodyPr/>
          <a:lstStyle/>
          <a:p>
            <a:endParaRPr lang="en-US"/>
          </a:p>
        </p:txBody>
      </p:sp>
      <p:sp>
        <p:nvSpPr>
          <p:cNvPr id="5134" name="Line 12"/>
          <p:cNvSpPr>
            <a:spLocks noChangeShapeType="1"/>
          </p:cNvSpPr>
          <p:nvPr/>
        </p:nvSpPr>
        <p:spPr bwMode="auto">
          <a:xfrm flipV="1">
            <a:off x="4343400" y="4711700"/>
            <a:ext cx="0" cy="600075"/>
          </a:xfrm>
          <a:prstGeom prst="line">
            <a:avLst/>
          </a:prstGeom>
          <a:noFill/>
          <a:ln w="38100">
            <a:solidFill>
              <a:srgbClr val="000000"/>
            </a:solidFill>
            <a:round/>
            <a:headEnd/>
            <a:tailEnd type="oval" w="med" len="med"/>
          </a:ln>
        </p:spPr>
        <p:txBody>
          <a:bodyPr/>
          <a:lstStyle/>
          <a:p>
            <a:endParaRPr lang="en-US"/>
          </a:p>
        </p:txBody>
      </p:sp>
      <p:sp>
        <p:nvSpPr>
          <p:cNvPr id="5135" name="Line 13"/>
          <p:cNvSpPr>
            <a:spLocks noChangeShapeType="1"/>
          </p:cNvSpPr>
          <p:nvPr/>
        </p:nvSpPr>
        <p:spPr bwMode="auto">
          <a:xfrm>
            <a:off x="4264025" y="5295900"/>
            <a:ext cx="160338" cy="0"/>
          </a:xfrm>
          <a:prstGeom prst="line">
            <a:avLst/>
          </a:prstGeom>
          <a:noFill/>
          <a:ln w="38100">
            <a:solidFill>
              <a:srgbClr val="000000"/>
            </a:solidFill>
            <a:round/>
            <a:headEnd/>
            <a:tailEnd/>
          </a:ln>
        </p:spPr>
        <p:txBody>
          <a:bodyPr/>
          <a:lstStyle/>
          <a:p>
            <a:endParaRPr lang="en-US"/>
          </a:p>
        </p:txBody>
      </p:sp>
      <p:sp>
        <p:nvSpPr>
          <p:cNvPr id="5136" name="Line 14"/>
          <p:cNvSpPr>
            <a:spLocks noChangeShapeType="1"/>
          </p:cNvSpPr>
          <p:nvPr/>
        </p:nvSpPr>
        <p:spPr bwMode="auto">
          <a:xfrm>
            <a:off x="4264025" y="5495925"/>
            <a:ext cx="160338" cy="0"/>
          </a:xfrm>
          <a:prstGeom prst="line">
            <a:avLst/>
          </a:prstGeom>
          <a:noFill/>
          <a:ln w="38100">
            <a:solidFill>
              <a:srgbClr val="000000"/>
            </a:solidFill>
            <a:round/>
            <a:headEnd/>
            <a:tailEnd/>
          </a:ln>
        </p:spPr>
        <p:txBody>
          <a:bodyPr/>
          <a:lstStyle/>
          <a:p>
            <a:endParaRPr lang="en-US"/>
          </a:p>
        </p:txBody>
      </p:sp>
      <p:sp>
        <p:nvSpPr>
          <p:cNvPr id="5137" name="Line 15"/>
          <p:cNvSpPr>
            <a:spLocks noChangeShapeType="1"/>
          </p:cNvSpPr>
          <p:nvPr/>
        </p:nvSpPr>
        <p:spPr bwMode="auto">
          <a:xfrm flipV="1">
            <a:off x="5486400" y="4699000"/>
            <a:ext cx="0" cy="400050"/>
          </a:xfrm>
          <a:prstGeom prst="line">
            <a:avLst/>
          </a:prstGeom>
          <a:noFill/>
          <a:ln w="38100">
            <a:solidFill>
              <a:srgbClr val="000000"/>
            </a:solidFill>
            <a:round/>
            <a:headEnd/>
            <a:tailEnd type="oval" w="med" len="med"/>
          </a:ln>
        </p:spPr>
        <p:txBody>
          <a:bodyPr/>
          <a:lstStyle/>
          <a:p>
            <a:endParaRPr lang="en-US"/>
          </a:p>
        </p:txBody>
      </p:sp>
      <p:sp>
        <p:nvSpPr>
          <p:cNvPr id="5138" name="Rectangle 16"/>
          <p:cNvSpPr>
            <a:spLocks noChangeArrowheads="1"/>
          </p:cNvSpPr>
          <p:nvPr/>
        </p:nvSpPr>
        <p:spPr bwMode="auto">
          <a:xfrm rot="-5400000">
            <a:off x="5182394" y="5325269"/>
            <a:ext cx="600075" cy="160337"/>
          </a:xfrm>
          <a:prstGeom prst="rect">
            <a:avLst/>
          </a:prstGeom>
          <a:noFill/>
          <a:ln w="38100">
            <a:solidFill>
              <a:srgbClr val="000000"/>
            </a:solidFill>
            <a:miter lim="800000"/>
            <a:headEnd/>
            <a:tailEnd/>
          </a:ln>
        </p:spPr>
        <p:txBody>
          <a:bodyPr/>
          <a:lstStyle/>
          <a:p>
            <a:endParaRPr lang="en-US"/>
          </a:p>
        </p:txBody>
      </p:sp>
      <p:sp>
        <p:nvSpPr>
          <p:cNvPr id="5139" name="Line 17"/>
          <p:cNvSpPr>
            <a:spLocks noChangeShapeType="1"/>
          </p:cNvSpPr>
          <p:nvPr/>
        </p:nvSpPr>
        <p:spPr bwMode="auto">
          <a:xfrm>
            <a:off x="1752600" y="6108700"/>
            <a:ext cx="4495800" cy="0"/>
          </a:xfrm>
          <a:prstGeom prst="line">
            <a:avLst/>
          </a:prstGeom>
          <a:noFill/>
          <a:ln w="38100">
            <a:solidFill>
              <a:srgbClr val="000000"/>
            </a:solidFill>
            <a:round/>
            <a:headEnd type="oval" w="med" len="med"/>
            <a:tailEnd type="oval" w="med" len="med"/>
          </a:ln>
        </p:spPr>
        <p:txBody>
          <a:bodyPr/>
          <a:lstStyle/>
          <a:p>
            <a:endParaRPr lang="en-US"/>
          </a:p>
        </p:txBody>
      </p:sp>
      <p:sp>
        <p:nvSpPr>
          <p:cNvPr id="5140" name="Text Box 18"/>
          <p:cNvSpPr txBox="1">
            <a:spLocks noChangeArrowheads="1"/>
          </p:cNvSpPr>
          <p:nvPr/>
        </p:nvSpPr>
        <p:spPr bwMode="auto">
          <a:xfrm>
            <a:off x="3810000" y="5257800"/>
            <a:ext cx="1600200" cy="600075"/>
          </a:xfrm>
          <a:prstGeom prst="rect">
            <a:avLst/>
          </a:prstGeom>
          <a:noFill/>
          <a:ln w="38100">
            <a:noFill/>
            <a:miter lim="800000"/>
            <a:headEnd/>
            <a:tailEnd/>
          </a:ln>
        </p:spPr>
        <p:txBody>
          <a:bodyPr/>
          <a:lstStyle/>
          <a:p>
            <a:r>
              <a:rPr lang="vi-VN" altLang="ja-JP" sz="2400" b="1">
                <a:solidFill>
                  <a:srgbClr val="003399"/>
                </a:solidFill>
                <a:latin typeface="Times New Roman" pitchFamily="18" charset="0"/>
                <a:ea typeface="MS Mincho" pitchFamily="49" charset="-128"/>
              </a:rPr>
              <a:t>C     K</a:t>
            </a:r>
            <a:r>
              <a:rPr lang="vi-VN" altLang="ja-JP" sz="2400" b="1" baseline="-25000">
                <a:solidFill>
                  <a:srgbClr val="003399"/>
                </a:solidFill>
                <a:latin typeface="Times New Roman" pitchFamily="18" charset="0"/>
                <a:ea typeface="MS Mincho" pitchFamily="49" charset="-128"/>
              </a:rPr>
              <a:t>2</a:t>
            </a:r>
            <a:endParaRPr lang="vi-VN" sz="2400" b="1">
              <a:solidFill>
                <a:srgbClr val="003399"/>
              </a:solidFill>
              <a:ea typeface="MS Mincho" pitchFamily="49" charset="-128"/>
            </a:endParaRPr>
          </a:p>
        </p:txBody>
      </p:sp>
      <p:sp>
        <p:nvSpPr>
          <p:cNvPr id="5141" name="Line 19"/>
          <p:cNvSpPr>
            <a:spLocks noChangeShapeType="1"/>
          </p:cNvSpPr>
          <p:nvPr/>
        </p:nvSpPr>
        <p:spPr bwMode="auto">
          <a:xfrm>
            <a:off x="4876800" y="4724400"/>
            <a:ext cx="0" cy="457200"/>
          </a:xfrm>
          <a:prstGeom prst="line">
            <a:avLst/>
          </a:prstGeom>
          <a:noFill/>
          <a:ln w="38100">
            <a:solidFill>
              <a:srgbClr val="000000"/>
            </a:solidFill>
            <a:round/>
            <a:headEnd type="oval" w="med" len="med"/>
            <a:tailEnd type="oval" w="med" len="med"/>
          </a:ln>
        </p:spPr>
        <p:txBody>
          <a:bodyPr/>
          <a:lstStyle/>
          <a:p>
            <a:endParaRPr lang="en-US"/>
          </a:p>
        </p:txBody>
      </p:sp>
      <p:sp>
        <p:nvSpPr>
          <p:cNvPr id="5142" name="Line 20"/>
          <p:cNvSpPr>
            <a:spLocks noChangeShapeType="1"/>
          </p:cNvSpPr>
          <p:nvPr/>
        </p:nvSpPr>
        <p:spPr bwMode="auto">
          <a:xfrm>
            <a:off x="4876800" y="5486400"/>
            <a:ext cx="0" cy="628650"/>
          </a:xfrm>
          <a:prstGeom prst="line">
            <a:avLst/>
          </a:prstGeom>
          <a:noFill/>
          <a:ln w="38100">
            <a:solidFill>
              <a:srgbClr val="000000"/>
            </a:solidFill>
            <a:round/>
            <a:headEnd type="oval" w="med" len="med"/>
            <a:tailEnd type="oval" w="med" len="med"/>
          </a:ln>
        </p:spPr>
        <p:txBody>
          <a:bodyPr/>
          <a:lstStyle/>
          <a:p>
            <a:endParaRPr lang="en-US"/>
          </a:p>
        </p:txBody>
      </p:sp>
      <p:sp>
        <p:nvSpPr>
          <p:cNvPr id="5143" name="Line 21"/>
          <p:cNvSpPr>
            <a:spLocks noChangeShapeType="1"/>
          </p:cNvSpPr>
          <p:nvPr/>
        </p:nvSpPr>
        <p:spPr bwMode="auto">
          <a:xfrm>
            <a:off x="4876800" y="5181600"/>
            <a:ext cx="152400" cy="228600"/>
          </a:xfrm>
          <a:prstGeom prst="line">
            <a:avLst/>
          </a:prstGeom>
          <a:noFill/>
          <a:ln w="38100">
            <a:solidFill>
              <a:schemeClr val="tx1"/>
            </a:solidFill>
            <a:round/>
            <a:headEnd type="oval" w="med" len="med"/>
            <a:tailEnd type="oval" w="med" len="med"/>
          </a:ln>
        </p:spPr>
        <p:txBody>
          <a:bodyPr/>
          <a:lstStyle/>
          <a:p>
            <a:endParaRPr lang="en-US"/>
          </a:p>
        </p:txBody>
      </p:sp>
      <p:sp>
        <p:nvSpPr>
          <p:cNvPr id="5144" name="Line 22"/>
          <p:cNvSpPr>
            <a:spLocks noChangeShapeType="1"/>
          </p:cNvSpPr>
          <p:nvPr/>
        </p:nvSpPr>
        <p:spPr bwMode="auto">
          <a:xfrm>
            <a:off x="5486400" y="5702300"/>
            <a:ext cx="0" cy="400050"/>
          </a:xfrm>
          <a:prstGeom prst="line">
            <a:avLst/>
          </a:prstGeom>
          <a:noFill/>
          <a:ln w="38100">
            <a:solidFill>
              <a:srgbClr val="000000"/>
            </a:solidFill>
            <a:round/>
            <a:headEnd/>
            <a:tailEnd type="oval" w="med" len="med"/>
          </a:ln>
        </p:spPr>
        <p:txBody>
          <a:bodyPr/>
          <a:lstStyle/>
          <a:p>
            <a:endParaRPr lang="en-US"/>
          </a:p>
        </p:txBody>
      </p:sp>
      <p:sp>
        <p:nvSpPr>
          <p:cNvPr id="5145" name="Line 23"/>
          <p:cNvSpPr>
            <a:spLocks noChangeShapeType="1"/>
          </p:cNvSpPr>
          <p:nvPr/>
        </p:nvSpPr>
        <p:spPr bwMode="auto">
          <a:xfrm>
            <a:off x="1752600" y="2540000"/>
            <a:ext cx="1676400" cy="762000"/>
          </a:xfrm>
          <a:prstGeom prst="line">
            <a:avLst/>
          </a:prstGeom>
          <a:noFill/>
          <a:ln w="38100">
            <a:solidFill>
              <a:srgbClr val="FF0000"/>
            </a:solidFill>
            <a:round/>
            <a:headEnd/>
            <a:tailEnd type="triangle" w="med" len="med"/>
          </a:ln>
        </p:spPr>
        <p:txBody>
          <a:bodyPr/>
          <a:lstStyle/>
          <a:p>
            <a:endParaRPr lang="en-US"/>
          </a:p>
        </p:txBody>
      </p:sp>
      <p:sp>
        <p:nvSpPr>
          <p:cNvPr id="5146" name="Text Box 24"/>
          <p:cNvSpPr txBox="1">
            <a:spLocks noChangeArrowheads="1"/>
          </p:cNvSpPr>
          <p:nvPr/>
        </p:nvSpPr>
        <p:spPr bwMode="auto">
          <a:xfrm>
            <a:off x="76200" y="1676400"/>
            <a:ext cx="2514600" cy="1323439"/>
          </a:xfrm>
          <a:prstGeom prst="rect">
            <a:avLst/>
          </a:prstGeom>
          <a:noFill/>
          <a:ln w="9525">
            <a:noFill/>
            <a:miter lim="800000"/>
            <a:headEnd/>
            <a:tailEnd/>
          </a:ln>
        </p:spPr>
        <p:txBody>
          <a:bodyPr>
            <a:spAutoFit/>
          </a:bodyPr>
          <a:lstStyle/>
          <a:p>
            <a:pPr>
              <a:spcBef>
                <a:spcPct val="50000"/>
              </a:spcBef>
            </a:pPr>
            <a:r>
              <a:rPr lang="en-US" sz="2000" b="1" dirty="0">
                <a:latin typeface="Times New Roman" pitchFamily="18" charset="0"/>
                <a:cs typeface="Times New Roman" pitchFamily="18" charset="0"/>
              </a:rPr>
              <a:t>Flat-top PAM</a:t>
            </a:r>
          </a:p>
          <a:p>
            <a:pPr>
              <a:spcBef>
                <a:spcPct val="50000"/>
              </a:spcBef>
            </a:pPr>
            <a:r>
              <a:rPr lang="en-US" sz="2000" b="1" dirty="0">
                <a:latin typeface="Times New Roman" pitchFamily="18" charset="0"/>
                <a:cs typeface="Times New Roman" pitchFamily="18" charset="0"/>
              </a:rPr>
              <a:t>(Pulse Amp. Mod.)</a:t>
            </a:r>
          </a:p>
          <a:p>
            <a:pPr>
              <a:spcBef>
                <a:spcPct val="50000"/>
              </a:spcBef>
            </a:pPr>
            <a:endParaRPr lang="vi-VN" sz="2000" b="1" dirty="0">
              <a:latin typeface="Times New Roman" pitchFamily="18" charset="0"/>
              <a:cs typeface="Times New Roman" pitchFamily="18" charset="0"/>
            </a:endParaRPr>
          </a:p>
        </p:txBody>
      </p:sp>
      <p:sp>
        <p:nvSpPr>
          <p:cNvPr id="5147" name="Line 25"/>
          <p:cNvSpPr>
            <a:spLocks noChangeShapeType="1"/>
          </p:cNvSpPr>
          <p:nvPr/>
        </p:nvSpPr>
        <p:spPr bwMode="auto">
          <a:xfrm>
            <a:off x="4343400" y="5495925"/>
            <a:ext cx="0" cy="600075"/>
          </a:xfrm>
          <a:prstGeom prst="line">
            <a:avLst/>
          </a:prstGeom>
          <a:noFill/>
          <a:ln w="38100">
            <a:solidFill>
              <a:srgbClr val="000000"/>
            </a:solidFill>
            <a:round/>
            <a:headEnd/>
            <a:tailEnd type="oval" w="med" len="med"/>
          </a:ln>
        </p:spPr>
        <p:txBody>
          <a:bodyPr/>
          <a:lstStyle/>
          <a:p>
            <a:endParaRPr lang="en-US"/>
          </a:p>
        </p:txBody>
      </p:sp>
      <p:sp>
        <p:nvSpPr>
          <p:cNvPr id="5148" name="Line 26"/>
          <p:cNvSpPr>
            <a:spLocks noChangeShapeType="1"/>
          </p:cNvSpPr>
          <p:nvPr/>
        </p:nvSpPr>
        <p:spPr bwMode="auto">
          <a:xfrm>
            <a:off x="4191000" y="6223000"/>
            <a:ext cx="304800" cy="0"/>
          </a:xfrm>
          <a:prstGeom prst="line">
            <a:avLst/>
          </a:prstGeom>
          <a:noFill/>
          <a:ln w="38100">
            <a:solidFill>
              <a:schemeClr val="tx1"/>
            </a:solidFill>
            <a:round/>
            <a:headEnd/>
            <a:tailEnd/>
          </a:ln>
        </p:spPr>
        <p:txBody>
          <a:bodyPr/>
          <a:lstStyle/>
          <a:p>
            <a:endParaRPr lang="en-US"/>
          </a:p>
        </p:txBody>
      </p:sp>
      <p:sp>
        <p:nvSpPr>
          <p:cNvPr id="5149" name="Line 27"/>
          <p:cNvSpPr>
            <a:spLocks noChangeShapeType="1"/>
          </p:cNvSpPr>
          <p:nvPr/>
        </p:nvSpPr>
        <p:spPr bwMode="auto">
          <a:xfrm>
            <a:off x="4267200" y="6324600"/>
            <a:ext cx="152400" cy="0"/>
          </a:xfrm>
          <a:prstGeom prst="line">
            <a:avLst/>
          </a:prstGeom>
          <a:noFill/>
          <a:ln w="38100">
            <a:solidFill>
              <a:schemeClr val="tx1"/>
            </a:solidFill>
            <a:round/>
            <a:headEnd/>
            <a:tailEnd/>
          </a:ln>
        </p:spPr>
        <p:txBody>
          <a:bodyPr/>
          <a:lstStyle/>
          <a:p>
            <a:endParaRPr lang="en-US"/>
          </a:p>
        </p:txBody>
      </p:sp>
      <p:sp>
        <p:nvSpPr>
          <p:cNvPr id="32" name="Title 31"/>
          <p:cNvSpPr>
            <a:spLocks noGrp="1"/>
          </p:cNvSpPr>
          <p:nvPr>
            <p:ph type="title"/>
          </p:nvPr>
        </p:nvSpPr>
        <p:spPr/>
        <p:txBody>
          <a:bodyPr>
            <a:normAutofit/>
          </a:bodyPr>
          <a:lstStyle/>
          <a:p>
            <a:r>
              <a:rPr lang="en-US" sz="3400" dirty="0" err="1">
                <a:latin typeface="Arial"/>
                <a:cs typeface="Arial"/>
              </a:rPr>
              <a:t>Mạch</a:t>
            </a:r>
            <a:r>
              <a:rPr lang="en-US" sz="3400" dirty="0">
                <a:latin typeface="Arial"/>
                <a:cs typeface="Arial"/>
              </a:rPr>
              <a:t> </a:t>
            </a:r>
            <a:r>
              <a:rPr lang="en-US" sz="3400" dirty="0" err="1">
                <a:latin typeface="Arial"/>
                <a:cs typeface="Arial"/>
              </a:rPr>
              <a:t>lấy</a:t>
            </a:r>
            <a:r>
              <a:rPr lang="en-US" sz="3400" dirty="0">
                <a:latin typeface="Arial"/>
                <a:cs typeface="Arial"/>
              </a:rPr>
              <a:t> </a:t>
            </a:r>
            <a:r>
              <a:rPr lang="en-US" sz="3400" dirty="0" err="1">
                <a:latin typeface="Arial"/>
                <a:cs typeface="Arial"/>
              </a:rPr>
              <a:t>mẫu</a:t>
            </a:r>
            <a:r>
              <a:rPr lang="en-US" sz="3400" dirty="0">
                <a:latin typeface="Arial"/>
                <a:cs typeface="Arial"/>
              </a:rPr>
              <a:t> &amp; </a:t>
            </a:r>
            <a:r>
              <a:rPr lang="en-US" sz="3400" dirty="0" err="1">
                <a:latin typeface="Arial"/>
                <a:cs typeface="Arial"/>
              </a:rPr>
              <a:t>giữ</a:t>
            </a:r>
            <a:r>
              <a:rPr lang="en-US" sz="3400" dirty="0">
                <a:latin typeface="Arial"/>
                <a:cs typeface="Arial"/>
              </a:rPr>
              <a:t> </a:t>
            </a:r>
            <a:r>
              <a:rPr lang="en-US" sz="3400" dirty="0" err="1">
                <a:latin typeface="Arial"/>
                <a:cs typeface="Arial"/>
              </a:rPr>
              <a:t>mẫu</a:t>
            </a:r>
            <a:endParaRPr lang="en-US" sz="3400" dirty="0">
              <a:latin typeface="Arial"/>
              <a:cs typeface="Arial"/>
            </a:endParaRPr>
          </a:p>
        </p:txBody>
      </p:sp>
    </p:spTree>
    <p:extLst>
      <p:ext uri="{BB962C8B-B14F-4D97-AF65-F5344CB8AC3E}">
        <p14:creationId xmlns:p14="http://schemas.microsoft.com/office/powerpoint/2010/main" val="1011986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473A76FD-1A35-4866-AC74-ECBCE91AA561}" type="slidenum">
              <a:rPr lang="vi-VN"/>
              <a:pPr>
                <a:defRPr/>
              </a:pPr>
              <a:t>41</a:t>
            </a:fld>
            <a:endParaRPr lang="vi-VN"/>
          </a:p>
        </p:txBody>
      </p:sp>
      <p:sp>
        <p:nvSpPr>
          <p:cNvPr id="10" name="Title 9"/>
          <p:cNvSpPr>
            <a:spLocks noGrp="1"/>
          </p:cNvSpPr>
          <p:nvPr>
            <p:ph type="title"/>
          </p:nvPr>
        </p:nvSpPr>
        <p:spPr/>
        <p:txBody>
          <a:bodyPr>
            <a:normAutofit/>
          </a:bodyPr>
          <a:lstStyle/>
          <a:p>
            <a:r>
              <a:rPr lang="en-US" sz="3400" dirty="0" err="1">
                <a:latin typeface="Arial"/>
                <a:cs typeface="Arial"/>
              </a:rPr>
              <a:t>Lượng</a:t>
            </a:r>
            <a:r>
              <a:rPr lang="en-US" sz="3400" dirty="0">
                <a:latin typeface="Arial"/>
                <a:cs typeface="Arial"/>
              </a:rPr>
              <a:t> </a:t>
            </a:r>
            <a:r>
              <a:rPr lang="en-US" sz="3400" dirty="0" err="1">
                <a:latin typeface="Arial"/>
                <a:cs typeface="Arial"/>
              </a:rPr>
              <a:t>tử</a:t>
            </a:r>
            <a:r>
              <a:rPr lang="en-US" sz="3400" dirty="0">
                <a:latin typeface="Arial"/>
                <a:cs typeface="Arial"/>
              </a:rPr>
              <a:t> </a:t>
            </a:r>
            <a:r>
              <a:rPr lang="en-US" sz="3400" dirty="0" err="1">
                <a:latin typeface="Arial"/>
                <a:cs typeface="Arial"/>
              </a:rPr>
              <a:t>hóa</a:t>
            </a:r>
            <a:endParaRPr lang="en-US" sz="3400" dirty="0">
              <a:latin typeface="Arial"/>
              <a:cs typeface="Arial"/>
            </a:endParaRPr>
          </a:p>
        </p:txBody>
      </p:sp>
      <p:sp>
        <p:nvSpPr>
          <p:cNvPr id="9" name="Content Placeholder 14">
            <a:extLst>
              <a:ext uri="{FF2B5EF4-FFF2-40B4-BE49-F238E27FC236}">
                <a16:creationId xmlns:a16="http://schemas.microsoft.com/office/drawing/2014/main" id="{FE77A7C4-B6EB-114C-8897-B0704ED343D4}"/>
              </a:ext>
            </a:extLst>
          </p:cNvPr>
          <p:cNvSpPr>
            <a:spLocks noGrp="1"/>
          </p:cNvSpPr>
          <p:nvPr>
            <p:ph sz="quarter" idx="1"/>
          </p:nvPr>
        </p:nvSpPr>
        <p:spPr>
          <a:xfrm>
            <a:off x="304800" y="1295400"/>
            <a:ext cx="8686800" cy="1981200"/>
          </a:xfrm>
        </p:spPr>
        <p:txBody>
          <a:bodyPr>
            <a:noAutofit/>
          </a:bodyPr>
          <a:lstStyle/>
          <a:p>
            <a:pPr marL="342900" indent="-342900">
              <a:lnSpc>
                <a:spcPct val="150000"/>
              </a:lnSpc>
              <a:spcBef>
                <a:spcPct val="50000"/>
              </a:spcBef>
            </a:pPr>
            <a:r>
              <a:rPr lang="en-US" sz="2200" dirty="0" err="1">
                <a:latin typeface="Arial"/>
                <a:cs typeface="Arial"/>
              </a:rPr>
              <a:t>Nhiễu</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phụ</a:t>
            </a:r>
            <a:r>
              <a:rPr lang="en-US" sz="2200" dirty="0">
                <a:latin typeface="Arial"/>
                <a:cs typeface="Arial"/>
              </a:rPr>
              <a:t> </a:t>
            </a:r>
            <a:r>
              <a:rPr lang="en-US" sz="2200" dirty="0" err="1">
                <a:latin typeface="Arial"/>
                <a:cs typeface="Arial"/>
              </a:rPr>
              <a:t>thuộc</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hoá</a:t>
            </a:r>
            <a:endParaRPr lang="en-US" sz="2200" dirty="0">
              <a:latin typeface="Arial"/>
              <a:cs typeface="Arial"/>
            </a:endParaRPr>
          </a:p>
          <a:p>
            <a:pPr marL="342900" indent="-342900">
              <a:lnSpc>
                <a:spcPct val="150000"/>
              </a:lnSpc>
              <a:spcBef>
                <a:spcPct val="50000"/>
              </a:spcBef>
            </a:pPr>
            <a:r>
              <a:rPr lang="en-US" altLang="en-US" sz="2200" dirty="0" err="1">
                <a:latin typeface="Arial" panose="020B0604020202020204" pitchFamily="34" charset="0"/>
                <a:ea typeface="Times New Roman" panose="02020603050405020304" pitchFamily="18" charset="0"/>
              </a:rPr>
              <a:t>Đánh</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giá</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ảnh</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hưởng</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của</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nhiễu</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lượng</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tử</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hoá</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dựa</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vào</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tỷ</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số</a:t>
            </a:r>
            <a:r>
              <a:rPr lang="en-US" altLang="en-US" sz="2200" dirty="0">
                <a:latin typeface="Arial" panose="020B0604020202020204" pitchFamily="34" charset="0"/>
                <a:ea typeface="Times New Roman" panose="02020603050405020304" pitchFamily="18" charset="0"/>
              </a:rPr>
              <a:t> SNR (</a:t>
            </a:r>
            <a:r>
              <a:rPr lang="en-US" altLang="en-US" sz="2200" dirty="0" err="1">
                <a:latin typeface="Arial" panose="020B0604020202020204" pitchFamily="34" charset="0"/>
                <a:ea typeface="Times New Roman" panose="02020603050405020304" pitchFamily="18" charset="0"/>
              </a:rPr>
              <a:t>hoặc</a:t>
            </a:r>
            <a:r>
              <a:rPr lang="en-US" altLang="en-US" sz="2200" dirty="0">
                <a:latin typeface="Arial" panose="020B0604020202020204" pitchFamily="34" charset="0"/>
                <a:ea typeface="Times New Roman" panose="02020603050405020304" pitchFamily="18" charset="0"/>
              </a:rPr>
              <a:t> S/N)</a:t>
            </a:r>
          </a:p>
        </p:txBody>
      </p:sp>
      <p:graphicFrame>
        <p:nvGraphicFramePr>
          <p:cNvPr id="7" name="Object 6">
            <a:extLst>
              <a:ext uri="{FF2B5EF4-FFF2-40B4-BE49-F238E27FC236}">
                <a16:creationId xmlns:a16="http://schemas.microsoft.com/office/drawing/2014/main" id="{3FBEE994-0122-C948-8BC0-FDBF1EBB0CA3}"/>
              </a:ext>
            </a:extLst>
          </p:cNvPr>
          <p:cNvGraphicFramePr>
            <a:graphicFrameLocks noChangeAspect="1"/>
          </p:cNvGraphicFramePr>
          <p:nvPr/>
        </p:nvGraphicFramePr>
        <p:xfrm>
          <a:off x="2871355" y="3124200"/>
          <a:ext cx="3072246" cy="563245"/>
        </p:xfrm>
        <a:graphic>
          <a:graphicData uri="http://schemas.openxmlformats.org/presentationml/2006/ole">
            <mc:AlternateContent xmlns:mc="http://schemas.openxmlformats.org/markup-compatibility/2006">
              <mc:Choice xmlns:v="urn:schemas-microsoft-com:vml" Requires="v">
                <p:oleObj spid="_x0000_s202767" r:id="rId4" imgW="35102800" imgH="6438900" progId="Equation.3">
                  <p:embed/>
                </p:oleObj>
              </mc:Choice>
              <mc:Fallback>
                <p:oleObj r:id="rId4" imgW="35102800" imgH="6438900" progId="Equation.3">
                  <p:embed/>
                  <p:pic>
                    <p:nvPicPr>
                      <p:cNvPr id="7" name="Object 6">
                        <a:extLst>
                          <a:ext uri="{FF2B5EF4-FFF2-40B4-BE49-F238E27FC236}">
                            <a16:creationId xmlns:a16="http://schemas.microsoft.com/office/drawing/2014/main" id="{3FBEE994-0122-C948-8BC0-FDBF1EBB0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355" y="3124200"/>
                        <a:ext cx="3072246" cy="563245"/>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947934E3-E310-1B4F-8D23-A4C1F77998AB}"/>
              </a:ext>
            </a:extLst>
          </p:cNvPr>
          <p:cNvGraphicFramePr>
            <a:graphicFrameLocks noChangeAspect="1"/>
          </p:cNvGraphicFramePr>
          <p:nvPr/>
        </p:nvGraphicFramePr>
        <p:xfrm>
          <a:off x="2590800" y="3854062"/>
          <a:ext cx="3605646" cy="489338"/>
        </p:xfrm>
        <a:graphic>
          <a:graphicData uri="http://schemas.openxmlformats.org/presentationml/2006/ole">
            <mc:AlternateContent xmlns:mc="http://schemas.openxmlformats.org/markup-compatibility/2006">
              <mc:Choice xmlns:v="urn:schemas-microsoft-com:vml" Requires="v">
                <p:oleObj spid="_x0000_s202768" r:id="rId6" imgW="40957500" imgH="5562600" progId="Equation.3">
                  <p:embed/>
                </p:oleObj>
              </mc:Choice>
              <mc:Fallback>
                <p:oleObj r:id="rId6" imgW="40957500" imgH="5562600" progId="Equation.3">
                  <p:embed/>
                  <p:pic>
                    <p:nvPicPr>
                      <p:cNvPr id="11" name="Object 10">
                        <a:extLst>
                          <a:ext uri="{FF2B5EF4-FFF2-40B4-BE49-F238E27FC236}">
                            <a16:creationId xmlns:a16="http://schemas.microsoft.com/office/drawing/2014/main" id="{947934E3-E310-1B4F-8D23-A4C1F7799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854062"/>
                        <a:ext cx="3605646" cy="489338"/>
                      </a:xfrm>
                      <a:prstGeom prst="rect">
                        <a:avLst/>
                      </a:prstGeom>
                      <a:noFill/>
                    </p:spPr>
                  </p:pic>
                </p:oleObj>
              </mc:Fallback>
            </mc:AlternateContent>
          </a:graphicData>
        </a:graphic>
      </p:graphicFrame>
      <p:sp>
        <p:nvSpPr>
          <p:cNvPr id="12" name="Rectangle 6">
            <a:extLst>
              <a:ext uri="{FF2B5EF4-FFF2-40B4-BE49-F238E27FC236}">
                <a16:creationId xmlns:a16="http://schemas.microsoft.com/office/drawing/2014/main" id="{F98392CE-8387-2A47-8B92-9DE0DF3B1D1F}"/>
              </a:ext>
            </a:extLst>
          </p:cNvPr>
          <p:cNvSpPr>
            <a:spLocks noChangeArrowheads="1"/>
          </p:cNvSpPr>
          <p:nvPr/>
        </p:nvSpPr>
        <p:spPr bwMode="auto">
          <a:xfrm>
            <a:off x="743857" y="4408173"/>
            <a:ext cx="7561943" cy="103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ts val="6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V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là</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giá</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trị</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đỉnh</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bộ</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lượng</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tử</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hóa</a:t>
            </a:r>
            <a:endPar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just" defTabSz="914400" rtl="0" eaLnBrk="0" fontAlgn="base" latinLnBrk="0" hangingPunct="0">
              <a:lnSpc>
                <a:spcPct val="150000"/>
              </a:lnSpc>
              <a:spcBef>
                <a:spcPts val="6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x</a:t>
            </a:r>
            <a:r>
              <a:rPr kumimoji="0" lang="en-US" altLang="en-US" sz="2000" b="0" i="0" u="none" strike="noStrike" cap="none" normalizeH="0" baseline="-30000" dirty="0" err="1">
                <a:ln>
                  <a:noFill/>
                </a:ln>
                <a:solidFill>
                  <a:schemeClr val="tx1"/>
                </a:solidFill>
                <a:effectLst/>
                <a:latin typeface="Arial" panose="020B0604020202020204" pitchFamily="34" charset="0"/>
                <a:ea typeface="Times New Roman" panose="02020603050405020304" pitchFamily="18" charset="0"/>
              </a:rPr>
              <a:t>rms</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là</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giá</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trị</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hiệu</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dụng</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tín</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hiệu</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vào</a:t>
            </a:r>
            <a:r>
              <a:rPr kumimoji="0" lang="en-US" alt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2284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473A76FD-1A35-4866-AC74-ECBCE91AA561}" type="slidenum">
              <a:rPr lang="vi-VN"/>
              <a:pPr>
                <a:defRPr/>
              </a:pPr>
              <a:t>42</a:t>
            </a:fld>
            <a:endParaRPr lang="vi-VN"/>
          </a:p>
        </p:txBody>
      </p:sp>
      <p:sp>
        <p:nvSpPr>
          <p:cNvPr id="10" name="Title 9"/>
          <p:cNvSpPr>
            <a:spLocks noGrp="1"/>
          </p:cNvSpPr>
          <p:nvPr>
            <p:ph type="title"/>
          </p:nvPr>
        </p:nvSpPr>
        <p:spPr/>
        <p:txBody>
          <a:bodyPr>
            <a:normAutofit/>
          </a:bodyPr>
          <a:lstStyle/>
          <a:p>
            <a:r>
              <a:rPr lang="en-US" sz="3400" dirty="0" err="1">
                <a:latin typeface="Arial"/>
                <a:cs typeface="Arial"/>
              </a:rPr>
              <a:t>Lượng</a:t>
            </a:r>
            <a:r>
              <a:rPr lang="en-US" sz="3400" dirty="0">
                <a:latin typeface="Arial"/>
                <a:cs typeface="Arial"/>
              </a:rPr>
              <a:t> </a:t>
            </a:r>
            <a:r>
              <a:rPr lang="en-US" sz="3400" dirty="0" err="1">
                <a:latin typeface="Arial"/>
                <a:cs typeface="Arial"/>
              </a:rPr>
              <a:t>tử</a:t>
            </a:r>
            <a:r>
              <a:rPr lang="en-US" sz="3400" dirty="0">
                <a:latin typeface="Arial"/>
                <a:cs typeface="Arial"/>
              </a:rPr>
              <a:t> </a:t>
            </a:r>
            <a:r>
              <a:rPr lang="en-US" sz="3400" dirty="0" err="1">
                <a:latin typeface="Arial"/>
                <a:cs typeface="Arial"/>
              </a:rPr>
              <a:t>hóa</a:t>
            </a:r>
            <a:r>
              <a:rPr lang="en-US" sz="3400" dirty="0">
                <a:latin typeface="Arial"/>
                <a:cs typeface="Arial"/>
              </a:rPr>
              <a:t> (</a:t>
            </a:r>
            <a:r>
              <a:rPr lang="en-US" sz="3400" dirty="0" err="1">
                <a:latin typeface="Arial"/>
                <a:cs typeface="Arial"/>
              </a:rPr>
              <a:t>tt</a:t>
            </a:r>
            <a:r>
              <a:rPr lang="en-US" sz="3400" dirty="0">
                <a:latin typeface="Arial"/>
                <a:cs typeface="Arial"/>
              </a:rPr>
              <a:t>)</a:t>
            </a:r>
          </a:p>
        </p:txBody>
      </p:sp>
      <p:sp>
        <p:nvSpPr>
          <p:cNvPr id="9" name="Content Placeholder 14">
            <a:extLst>
              <a:ext uri="{FF2B5EF4-FFF2-40B4-BE49-F238E27FC236}">
                <a16:creationId xmlns:a16="http://schemas.microsoft.com/office/drawing/2014/main" id="{FE77A7C4-B6EB-114C-8897-B0704ED343D4}"/>
              </a:ext>
            </a:extLst>
          </p:cNvPr>
          <p:cNvSpPr>
            <a:spLocks noGrp="1"/>
          </p:cNvSpPr>
          <p:nvPr>
            <p:ph sz="quarter" idx="1"/>
          </p:nvPr>
        </p:nvSpPr>
        <p:spPr>
          <a:xfrm>
            <a:off x="304800" y="1295400"/>
            <a:ext cx="8686800" cy="3276600"/>
          </a:xfrm>
        </p:spPr>
        <p:txBody>
          <a:bodyPr>
            <a:noAutofit/>
          </a:bodyPr>
          <a:lstStyle/>
          <a:p>
            <a:pPr marL="342900" indent="-342900">
              <a:lnSpc>
                <a:spcPct val="150000"/>
              </a:lnSpc>
              <a:spcBef>
                <a:spcPct val="50000"/>
              </a:spcBef>
            </a:pPr>
            <a:r>
              <a:rPr lang="en-US" altLang="en-US" sz="2200" dirty="0" err="1">
                <a:solidFill>
                  <a:srgbClr val="0432FF"/>
                </a:solidFill>
                <a:latin typeface="Arial" panose="020B0604020202020204" pitchFamily="34" charset="0"/>
                <a:ea typeface="Times New Roman" panose="02020603050405020304" pitchFamily="18" charset="0"/>
              </a:rPr>
              <a:t>Nếu</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kích</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thước</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bước</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không</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đổi</a:t>
            </a:r>
            <a:r>
              <a:rPr lang="en-US" altLang="en-US" sz="2200" dirty="0">
                <a:solidFill>
                  <a:srgbClr val="0432FF"/>
                </a:solidFill>
                <a:latin typeface="Arial" panose="020B0604020202020204" pitchFamily="34" charset="0"/>
                <a:ea typeface="Times New Roman" panose="02020603050405020304" pitchFamily="18" charset="0"/>
              </a:rPr>
              <a:t> </a:t>
            </a:r>
            <a:r>
              <a:rPr lang="en-US" altLang="en-US" sz="2200" dirty="0" err="1">
                <a:solidFill>
                  <a:srgbClr val="0432FF"/>
                </a:solidFill>
                <a:latin typeface="Arial" panose="020B0604020202020204" pitchFamily="34" charset="0"/>
                <a:ea typeface="Times New Roman" panose="02020603050405020304" pitchFamily="18" charset="0"/>
              </a:rPr>
              <a:t>thì</a:t>
            </a:r>
            <a:r>
              <a:rPr lang="en-US" altLang="en-US" sz="2200" dirty="0">
                <a:solidFill>
                  <a:srgbClr val="0432FF"/>
                </a:solidFill>
                <a:latin typeface="Arial" panose="020B0604020202020204" pitchFamily="34" charset="0"/>
                <a:ea typeface="Times New Roman" panose="02020603050405020304" pitchFamily="18" charset="0"/>
              </a:rPr>
              <a:t>:</a:t>
            </a:r>
          </a:p>
          <a:p>
            <a:pPr>
              <a:lnSpc>
                <a:spcPct val="150000"/>
              </a:lnSpc>
              <a:spcBef>
                <a:spcPct val="50000"/>
              </a:spcBef>
              <a:buFont typeface="Wingdings" pitchFamily="2" charset="2"/>
              <a:buChar char="Ø"/>
            </a:pPr>
            <a:r>
              <a:rPr lang="en-US" altLang="en-US" sz="2200" dirty="0" err="1">
                <a:latin typeface="Arial" panose="020B0604020202020204" pitchFamily="34" charset="0"/>
                <a:ea typeface="Times New Roman" panose="02020603050405020304" pitchFamily="18" charset="0"/>
              </a:rPr>
              <a:t>Tỷ</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số</a:t>
            </a:r>
            <a:r>
              <a:rPr lang="en-US" altLang="en-US" sz="2200" dirty="0">
                <a:latin typeface="Arial" panose="020B0604020202020204" pitchFamily="34" charset="0"/>
                <a:ea typeface="Times New Roman" panose="02020603050405020304" pitchFamily="18" charset="0"/>
              </a:rPr>
              <a:t> S/N </a:t>
            </a:r>
            <a:r>
              <a:rPr lang="en-US" altLang="en-US" sz="2200" dirty="0" err="1">
                <a:latin typeface="Arial" panose="020B0604020202020204" pitchFamily="34" charset="0"/>
                <a:ea typeface="Times New Roman" panose="02020603050405020304" pitchFamily="18" charset="0"/>
              </a:rPr>
              <a:t>nhỏ</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đối</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với</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tín</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hiệu</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có</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biên</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độ</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nhỏ</a:t>
            </a:r>
            <a:endParaRPr lang="en-US" altLang="en-US" sz="2200" dirty="0">
              <a:latin typeface="Arial" panose="020B0604020202020204" pitchFamily="34" charset="0"/>
              <a:ea typeface="Times New Roman" panose="02020603050405020304" pitchFamily="18" charset="0"/>
            </a:endParaRPr>
          </a:p>
          <a:p>
            <a:pPr>
              <a:lnSpc>
                <a:spcPct val="150000"/>
              </a:lnSpc>
              <a:spcBef>
                <a:spcPct val="50000"/>
              </a:spcBef>
              <a:buFont typeface="Wingdings" pitchFamily="2" charset="2"/>
              <a:buChar char="Ø"/>
            </a:pPr>
            <a:r>
              <a:rPr lang="en-US" altLang="en-US" sz="2200" dirty="0" err="1">
                <a:latin typeface="Arial" panose="020B0604020202020204" pitchFamily="34" charset="0"/>
                <a:ea typeface="Times New Roman" panose="02020603050405020304" pitchFamily="18" charset="0"/>
              </a:rPr>
              <a:t>Tỷ</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số</a:t>
            </a:r>
            <a:r>
              <a:rPr lang="en-US" altLang="en-US" sz="2200" dirty="0">
                <a:latin typeface="Arial" panose="020B0604020202020204" pitchFamily="34" charset="0"/>
                <a:ea typeface="Times New Roman" panose="02020603050405020304" pitchFamily="18" charset="0"/>
              </a:rPr>
              <a:t> S/N </a:t>
            </a:r>
            <a:r>
              <a:rPr lang="en-US" altLang="en-US" sz="2200" dirty="0" err="1">
                <a:latin typeface="Arial" panose="020B0604020202020204" pitchFamily="34" charset="0"/>
                <a:ea typeface="Times New Roman" panose="02020603050405020304" pitchFamily="18" charset="0"/>
              </a:rPr>
              <a:t>lớn</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đối</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với</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tín</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hiệu</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có</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biên</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độ</a:t>
            </a:r>
            <a:r>
              <a:rPr lang="en-US" altLang="en-US" sz="2200" dirty="0">
                <a:latin typeface="Arial" panose="020B0604020202020204" pitchFamily="34" charset="0"/>
                <a:ea typeface="Times New Roman" panose="02020603050405020304" pitchFamily="18" charset="0"/>
              </a:rPr>
              <a:t> </a:t>
            </a:r>
            <a:r>
              <a:rPr lang="en-US" altLang="en-US" sz="2200" dirty="0" err="1">
                <a:latin typeface="Arial" panose="020B0604020202020204" pitchFamily="34" charset="0"/>
                <a:ea typeface="Times New Roman" panose="02020603050405020304" pitchFamily="18" charset="0"/>
              </a:rPr>
              <a:t>lớn</a:t>
            </a:r>
            <a:endParaRPr lang="en-US" altLang="en-US" sz="2200" dirty="0">
              <a:latin typeface="Arial" panose="020B0604020202020204" pitchFamily="34" charset="0"/>
              <a:ea typeface="Times New Roman" panose="02020603050405020304" pitchFamily="18" charset="0"/>
            </a:endParaRPr>
          </a:p>
          <a:p>
            <a:pPr marL="342900" indent="-342900">
              <a:lnSpc>
                <a:spcPct val="150000"/>
              </a:lnSpc>
              <a:spcBef>
                <a:spcPct val="50000"/>
              </a:spcBef>
            </a:pPr>
            <a:r>
              <a:rPr lang="en-US" altLang="en-US" sz="2200" dirty="0" err="1">
                <a:latin typeface="Arial" panose="020B0604020202020204" pitchFamily="34" charset="0"/>
                <a:ea typeface="Times New Roman" panose="02020603050405020304" pitchFamily="18" charset="0"/>
                <a:cs typeface="Arial"/>
              </a:rPr>
              <a:t>Muốn</a:t>
            </a:r>
            <a:r>
              <a:rPr lang="en-US" altLang="en-US" sz="2200" dirty="0">
                <a:latin typeface="Arial" panose="020B0604020202020204" pitchFamily="34" charset="0"/>
                <a:ea typeface="Times New Roman" panose="02020603050405020304" pitchFamily="18" charset="0"/>
                <a:cs typeface="Arial"/>
              </a:rPr>
              <a:t> S/N </a:t>
            </a:r>
            <a:r>
              <a:rPr lang="en-US" altLang="en-US" sz="2200" dirty="0" err="1">
                <a:latin typeface="Arial" panose="020B0604020202020204" pitchFamily="34" charset="0"/>
                <a:ea typeface="Times New Roman" panose="02020603050405020304" pitchFamily="18" charset="0"/>
                <a:cs typeface="Arial"/>
              </a:rPr>
              <a:t>đạt</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yêu</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cầu</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đối</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với</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cả</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tín</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hiệu</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biên</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độ</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nhỏ</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tăng</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số</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mức</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lượng</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tử</a:t>
            </a:r>
            <a:r>
              <a:rPr lang="en-US" altLang="en-US" sz="2200" dirty="0">
                <a:latin typeface="Arial" panose="020B0604020202020204" pitchFamily="34" charset="0"/>
                <a:ea typeface="Times New Roman" panose="02020603050405020304" pitchFamily="18" charset="0"/>
                <a:cs typeface="Arial"/>
              </a:rPr>
              <a:t> </a:t>
            </a:r>
            <a:r>
              <a:rPr lang="en-US" altLang="en-US" sz="2200" dirty="0" err="1">
                <a:latin typeface="Arial" panose="020B0604020202020204" pitchFamily="34" charset="0"/>
                <a:ea typeface="Times New Roman" panose="02020603050405020304" pitchFamily="18" charset="0"/>
                <a:cs typeface="Arial"/>
              </a:rPr>
              <a:t>hoá</a:t>
            </a:r>
            <a:r>
              <a:rPr lang="en-US" altLang="en-US" sz="2200" dirty="0">
                <a:latin typeface="Arial" panose="020B0604020202020204" pitchFamily="34" charset="0"/>
                <a:ea typeface="Times New Roman" panose="02020603050405020304" pitchFamily="18" charset="0"/>
                <a:cs typeface="Arial"/>
              </a:rPr>
              <a:t> </a:t>
            </a:r>
            <a:r>
              <a:rPr lang="en-US" altLang="en-US" sz="2200" dirty="0">
                <a:latin typeface="Arial" panose="020B0604020202020204" pitchFamily="34" charset="0"/>
                <a:ea typeface="Times New Roman" panose="02020603050405020304" pitchFamily="18" charset="0"/>
                <a:cs typeface="Arial"/>
                <a:sym typeface="Wingdings" pitchFamily="2" charset="2"/>
              </a:rPr>
              <a:t> </a:t>
            </a:r>
            <a:r>
              <a:rPr lang="en-US" altLang="en-US" sz="2200" dirty="0" err="1">
                <a:latin typeface="Arial" panose="020B0604020202020204" pitchFamily="34" charset="0"/>
                <a:ea typeface="Times New Roman" panose="02020603050405020304" pitchFamily="18" charset="0"/>
                <a:cs typeface="Arial"/>
                <a:sym typeface="Wingdings" pitchFamily="2" charset="2"/>
              </a:rPr>
              <a:t>tăng</a:t>
            </a:r>
            <a:r>
              <a:rPr lang="en-US" altLang="en-US" sz="2200" dirty="0">
                <a:latin typeface="Arial" panose="020B0604020202020204" pitchFamily="34" charset="0"/>
                <a:ea typeface="Times New Roman" panose="02020603050405020304" pitchFamily="18" charset="0"/>
                <a:cs typeface="Arial"/>
                <a:sym typeface="Wingdings" pitchFamily="2" charset="2"/>
              </a:rPr>
              <a:t> </a:t>
            </a:r>
            <a:r>
              <a:rPr lang="en-US" altLang="en-US" sz="2200" dirty="0" err="1">
                <a:latin typeface="Arial" panose="020B0604020202020204" pitchFamily="34" charset="0"/>
                <a:ea typeface="Times New Roman" panose="02020603050405020304" pitchFamily="18" charset="0"/>
                <a:cs typeface="Arial"/>
                <a:sym typeface="Wingdings" pitchFamily="2" charset="2"/>
              </a:rPr>
              <a:t>số</a:t>
            </a:r>
            <a:r>
              <a:rPr lang="en-US" altLang="en-US" sz="2200" dirty="0">
                <a:latin typeface="Arial" panose="020B0604020202020204" pitchFamily="34" charset="0"/>
                <a:ea typeface="Times New Roman" panose="02020603050405020304" pitchFamily="18" charset="0"/>
                <a:cs typeface="Arial"/>
                <a:sym typeface="Wingdings" pitchFamily="2" charset="2"/>
              </a:rPr>
              <a:t> bit  </a:t>
            </a:r>
            <a:r>
              <a:rPr lang="en-US" altLang="en-US" sz="2200" dirty="0" err="1">
                <a:latin typeface="Arial" panose="020B0604020202020204" pitchFamily="34" charset="0"/>
                <a:ea typeface="Times New Roman" panose="02020603050405020304" pitchFamily="18" charset="0"/>
                <a:cs typeface="Arial"/>
                <a:sym typeface="Wingdings" pitchFamily="2" charset="2"/>
              </a:rPr>
              <a:t>tăng</a:t>
            </a:r>
            <a:r>
              <a:rPr lang="en-US" altLang="en-US" sz="2200" dirty="0">
                <a:latin typeface="Arial" panose="020B0604020202020204" pitchFamily="34" charset="0"/>
                <a:ea typeface="Times New Roman" panose="02020603050405020304" pitchFamily="18" charset="0"/>
                <a:cs typeface="Arial"/>
                <a:sym typeface="Wingdings" pitchFamily="2" charset="2"/>
              </a:rPr>
              <a:t> </a:t>
            </a:r>
            <a:r>
              <a:rPr lang="en-US" altLang="en-US" sz="2200" dirty="0" err="1">
                <a:latin typeface="Arial" panose="020B0604020202020204" pitchFamily="34" charset="0"/>
                <a:ea typeface="Times New Roman" panose="02020603050405020304" pitchFamily="18" charset="0"/>
                <a:cs typeface="Arial"/>
                <a:sym typeface="Wingdings" pitchFamily="2" charset="2"/>
              </a:rPr>
              <a:t>tốc</a:t>
            </a:r>
            <a:r>
              <a:rPr lang="en-US" altLang="en-US" sz="2200" dirty="0">
                <a:latin typeface="Arial" panose="020B0604020202020204" pitchFamily="34" charset="0"/>
                <a:ea typeface="Times New Roman" panose="02020603050405020304" pitchFamily="18" charset="0"/>
                <a:cs typeface="Arial"/>
                <a:sym typeface="Wingdings" pitchFamily="2" charset="2"/>
              </a:rPr>
              <a:t> </a:t>
            </a:r>
            <a:r>
              <a:rPr lang="en-US" altLang="en-US" sz="2200" dirty="0" err="1">
                <a:latin typeface="Arial" panose="020B0604020202020204" pitchFamily="34" charset="0"/>
                <a:ea typeface="Times New Roman" panose="02020603050405020304" pitchFamily="18" charset="0"/>
                <a:cs typeface="Arial"/>
                <a:sym typeface="Wingdings" pitchFamily="2" charset="2"/>
              </a:rPr>
              <a:t>độ</a:t>
            </a:r>
            <a:r>
              <a:rPr lang="en-US" altLang="en-US" sz="2200" dirty="0">
                <a:latin typeface="Arial" panose="020B0604020202020204" pitchFamily="34" charset="0"/>
                <a:ea typeface="Times New Roman" panose="02020603050405020304" pitchFamily="18" charset="0"/>
                <a:cs typeface="Arial"/>
                <a:sym typeface="Wingdings" pitchFamily="2" charset="2"/>
              </a:rPr>
              <a:t> bit</a:t>
            </a:r>
          </a:p>
          <a:p>
            <a:pPr>
              <a:lnSpc>
                <a:spcPct val="150000"/>
              </a:lnSpc>
              <a:spcBef>
                <a:spcPct val="50000"/>
              </a:spcBef>
              <a:buFont typeface="Wingdings" pitchFamily="2" charset="2"/>
              <a:buChar char="à"/>
            </a:pP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Giải</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pháp</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để</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không</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tăng</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tốc</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độ</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bit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nhưng</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vẫn</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đạt</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yêu</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cầu</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về</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chất</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0432FF"/>
                </a:solidFill>
                <a:latin typeface="Arial" panose="020B0604020202020204" pitchFamily="34" charset="0"/>
                <a:ea typeface="Times New Roman" panose="02020603050405020304" pitchFamily="18" charset="0"/>
                <a:cs typeface="Arial"/>
                <a:sym typeface="Wingdings" pitchFamily="2" charset="2"/>
              </a:rPr>
              <a:t>lượng</a:t>
            </a: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a:t>
            </a:r>
          </a:p>
          <a:p>
            <a:pPr marL="0" indent="0">
              <a:lnSpc>
                <a:spcPct val="150000"/>
              </a:lnSpc>
              <a:spcBef>
                <a:spcPct val="50000"/>
              </a:spcBef>
              <a:buNone/>
            </a:pPr>
            <a:r>
              <a:rPr lang="en-US" altLang="en-US" sz="2200" b="1" dirty="0">
                <a:solidFill>
                  <a:srgbClr val="0432FF"/>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FF0000"/>
                </a:solidFill>
                <a:latin typeface="Arial" panose="020B0604020202020204" pitchFamily="34" charset="0"/>
                <a:ea typeface="Times New Roman" panose="02020603050405020304" pitchFamily="18" charset="0"/>
                <a:cs typeface="Arial"/>
                <a:sym typeface="Wingdings" pitchFamily="2" charset="2"/>
              </a:rPr>
              <a:t>Lượng</a:t>
            </a:r>
            <a:r>
              <a:rPr lang="en-US" altLang="en-US" sz="2200" b="1" dirty="0">
                <a:solidFill>
                  <a:srgbClr val="FF0000"/>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FF0000"/>
                </a:solidFill>
                <a:latin typeface="Arial" panose="020B0604020202020204" pitchFamily="34" charset="0"/>
                <a:ea typeface="Times New Roman" panose="02020603050405020304" pitchFamily="18" charset="0"/>
                <a:cs typeface="Arial"/>
                <a:sym typeface="Wingdings" pitchFamily="2" charset="2"/>
              </a:rPr>
              <a:t>tử</a:t>
            </a:r>
            <a:r>
              <a:rPr lang="en-US" altLang="en-US" sz="2200" b="1" dirty="0">
                <a:solidFill>
                  <a:srgbClr val="FF0000"/>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FF0000"/>
                </a:solidFill>
                <a:latin typeface="Arial" panose="020B0604020202020204" pitchFamily="34" charset="0"/>
                <a:ea typeface="Times New Roman" panose="02020603050405020304" pitchFamily="18" charset="0"/>
                <a:cs typeface="Arial"/>
                <a:sym typeface="Wingdings" pitchFamily="2" charset="2"/>
              </a:rPr>
              <a:t>hoá</a:t>
            </a:r>
            <a:r>
              <a:rPr lang="en-US" altLang="en-US" sz="2200" b="1" dirty="0">
                <a:solidFill>
                  <a:srgbClr val="FF0000"/>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FF0000"/>
                </a:solidFill>
                <a:latin typeface="Arial" panose="020B0604020202020204" pitchFamily="34" charset="0"/>
                <a:ea typeface="Times New Roman" panose="02020603050405020304" pitchFamily="18" charset="0"/>
                <a:cs typeface="Arial"/>
                <a:sym typeface="Wingdings" pitchFamily="2" charset="2"/>
              </a:rPr>
              <a:t>không</a:t>
            </a:r>
            <a:r>
              <a:rPr lang="en-US" altLang="en-US" sz="2200" b="1" dirty="0">
                <a:solidFill>
                  <a:srgbClr val="FF0000"/>
                </a:solidFill>
                <a:latin typeface="Arial" panose="020B0604020202020204" pitchFamily="34" charset="0"/>
                <a:ea typeface="Times New Roman" panose="02020603050405020304" pitchFamily="18" charset="0"/>
                <a:cs typeface="Arial"/>
                <a:sym typeface="Wingdings" pitchFamily="2" charset="2"/>
              </a:rPr>
              <a:t> </a:t>
            </a:r>
            <a:r>
              <a:rPr lang="en-US" altLang="en-US" sz="2200" b="1" dirty="0" err="1">
                <a:solidFill>
                  <a:srgbClr val="FF0000"/>
                </a:solidFill>
                <a:latin typeface="Arial" panose="020B0604020202020204" pitchFamily="34" charset="0"/>
                <a:ea typeface="Times New Roman" panose="02020603050405020304" pitchFamily="18" charset="0"/>
                <a:cs typeface="Arial"/>
                <a:sym typeface="Wingdings" pitchFamily="2" charset="2"/>
              </a:rPr>
              <a:t>đều</a:t>
            </a:r>
            <a:endParaRPr lang="en-US" altLang="en-US" sz="2200" b="1" dirty="0">
              <a:solidFill>
                <a:srgbClr val="FF0000"/>
              </a:solidFill>
              <a:latin typeface="Arial" panose="020B0604020202020204" pitchFamily="34" charset="0"/>
              <a:ea typeface="Times New Roman" panose="02020603050405020304" pitchFamily="18" charset="0"/>
              <a:cs typeface="Arial"/>
              <a:sym typeface="Wingdings" pitchFamily="2" charset="2"/>
            </a:endParaRPr>
          </a:p>
        </p:txBody>
      </p:sp>
      <p:graphicFrame>
        <p:nvGraphicFramePr>
          <p:cNvPr id="5" name="Object 4">
            <a:extLst>
              <a:ext uri="{FF2B5EF4-FFF2-40B4-BE49-F238E27FC236}">
                <a16:creationId xmlns:a16="http://schemas.microsoft.com/office/drawing/2014/main" id="{C88D2C8A-4C43-FF4C-93F6-9FCC6258FACA}"/>
              </a:ext>
            </a:extLst>
          </p:cNvPr>
          <p:cNvGraphicFramePr>
            <a:graphicFrameLocks noChangeAspect="1"/>
          </p:cNvGraphicFramePr>
          <p:nvPr/>
        </p:nvGraphicFramePr>
        <p:xfrm>
          <a:off x="0" y="0"/>
          <a:ext cx="190500" cy="304800"/>
        </p:xfrm>
        <a:graphic>
          <a:graphicData uri="http://schemas.openxmlformats.org/presentationml/2006/ole">
            <mc:AlternateContent xmlns:mc="http://schemas.openxmlformats.org/markup-compatibility/2006">
              <mc:Choice xmlns:v="urn:schemas-microsoft-com:vml" Requires="v">
                <p:oleObj spid="_x0000_s203784" r:id="rId4" imgW="4394200" imgH="7023100" progId="Equation.3">
                  <p:embed/>
                </p:oleObj>
              </mc:Choice>
              <mc:Fallback>
                <p:oleObj r:id="rId4" imgW="4394200" imgH="7023100" progId="Equation.3">
                  <p:embed/>
                  <p:pic>
                    <p:nvPicPr>
                      <p:cNvPr id="5" name="Object 4">
                        <a:extLst>
                          <a:ext uri="{FF2B5EF4-FFF2-40B4-BE49-F238E27FC236}">
                            <a16:creationId xmlns:a16="http://schemas.microsoft.com/office/drawing/2014/main" id="{C88D2C8A-4C43-FF4C-93F6-9FCC6258F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05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a:extLst>
              <a:ext uri="{FF2B5EF4-FFF2-40B4-BE49-F238E27FC236}">
                <a16:creationId xmlns:a16="http://schemas.microsoft.com/office/drawing/2014/main" id="{681544CA-440D-8C4E-A66D-343761A8ED3F}"/>
              </a:ext>
            </a:extLst>
          </p:cNvPr>
          <p:cNvSpPr>
            <a:spLocks noChangeArrowheads="1"/>
          </p:cNvSpPr>
          <p:nvPr/>
        </p:nvSpPr>
        <p:spPr bwMode="auto">
          <a:xfrm rot="10800000" flipV="1">
            <a:off x="1752600" y="5981711"/>
            <a:ext cx="81153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Rot="1" noChangeArrowheads="1"/>
          </p:cNvSpPr>
          <p:nvPr>
            <p:ph idx="1"/>
          </p:nvPr>
        </p:nvSpPr>
        <p:spPr>
          <a:xfrm>
            <a:off x="533400" y="1524000"/>
            <a:ext cx="4038600" cy="4724400"/>
          </a:xfrm>
        </p:spPr>
        <p:txBody>
          <a:bodyPr>
            <a:normAutofit/>
          </a:bodyPr>
          <a:lstStyle/>
          <a:p>
            <a:pPr eaLnBrk="1" hangingPunct="1">
              <a:lnSpc>
                <a:spcPct val="120000"/>
              </a:lnSpc>
              <a:spcBef>
                <a:spcPct val="40000"/>
              </a:spcBef>
              <a:buFont typeface="Wingdings" pitchFamily="2" charset="2"/>
              <a:buNone/>
            </a:pPr>
            <a:r>
              <a:rPr lang="en-US" sz="2400" b="1" dirty="0">
                <a:solidFill>
                  <a:srgbClr val="0000FF"/>
                </a:solidFill>
                <a:latin typeface="Arial"/>
                <a:cs typeface="Arial"/>
              </a:rPr>
              <a:t>    </a:t>
            </a:r>
            <a:r>
              <a:rPr lang="en-US" sz="2400" b="1" dirty="0" err="1">
                <a:solidFill>
                  <a:srgbClr val="0000FF"/>
                </a:solidFill>
                <a:latin typeface="Arial"/>
                <a:cs typeface="Arial"/>
              </a:rPr>
              <a:t>Lượng</a:t>
            </a:r>
            <a:r>
              <a:rPr lang="en-US" sz="2400" b="1" dirty="0">
                <a:solidFill>
                  <a:srgbClr val="0000FF"/>
                </a:solidFill>
                <a:latin typeface="Arial"/>
                <a:cs typeface="Arial"/>
              </a:rPr>
              <a:t> </a:t>
            </a:r>
            <a:r>
              <a:rPr lang="en-US" sz="2400" b="1" dirty="0" err="1">
                <a:solidFill>
                  <a:srgbClr val="0000FF"/>
                </a:solidFill>
                <a:latin typeface="Arial"/>
                <a:cs typeface="Arial"/>
              </a:rPr>
              <a:t>tử</a:t>
            </a:r>
            <a:r>
              <a:rPr lang="en-US" sz="2400" b="1" dirty="0">
                <a:solidFill>
                  <a:srgbClr val="0000FF"/>
                </a:solidFill>
                <a:latin typeface="Arial"/>
                <a:cs typeface="Arial"/>
              </a:rPr>
              <a:t> </a:t>
            </a:r>
            <a:r>
              <a:rPr lang="en-US" sz="2400" b="1" dirty="0" err="1">
                <a:solidFill>
                  <a:srgbClr val="0000FF"/>
                </a:solidFill>
                <a:latin typeface="Arial"/>
                <a:cs typeface="Arial"/>
              </a:rPr>
              <a:t>hóa</a:t>
            </a:r>
            <a:r>
              <a:rPr lang="en-US" sz="2400" b="1" dirty="0">
                <a:solidFill>
                  <a:srgbClr val="0000FF"/>
                </a:solidFill>
                <a:latin typeface="Arial"/>
                <a:cs typeface="Arial"/>
              </a:rPr>
              <a:t> </a:t>
            </a:r>
            <a:r>
              <a:rPr lang="en-US" sz="2400" b="1" dirty="0" err="1">
                <a:solidFill>
                  <a:srgbClr val="0000FF"/>
                </a:solidFill>
                <a:latin typeface="Arial"/>
                <a:cs typeface="Arial"/>
              </a:rPr>
              <a:t>đều</a:t>
            </a:r>
            <a:r>
              <a:rPr lang="en-US" sz="2400" dirty="0">
                <a:solidFill>
                  <a:srgbClr val="0000FF"/>
                </a:solidFill>
                <a:latin typeface="Arial"/>
                <a:cs typeface="Arial"/>
              </a:rPr>
              <a:t>   </a:t>
            </a:r>
            <a:r>
              <a:rPr lang="en-US" sz="2400" dirty="0">
                <a:latin typeface="Arial"/>
                <a:cs typeface="Arial"/>
              </a:rPr>
              <a:t>(uniform quantization) </a:t>
            </a:r>
          </a:p>
          <a:p>
            <a:pPr eaLnBrk="1" hangingPunct="1">
              <a:lnSpc>
                <a:spcPct val="120000"/>
              </a:lnSpc>
              <a:spcBef>
                <a:spcPct val="40000"/>
              </a:spcBef>
              <a:buFont typeface="Wingdings" pitchFamily="2" charset="2"/>
              <a:buNone/>
            </a:pPr>
            <a:endParaRPr lang="en-US" sz="2400" dirty="0">
              <a:latin typeface="Arial"/>
              <a:cs typeface="Arial"/>
            </a:endParaRPr>
          </a:p>
          <a:p>
            <a:pPr eaLnBrk="1" hangingPunct="1">
              <a:lnSpc>
                <a:spcPct val="120000"/>
              </a:lnSpc>
              <a:spcBef>
                <a:spcPct val="40000"/>
              </a:spcBef>
            </a:pPr>
            <a:r>
              <a:rPr lang="en-US" sz="2400" dirty="0" err="1">
                <a:latin typeface="Arial"/>
                <a:cs typeface="Arial"/>
              </a:rPr>
              <a:t>Kích</a:t>
            </a:r>
            <a:r>
              <a:rPr lang="en-US" sz="2400" dirty="0">
                <a:latin typeface="Arial"/>
                <a:cs typeface="Arial"/>
              </a:rPr>
              <a:t> </a:t>
            </a:r>
            <a:r>
              <a:rPr lang="en-US" sz="2400" dirty="0" err="1">
                <a:latin typeface="Arial"/>
                <a:cs typeface="Arial"/>
              </a:rPr>
              <a:t>thước</a:t>
            </a:r>
            <a:r>
              <a:rPr lang="en-US" sz="2400" dirty="0">
                <a:latin typeface="Arial"/>
                <a:cs typeface="Arial"/>
              </a:rPr>
              <a:t> </a:t>
            </a:r>
            <a:r>
              <a:rPr lang="en-US" sz="2400" dirty="0" err="1">
                <a:latin typeface="Arial"/>
                <a:cs typeface="Arial"/>
              </a:rPr>
              <a:t>bước</a:t>
            </a:r>
            <a:r>
              <a:rPr lang="en-US" sz="2400" dirty="0">
                <a:latin typeface="Arial"/>
                <a:cs typeface="Arial"/>
              </a:rPr>
              <a:t> </a:t>
            </a:r>
            <a:r>
              <a:rPr lang="en-US" sz="2400" dirty="0" err="1">
                <a:latin typeface="Arial"/>
                <a:cs typeface="Arial"/>
              </a:rPr>
              <a:t>lượng</a:t>
            </a:r>
            <a:r>
              <a:rPr lang="en-US" sz="2400" dirty="0">
                <a:latin typeface="Arial"/>
                <a:cs typeface="Arial"/>
              </a:rPr>
              <a:t> </a:t>
            </a:r>
            <a:r>
              <a:rPr lang="en-US" sz="2400" dirty="0" err="1">
                <a:latin typeface="Arial"/>
                <a:cs typeface="Arial"/>
              </a:rPr>
              <a:t>tử</a:t>
            </a:r>
            <a:r>
              <a:rPr lang="en-US" sz="2400" dirty="0">
                <a:latin typeface="Arial"/>
                <a:cs typeface="Arial"/>
              </a:rPr>
              <a:t> </a:t>
            </a:r>
            <a:r>
              <a:rPr lang="en-US" sz="2400" dirty="0" err="1">
                <a:latin typeface="Arial"/>
                <a:cs typeface="Arial"/>
              </a:rPr>
              <a:t>hóa</a:t>
            </a:r>
            <a:r>
              <a:rPr lang="en-US" sz="2400" dirty="0">
                <a:latin typeface="Arial"/>
                <a:cs typeface="Arial"/>
              </a:rPr>
              <a:t> </a:t>
            </a:r>
            <a:r>
              <a:rPr lang="en-US" sz="2400" dirty="0" err="1">
                <a:latin typeface="Arial"/>
                <a:cs typeface="Arial"/>
              </a:rPr>
              <a:t>bằng</a:t>
            </a:r>
            <a:r>
              <a:rPr lang="en-US" sz="2400" dirty="0">
                <a:latin typeface="Arial"/>
                <a:cs typeface="Arial"/>
              </a:rPr>
              <a:t> </a:t>
            </a:r>
            <a:r>
              <a:rPr lang="en-US" sz="2400" dirty="0" err="1">
                <a:latin typeface="Arial"/>
                <a:cs typeface="Arial"/>
              </a:rPr>
              <a:t>nhau</a:t>
            </a:r>
            <a:endParaRPr lang="en-US" sz="2400" dirty="0">
              <a:latin typeface="Arial"/>
              <a:cs typeface="Arial"/>
            </a:endParaRPr>
          </a:p>
          <a:p>
            <a:pPr eaLnBrk="1" hangingPunct="1">
              <a:lnSpc>
                <a:spcPct val="120000"/>
              </a:lnSpc>
              <a:spcBef>
                <a:spcPct val="40000"/>
              </a:spcBef>
            </a:pPr>
            <a:endParaRPr lang="en-US" sz="2400" dirty="0">
              <a:latin typeface="Arial"/>
              <a:cs typeface="Arial"/>
            </a:endParaRPr>
          </a:p>
          <a:p>
            <a:pPr eaLnBrk="1" hangingPunct="1">
              <a:lnSpc>
                <a:spcPct val="120000"/>
              </a:lnSpc>
              <a:spcBef>
                <a:spcPct val="40000"/>
              </a:spcBef>
            </a:pPr>
            <a:r>
              <a:rPr lang="en-US" sz="2400" dirty="0" err="1">
                <a:latin typeface="Arial"/>
                <a:cs typeface="Arial"/>
              </a:rPr>
              <a:t>Tỉ</a:t>
            </a:r>
            <a:r>
              <a:rPr lang="en-US" sz="2400" dirty="0">
                <a:latin typeface="Arial"/>
                <a:cs typeface="Arial"/>
              </a:rPr>
              <a:t> </a:t>
            </a:r>
            <a:r>
              <a:rPr lang="en-US" sz="2400" dirty="0" err="1">
                <a:latin typeface="Arial"/>
                <a:cs typeface="Arial"/>
              </a:rPr>
              <a:t>số</a:t>
            </a:r>
            <a:r>
              <a:rPr lang="en-US" sz="2400" dirty="0">
                <a:latin typeface="Arial"/>
                <a:cs typeface="Arial"/>
              </a:rPr>
              <a:t> S/N </a:t>
            </a:r>
            <a:r>
              <a:rPr lang="en-US" sz="2400" dirty="0" err="1">
                <a:latin typeface="Arial"/>
                <a:cs typeface="Arial"/>
              </a:rPr>
              <a:t>không</a:t>
            </a:r>
            <a:r>
              <a:rPr lang="en-US" sz="2400" dirty="0">
                <a:latin typeface="Arial"/>
                <a:cs typeface="Arial"/>
              </a:rPr>
              <a:t> </a:t>
            </a:r>
            <a:r>
              <a:rPr lang="en-US" sz="2400" dirty="0" err="1">
                <a:latin typeface="Arial"/>
                <a:cs typeface="Arial"/>
              </a:rPr>
              <a:t>đều</a:t>
            </a:r>
            <a:endParaRPr lang="en-US" sz="2400" dirty="0">
              <a:latin typeface="Arial"/>
              <a:cs typeface="Arial"/>
            </a:endParaRPr>
          </a:p>
        </p:txBody>
      </p:sp>
      <p:sp>
        <p:nvSpPr>
          <p:cNvPr id="8" name="Slide Number Placeholder 5"/>
          <p:cNvSpPr>
            <a:spLocks noGrp="1"/>
          </p:cNvSpPr>
          <p:nvPr>
            <p:ph type="sldNum" sz="quarter" idx="12"/>
          </p:nvPr>
        </p:nvSpPr>
        <p:spPr/>
        <p:txBody>
          <a:bodyPr/>
          <a:lstStyle/>
          <a:p>
            <a:pPr>
              <a:defRPr/>
            </a:pPr>
            <a:fld id="{473A76FD-1A35-4866-AC74-ECBCE91AA561}" type="slidenum">
              <a:rPr lang="vi-VN"/>
              <a:pPr>
                <a:defRPr/>
              </a:pPr>
              <a:t>43</a:t>
            </a:fld>
            <a:endParaRPr lang="vi-VN"/>
          </a:p>
        </p:txBody>
      </p:sp>
      <p:sp>
        <p:nvSpPr>
          <p:cNvPr id="366644" name="Rectangle 52"/>
          <p:cNvSpPr>
            <a:spLocks noRot="1" noChangeArrowheads="1"/>
          </p:cNvSpPr>
          <p:nvPr/>
        </p:nvSpPr>
        <p:spPr bwMode="auto">
          <a:xfrm>
            <a:off x="4800600" y="1511300"/>
            <a:ext cx="4343400" cy="4191000"/>
          </a:xfrm>
          <a:prstGeom prst="rect">
            <a:avLst/>
          </a:prstGeom>
          <a:noFill/>
          <a:ln w="9525">
            <a:noFill/>
            <a:miter lim="800000"/>
            <a:headEnd/>
            <a:tailEnd/>
          </a:ln>
        </p:spPr>
        <p:txBody>
          <a:bodyPr/>
          <a:lstStyle/>
          <a:p>
            <a:pPr marL="342900" indent="-342900">
              <a:lnSpc>
                <a:spcPct val="120000"/>
              </a:lnSpc>
              <a:spcBef>
                <a:spcPct val="40000"/>
              </a:spcBef>
              <a:buClr>
                <a:schemeClr val="hlink"/>
              </a:buClr>
              <a:buFont typeface="Wingdings" pitchFamily="2" charset="2"/>
              <a:buNone/>
            </a:pPr>
            <a:r>
              <a:rPr lang="en-US" sz="2400" b="1" dirty="0">
                <a:solidFill>
                  <a:srgbClr val="0000FF"/>
                </a:solidFill>
                <a:latin typeface="Arial"/>
                <a:cs typeface="Arial"/>
              </a:rPr>
              <a:t>    </a:t>
            </a:r>
            <a:r>
              <a:rPr lang="en-US" sz="2400" b="1" dirty="0" err="1">
                <a:solidFill>
                  <a:srgbClr val="0000FF"/>
                </a:solidFill>
                <a:latin typeface="Arial"/>
                <a:cs typeface="Arial"/>
              </a:rPr>
              <a:t>Lượng</a:t>
            </a:r>
            <a:r>
              <a:rPr lang="en-US" sz="2400" b="1" dirty="0">
                <a:solidFill>
                  <a:srgbClr val="0000FF"/>
                </a:solidFill>
                <a:latin typeface="Arial"/>
                <a:cs typeface="Arial"/>
              </a:rPr>
              <a:t> </a:t>
            </a:r>
            <a:r>
              <a:rPr lang="en-US" sz="2400" b="1" dirty="0" err="1">
                <a:solidFill>
                  <a:srgbClr val="0000FF"/>
                </a:solidFill>
                <a:latin typeface="Arial"/>
                <a:cs typeface="Arial"/>
              </a:rPr>
              <a:t>tử</a:t>
            </a:r>
            <a:r>
              <a:rPr lang="en-US" sz="2400" b="1" dirty="0">
                <a:solidFill>
                  <a:srgbClr val="0000FF"/>
                </a:solidFill>
                <a:latin typeface="Arial"/>
                <a:cs typeface="Arial"/>
              </a:rPr>
              <a:t> </a:t>
            </a:r>
            <a:r>
              <a:rPr lang="en-US" sz="2400" b="1" dirty="0" err="1">
                <a:solidFill>
                  <a:srgbClr val="0000FF"/>
                </a:solidFill>
                <a:latin typeface="Arial"/>
                <a:cs typeface="Arial"/>
              </a:rPr>
              <a:t>hóa</a:t>
            </a:r>
            <a:r>
              <a:rPr lang="en-US" sz="2400" b="1" dirty="0">
                <a:solidFill>
                  <a:srgbClr val="0000FF"/>
                </a:solidFill>
                <a:latin typeface="Arial"/>
                <a:cs typeface="Arial"/>
              </a:rPr>
              <a:t> </a:t>
            </a:r>
            <a:r>
              <a:rPr lang="en-US" sz="2400" b="1" dirty="0" err="1">
                <a:solidFill>
                  <a:srgbClr val="0000FF"/>
                </a:solidFill>
                <a:latin typeface="Arial"/>
                <a:cs typeface="Arial"/>
              </a:rPr>
              <a:t>không</a:t>
            </a:r>
            <a:r>
              <a:rPr lang="en-US" sz="2400" b="1" dirty="0">
                <a:solidFill>
                  <a:srgbClr val="0000FF"/>
                </a:solidFill>
                <a:latin typeface="Arial"/>
                <a:cs typeface="Arial"/>
              </a:rPr>
              <a:t> </a:t>
            </a:r>
            <a:r>
              <a:rPr lang="en-US" sz="2400" b="1" dirty="0" err="1">
                <a:solidFill>
                  <a:srgbClr val="0000FF"/>
                </a:solidFill>
                <a:latin typeface="Arial"/>
                <a:cs typeface="Arial"/>
              </a:rPr>
              <a:t>đều</a:t>
            </a:r>
            <a:r>
              <a:rPr lang="en-US" sz="2400" b="1" dirty="0">
                <a:solidFill>
                  <a:srgbClr val="0000FF"/>
                </a:solidFill>
                <a:latin typeface="Arial"/>
                <a:cs typeface="Arial"/>
              </a:rPr>
              <a:t> </a:t>
            </a:r>
            <a:r>
              <a:rPr lang="en-US" sz="2400" dirty="0">
                <a:latin typeface="Arial"/>
                <a:cs typeface="Arial"/>
              </a:rPr>
              <a:t>(non- uniform quantization) </a:t>
            </a:r>
          </a:p>
          <a:p>
            <a:pPr marL="342900" indent="-342900">
              <a:lnSpc>
                <a:spcPct val="120000"/>
              </a:lnSpc>
              <a:spcBef>
                <a:spcPct val="40000"/>
              </a:spcBef>
              <a:buClr>
                <a:schemeClr val="hlink"/>
              </a:buClr>
              <a:buFont typeface="Wingdings" pitchFamily="2" charset="2"/>
              <a:buNone/>
            </a:pPr>
            <a:endParaRPr lang="en-US" sz="2400" dirty="0">
              <a:latin typeface="Arial"/>
              <a:cs typeface="Arial"/>
            </a:endParaRPr>
          </a:p>
          <a:p>
            <a:pPr marL="342900" indent="-342900">
              <a:lnSpc>
                <a:spcPct val="120000"/>
              </a:lnSpc>
              <a:spcBef>
                <a:spcPct val="40000"/>
              </a:spcBef>
              <a:buClr>
                <a:srgbClr val="3200C0"/>
              </a:buClr>
              <a:buSzPct val="60000"/>
              <a:buFont typeface="Wingdings" pitchFamily="2" charset="2"/>
              <a:buChar char="q"/>
            </a:pPr>
            <a:r>
              <a:rPr lang="en-US" sz="2400" dirty="0" err="1">
                <a:latin typeface="Arial"/>
                <a:cs typeface="Arial"/>
              </a:rPr>
              <a:t>Kích</a:t>
            </a:r>
            <a:r>
              <a:rPr lang="en-US" sz="2400" dirty="0">
                <a:latin typeface="Arial"/>
                <a:cs typeface="Arial"/>
              </a:rPr>
              <a:t> </a:t>
            </a:r>
            <a:r>
              <a:rPr lang="en-US" sz="2400" dirty="0" err="1">
                <a:latin typeface="Arial"/>
                <a:cs typeface="Arial"/>
              </a:rPr>
              <a:t>thước</a:t>
            </a:r>
            <a:r>
              <a:rPr lang="en-US" sz="2400" dirty="0">
                <a:latin typeface="Arial"/>
                <a:cs typeface="Arial"/>
              </a:rPr>
              <a:t> </a:t>
            </a:r>
            <a:r>
              <a:rPr lang="en-US" sz="2400" dirty="0" err="1">
                <a:latin typeface="Arial"/>
                <a:cs typeface="Arial"/>
              </a:rPr>
              <a:t>bước</a:t>
            </a:r>
            <a:r>
              <a:rPr lang="en-US" sz="2400" dirty="0">
                <a:latin typeface="Arial"/>
                <a:cs typeface="Arial"/>
              </a:rPr>
              <a:t> </a:t>
            </a:r>
            <a:r>
              <a:rPr lang="en-US" sz="2400" dirty="0" err="1">
                <a:latin typeface="Arial"/>
                <a:cs typeface="Arial"/>
              </a:rPr>
              <a:t>lượng</a:t>
            </a:r>
            <a:r>
              <a:rPr lang="en-US" sz="2400" dirty="0">
                <a:latin typeface="Arial"/>
                <a:cs typeface="Arial"/>
              </a:rPr>
              <a:t> </a:t>
            </a:r>
            <a:r>
              <a:rPr lang="en-US" sz="2400" dirty="0" err="1">
                <a:latin typeface="Arial"/>
                <a:cs typeface="Arial"/>
              </a:rPr>
              <a:t>tử</a:t>
            </a:r>
            <a:r>
              <a:rPr lang="en-US" sz="2400" dirty="0">
                <a:latin typeface="Arial"/>
                <a:cs typeface="Arial"/>
              </a:rPr>
              <a:t> </a:t>
            </a:r>
            <a:r>
              <a:rPr lang="en-US" sz="2400" dirty="0" err="1">
                <a:latin typeface="Arial"/>
                <a:cs typeface="Arial"/>
              </a:rPr>
              <a:t>hóa</a:t>
            </a:r>
            <a:r>
              <a:rPr lang="en-US" sz="2400" dirty="0">
                <a:latin typeface="Arial"/>
                <a:cs typeface="Arial"/>
              </a:rPr>
              <a:t> </a:t>
            </a:r>
            <a:r>
              <a:rPr lang="en-US" sz="2400" dirty="0" err="1">
                <a:latin typeface="Arial"/>
                <a:cs typeface="Arial"/>
              </a:rPr>
              <a:t>không</a:t>
            </a:r>
            <a:r>
              <a:rPr lang="en-US" sz="2400" dirty="0">
                <a:latin typeface="Arial"/>
                <a:cs typeface="Arial"/>
              </a:rPr>
              <a:t> </a:t>
            </a:r>
            <a:r>
              <a:rPr lang="en-US" sz="2400" dirty="0" err="1">
                <a:latin typeface="Arial"/>
                <a:cs typeface="Arial"/>
              </a:rPr>
              <a:t>bằng</a:t>
            </a:r>
            <a:r>
              <a:rPr lang="en-US" sz="2400" dirty="0">
                <a:latin typeface="Arial"/>
                <a:cs typeface="Arial"/>
              </a:rPr>
              <a:t> </a:t>
            </a:r>
            <a:r>
              <a:rPr lang="en-US" sz="2400" dirty="0" err="1">
                <a:latin typeface="Arial"/>
                <a:cs typeface="Arial"/>
              </a:rPr>
              <a:t>nhau</a:t>
            </a:r>
            <a:endParaRPr lang="en-US" sz="2400" dirty="0">
              <a:latin typeface="Arial"/>
              <a:cs typeface="Arial"/>
            </a:endParaRPr>
          </a:p>
          <a:p>
            <a:pPr marL="342900" indent="-342900">
              <a:lnSpc>
                <a:spcPct val="120000"/>
              </a:lnSpc>
              <a:spcBef>
                <a:spcPct val="40000"/>
              </a:spcBef>
              <a:buClr>
                <a:srgbClr val="3200C0"/>
              </a:buClr>
              <a:buSzPct val="60000"/>
              <a:buFont typeface="Wingdings" pitchFamily="2" charset="2"/>
              <a:buChar char="q"/>
            </a:pPr>
            <a:endParaRPr lang="en-US" sz="2400" dirty="0">
              <a:latin typeface="Arial"/>
              <a:cs typeface="Arial"/>
            </a:endParaRPr>
          </a:p>
          <a:p>
            <a:pPr marL="342900" indent="-342900">
              <a:lnSpc>
                <a:spcPct val="120000"/>
              </a:lnSpc>
              <a:spcBef>
                <a:spcPct val="40000"/>
              </a:spcBef>
              <a:buClr>
                <a:srgbClr val="3200C0"/>
              </a:buClr>
              <a:buSzPct val="60000"/>
              <a:buFont typeface="Wingdings" pitchFamily="2" charset="2"/>
              <a:buChar char="q"/>
            </a:pPr>
            <a:r>
              <a:rPr lang="en-US" sz="2400" dirty="0" err="1">
                <a:latin typeface="Arial"/>
                <a:cs typeface="Arial"/>
              </a:rPr>
              <a:t>Tỉ</a:t>
            </a:r>
            <a:r>
              <a:rPr lang="en-US" sz="2400" dirty="0">
                <a:latin typeface="Arial"/>
                <a:cs typeface="Arial"/>
              </a:rPr>
              <a:t> </a:t>
            </a:r>
            <a:r>
              <a:rPr lang="en-US" sz="2400" dirty="0" err="1">
                <a:latin typeface="Arial"/>
                <a:cs typeface="Arial"/>
              </a:rPr>
              <a:t>số</a:t>
            </a:r>
            <a:r>
              <a:rPr lang="en-US" sz="2400" dirty="0">
                <a:latin typeface="Arial"/>
                <a:cs typeface="Arial"/>
              </a:rPr>
              <a:t> S/N </a:t>
            </a:r>
            <a:r>
              <a:rPr lang="en-US" sz="2400" dirty="0" err="1">
                <a:latin typeface="Arial"/>
                <a:cs typeface="Arial"/>
              </a:rPr>
              <a:t>đều</a:t>
            </a:r>
            <a:endParaRPr lang="en-US" sz="2400" dirty="0">
              <a:latin typeface="Arial"/>
              <a:cs typeface="Arial"/>
            </a:endParaRPr>
          </a:p>
        </p:txBody>
      </p:sp>
      <p:sp>
        <p:nvSpPr>
          <p:cNvPr id="35847" name="Line 54"/>
          <p:cNvSpPr>
            <a:spLocks noChangeShapeType="1"/>
          </p:cNvSpPr>
          <p:nvPr/>
        </p:nvSpPr>
        <p:spPr bwMode="auto">
          <a:xfrm>
            <a:off x="4572000" y="1219200"/>
            <a:ext cx="0" cy="5181600"/>
          </a:xfrm>
          <a:prstGeom prst="line">
            <a:avLst/>
          </a:prstGeom>
          <a:noFill/>
          <a:ln w="28575">
            <a:solidFill>
              <a:srgbClr val="FF0000"/>
            </a:solidFill>
            <a:round/>
            <a:headEnd/>
            <a:tailEnd/>
          </a:ln>
        </p:spPr>
        <p:txBody>
          <a:bodyPr/>
          <a:lstStyle/>
          <a:p>
            <a:endParaRPr lang="en-US" sz="2000">
              <a:latin typeface="Times New Roman" pitchFamily="18" charset="0"/>
              <a:cs typeface="Times New Roman" pitchFamily="18" charset="0"/>
            </a:endParaRPr>
          </a:p>
        </p:txBody>
      </p:sp>
      <p:sp>
        <p:nvSpPr>
          <p:cNvPr id="10" name="Title 9"/>
          <p:cNvSpPr>
            <a:spLocks noGrp="1"/>
          </p:cNvSpPr>
          <p:nvPr>
            <p:ph type="title"/>
          </p:nvPr>
        </p:nvSpPr>
        <p:spPr/>
        <p:txBody>
          <a:bodyPr>
            <a:normAutofit/>
          </a:bodyPr>
          <a:lstStyle/>
          <a:p>
            <a:r>
              <a:rPr lang="en-US" sz="3400" dirty="0" err="1">
                <a:latin typeface="Arial"/>
                <a:cs typeface="Arial"/>
              </a:rPr>
              <a:t>Lượng</a:t>
            </a:r>
            <a:r>
              <a:rPr lang="en-US" sz="3400" dirty="0">
                <a:latin typeface="Arial"/>
                <a:cs typeface="Arial"/>
              </a:rPr>
              <a:t> </a:t>
            </a:r>
            <a:r>
              <a:rPr lang="en-US" sz="3400" dirty="0" err="1">
                <a:latin typeface="Arial"/>
                <a:cs typeface="Arial"/>
              </a:rPr>
              <a:t>tử</a:t>
            </a:r>
            <a:r>
              <a:rPr lang="en-US" sz="3400" dirty="0">
                <a:latin typeface="Arial"/>
                <a:cs typeface="Arial"/>
              </a:rPr>
              <a:t> </a:t>
            </a:r>
            <a:r>
              <a:rPr lang="en-US" sz="3400" dirty="0" err="1">
                <a:latin typeface="Arial"/>
                <a:cs typeface="Arial"/>
              </a:rPr>
              <a:t>hóa</a:t>
            </a:r>
            <a:r>
              <a:rPr lang="en-US" sz="3400" dirty="0">
                <a:latin typeface="Arial"/>
                <a:cs typeface="Arial"/>
              </a:rPr>
              <a:t> </a:t>
            </a:r>
            <a:r>
              <a:rPr lang="en-US" sz="3400" dirty="0" err="1">
                <a:latin typeface="Arial"/>
                <a:cs typeface="Arial"/>
              </a:rPr>
              <a:t>đều</a:t>
            </a:r>
            <a:r>
              <a:rPr lang="en-US" sz="3400" dirty="0">
                <a:latin typeface="Arial"/>
                <a:cs typeface="Arial"/>
              </a:rPr>
              <a:t> </a:t>
            </a:r>
            <a:r>
              <a:rPr lang="en-US" sz="3400" dirty="0" err="1">
                <a:latin typeface="Arial"/>
                <a:cs typeface="Arial"/>
              </a:rPr>
              <a:t>và</a:t>
            </a:r>
            <a:r>
              <a:rPr lang="en-US" sz="3400" dirty="0">
                <a:latin typeface="Arial"/>
                <a:cs typeface="Arial"/>
              </a:rPr>
              <a:t> </a:t>
            </a:r>
            <a:r>
              <a:rPr lang="en-US" sz="3400" dirty="0" err="1">
                <a:latin typeface="Arial"/>
                <a:cs typeface="Arial"/>
              </a:rPr>
              <a:t>không</a:t>
            </a:r>
            <a:r>
              <a:rPr lang="en-US" sz="3400" dirty="0">
                <a:latin typeface="Arial"/>
                <a:cs typeface="Arial"/>
              </a:rPr>
              <a:t> </a:t>
            </a:r>
            <a:r>
              <a:rPr lang="en-US" sz="3400" dirty="0" err="1">
                <a:latin typeface="Arial"/>
                <a:cs typeface="Arial"/>
              </a:rPr>
              <a:t>đều</a:t>
            </a:r>
            <a:endParaRPr lang="en-US" sz="3400" dirty="0">
              <a:latin typeface="Arial"/>
              <a:cs typeface="Arial"/>
            </a:endParaRPr>
          </a:p>
        </p:txBody>
      </p:sp>
    </p:spTree>
    <p:extLst>
      <p:ext uri="{BB962C8B-B14F-4D97-AF65-F5344CB8AC3E}">
        <p14:creationId xmlns:p14="http://schemas.microsoft.com/office/powerpoint/2010/main" val="26253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blinds(horizontal)">
                                      <p:cBhvr>
                                        <p:cTn id="7" dur="500"/>
                                        <p:tgtEl>
                                          <p:spTgt spid="366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6644">
                                            <p:txEl>
                                              <p:pRg st="0" end="0"/>
                                            </p:txEl>
                                          </p:spTgt>
                                        </p:tgtEl>
                                        <p:attrNameLst>
                                          <p:attrName>style.visibility</p:attrName>
                                        </p:attrNameLst>
                                      </p:cBhvr>
                                      <p:to>
                                        <p:strVal val="visible"/>
                                      </p:to>
                                    </p:set>
                                    <p:animEffect transition="in" filter="blinds(horizontal)">
                                      <p:cBhvr>
                                        <p:cTn id="12" dur="500"/>
                                        <p:tgtEl>
                                          <p:spTgt spid="3666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6595">
                                            <p:txEl>
                                              <p:pRg st="2" end="2"/>
                                            </p:txEl>
                                          </p:spTgt>
                                        </p:tgtEl>
                                        <p:attrNameLst>
                                          <p:attrName>style.visibility</p:attrName>
                                        </p:attrNameLst>
                                      </p:cBhvr>
                                      <p:to>
                                        <p:strVal val="visible"/>
                                      </p:to>
                                    </p:set>
                                    <p:animEffect transition="in" filter="blinds(horizontal)">
                                      <p:cBhvr>
                                        <p:cTn id="17" dur="500"/>
                                        <p:tgtEl>
                                          <p:spTgt spid="366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6644">
                                            <p:txEl>
                                              <p:pRg st="2" end="2"/>
                                            </p:txEl>
                                          </p:spTgt>
                                        </p:tgtEl>
                                        <p:attrNameLst>
                                          <p:attrName>style.visibility</p:attrName>
                                        </p:attrNameLst>
                                      </p:cBhvr>
                                      <p:to>
                                        <p:strVal val="visible"/>
                                      </p:to>
                                    </p:set>
                                    <p:animEffect transition="in" filter="blinds(horizontal)">
                                      <p:cBhvr>
                                        <p:cTn id="22" dur="500"/>
                                        <p:tgtEl>
                                          <p:spTgt spid="36664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66595">
                                            <p:txEl>
                                              <p:pRg st="4" end="4"/>
                                            </p:txEl>
                                          </p:spTgt>
                                        </p:tgtEl>
                                        <p:attrNameLst>
                                          <p:attrName>style.visibility</p:attrName>
                                        </p:attrNameLst>
                                      </p:cBhvr>
                                      <p:to>
                                        <p:strVal val="visible"/>
                                      </p:to>
                                    </p:set>
                                    <p:animEffect transition="in" filter="blinds(horizontal)">
                                      <p:cBhvr>
                                        <p:cTn id="27" dur="500"/>
                                        <p:tgtEl>
                                          <p:spTgt spid="366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6644">
                                            <p:txEl>
                                              <p:pRg st="4" end="4"/>
                                            </p:txEl>
                                          </p:spTgt>
                                        </p:tgtEl>
                                        <p:attrNameLst>
                                          <p:attrName>style.visibility</p:attrName>
                                        </p:attrNameLst>
                                      </p:cBhvr>
                                      <p:to>
                                        <p:strVal val="visible"/>
                                      </p:to>
                                    </p:set>
                                    <p:animEffect transition="in" filter="blinds(horizontal)">
                                      <p:cBhvr>
                                        <p:cTn id="32" dur="500"/>
                                        <p:tgtEl>
                                          <p:spTgt spid="3666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P spid="36664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en-US" sz="3200" dirty="0" err="1">
                <a:latin typeface="Arial"/>
                <a:cs typeface="Arial"/>
              </a:rPr>
              <a:t>Thực</a:t>
            </a:r>
            <a:r>
              <a:rPr lang="en-US" sz="3200" dirty="0">
                <a:latin typeface="Arial"/>
                <a:cs typeface="Arial"/>
              </a:rPr>
              <a:t> </a:t>
            </a:r>
            <a:r>
              <a:rPr lang="en-US" sz="3200" dirty="0" err="1">
                <a:latin typeface="Arial"/>
                <a:cs typeface="Arial"/>
              </a:rPr>
              <a:t>hiện</a:t>
            </a:r>
            <a:r>
              <a:rPr lang="en-US" sz="3200" dirty="0">
                <a:latin typeface="Arial"/>
                <a:cs typeface="Arial"/>
              </a:rPr>
              <a:t> </a:t>
            </a:r>
            <a:r>
              <a:rPr lang="en-US" sz="3200" dirty="0" err="1">
                <a:latin typeface="Arial"/>
                <a:cs typeface="Arial"/>
              </a:rPr>
              <a:t>lượng</a:t>
            </a:r>
            <a:r>
              <a:rPr lang="en-US" sz="3200" dirty="0">
                <a:latin typeface="Arial"/>
                <a:cs typeface="Arial"/>
              </a:rPr>
              <a:t> </a:t>
            </a:r>
            <a:r>
              <a:rPr lang="en-US" sz="3200" dirty="0" err="1">
                <a:latin typeface="Arial"/>
                <a:cs typeface="Arial"/>
              </a:rPr>
              <a:t>tử</a:t>
            </a:r>
            <a:r>
              <a:rPr lang="en-US" sz="3200" dirty="0">
                <a:latin typeface="Arial"/>
                <a:cs typeface="Arial"/>
              </a:rPr>
              <a:t> </a:t>
            </a:r>
            <a:r>
              <a:rPr lang="en-US" sz="3200" dirty="0" err="1">
                <a:latin typeface="Arial"/>
                <a:cs typeface="Arial"/>
              </a:rPr>
              <a:t>hóa</a:t>
            </a:r>
            <a:r>
              <a:rPr lang="en-US" sz="3200" dirty="0">
                <a:latin typeface="Arial"/>
                <a:cs typeface="Arial"/>
              </a:rPr>
              <a:t> </a:t>
            </a:r>
            <a:r>
              <a:rPr lang="en-US" sz="3200" dirty="0" err="1">
                <a:latin typeface="Arial"/>
                <a:cs typeface="Arial"/>
              </a:rPr>
              <a:t>và</a:t>
            </a:r>
            <a:r>
              <a:rPr lang="en-US" sz="3200" dirty="0">
                <a:latin typeface="Arial"/>
                <a:cs typeface="Arial"/>
              </a:rPr>
              <a:t> </a:t>
            </a:r>
            <a:r>
              <a:rPr lang="en-US" sz="3200" dirty="0" err="1">
                <a:latin typeface="Arial"/>
                <a:cs typeface="Arial"/>
              </a:rPr>
              <a:t>mã</a:t>
            </a:r>
            <a:r>
              <a:rPr lang="en-US" sz="3200" dirty="0">
                <a:latin typeface="Arial"/>
                <a:cs typeface="Arial"/>
              </a:rPr>
              <a:t> </a:t>
            </a:r>
            <a:r>
              <a:rPr lang="en-US" sz="3200" dirty="0" err="1">
                <a:latin typeface="Arial"/>
                <a:cs typeface="Arial"/>
              </a:rPr>
              <a:t>hóa</a:t>
            </a:r>
            <a:r>
              <a:rPr lang="en-US" sz="3200" dirty="0">
                <a:latin typeface="Arial"/>
                <a:cs typeface="Arial"/>
              </a:rPr>
              <a:t> </a:t>
            </a:r>
            <a:r>
              <a:rPr lang="en-US" sz="3200" dirty="0" err="1">
                <a:latin typeface="Arial"/>
                <a:cs typeface="Arial"/>
              </a:rPr>
              <a:t>không</a:t>
            </a:r>
            <a:r>
              <a:rPr lang="en-US" sz="3200" dirty="0">
                <a:latin typeface="Arial"/>
                <a:cs typeface="Arial"/>
              </a:rPr>
              <a:t> </a:t>
            </a:r>
            <a:r>
              <a:rPr lang="en-US" sz="3200" dirty="0" err="1">
                <a:latin typeface="Arial"/>
                <a:cs typeface="Arial"/>
              </a:rPr>
              <a:t>đều</a:t>
            </a:r>
            <a:endParaRPr lang="en-US" sz="3200" dirty="0">
              <a:latin typeface="Arial"/>
              <a:cs typeface="Arial"/>
            </a:endParaRPr>
          </a:p>
        </p:txBody>
      </p:sp>
      <p:sp>
        <p:nvSpPr>
          <p:cNvPr id="12" name="Slide Number Placeholder 5"/>
          <p:cNvSpPr>
            <a:spLocks noGrp="1"/>
          </p:cNvSpPr>
          <p:nvPr>
            <p:ph type="sldNum" sz="quarter" idx="12"/>
          </p:nvPr>
        </p:nvSpPr>
        <p:spPr/>
        <p:txBody>
          <a:bodyPr/>
          <a:lstStyle/>
          <a:p>
            <a:pPr>
              <a:defRPr/>
            </a:pPr>
            <a:fld id="{7CB0FDAB-3761-464F-9E7B-6463C0375FD8}" type="slidenum">
              <a:rPr lang="vi-VN"/>
              <a:pPr>
                <a:defRPr/>
              </a:pPr>
              <a:t>44</a:t>
            </a:fld>
            <a:endParaRPr lang="vi-VN"/>
          </a:p>
        </p:txBody>
      </p:sp>
      <p:sp>
        <p:nvSpPr>
          <p:cNvPr id="15" name="Content Placeholder 14"/>
          <p:cNvSpPr>
            <a:spLocks noGrp="1"/>
          </p:cNvSpPr>
          <p:nvPr>
            <p:ph sz="quarter" idx="1"/>
          </p:nvPr>
        </p:nvSpPr>
        <p:spPr>
          <a:xfrm>
            <a:off x="304800" y="1066800"/>
            <a:ext cx="8686800" cy="1981200"/>
          </a:xfrm>
        </p:spPr>
        <p:txBody>
          <a:bodyPr>
            <a:normAutofit/>
          </a:bodyPr>
          <a:lstStyle/>
          <a:p>
            <a:pPr marL="342900" indent="-342900">
              <a:lnSpc>
                <a:spcPct val="150000"/>
              </a:lnSpc>
              <a:spcBef>
                <a:spcPts val="600"/>
              </a:spcBef>
            </a:pPr>
            <a:r>
              <a:rPr lang="en-US" sz="2200" b="1" dirty="0">
                <a:solidFill>
                  <a:srgbClr val="FF0000"/>
                </a:solidFill>
                <a:latin typeface="Arial"/>
                <a:cs typeface="Arial"/>
              </a:rPr>
              <a:t>A/D: </a:t>
            </a:r>
          </a:p>
          <a:p>
            <a:pPr>
              <a:lnSpc>
                <a:spcPct val="150000"/>
              </a:lnSpc>
              <a:spcBef>
                <a:spcPts val="600"/>
              </a:spcBef>
              <a:buSzPct val="100000"/>
              <a:buFontTx/>
              <a:buChar char="-"/>
            </a:pPr>
            <a:r>
              <a:rPr lang="en-US" sz="2200" dirty="0" err="1">
                <a:latin typeface="Arial"/>
                <a:cs typeface="Arial"/>
              </a:rPr>
              <a:t>Nén</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dùng</a:t>
            </a:r>
            <a:r>
              <a:rPr lang="en-US" sz="2200" dirty="0">
                <a:latin typeface="Arial"/>
                <a:cs typeface="Arial"/>
              </a:rPr>
              <a:t> </a:t>
            </a:r>
            <a:r>
              <a:rPr lang="en-US" sz="2200" dirty="0" err="1">
                <a:latin typeface="Arial"/>
                <a:cs typeface="Arial"/>
              </a:rPr>
              <a:t>luật</a:t>
            </a:r>
            <a:r>
              <a:rPr lang="en-US" sz="2200" dirty="0">
                <a:latin typeface="Arial"/>
                <a:cs typeface="Arial"/>
              </a:rPr>
              <a:t> </a:t>
            </a:r>
            <a:r>
              <a:rPr lang="en-US" sz="2200" dirty="0" err="1">
                <a:latin typeface="Arial"/>
                <a:cs typeface="Arial"/>
              </a:rPr>
              <a:t>logarit</a:t>
            </a:r>
            <a:endParaRPr lang="en-US" sz="2200" dirty="0">
              <a:latin typeface="Arial"/>
              <a:cs typeface="Arial"/>
            </a:endParaRPr>
          </a:p>
          <a:p>
            <a:pPr>
              <a:lnSpc>
                <a:spcPct val="150000"/>
              </a:lnSpc>
              <a:spcBef>
                <a:spcPts val="600"/>
              </a:spcBef>
              <a:buSzPct val="100000"/>
              <a:buFontTx/>
              <a:buChar char="-"/>
            </a:pP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hóa</a:t>
            </a:r>
            <a:r>
              <a:rPr lang="en-US" sz="2200" dirty="0">
                <a:latin typeface="Arial"/>
                <a:cs typeface="Arial"/>
              </a:rPr>
              <a:t> &amp;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PCM </a:t>
            </a:r>
            <a:r>
              <a:rPr lang="en-US" sz="2200" dirty="0" err="1">
                <a:latin typeface="Arial"/>
                <a:cs typeface="Arial"/>
              </a:rPr>
              <a:t>đều</a:t>
            </a:r>
            <a:endParaRPr lang="en-US" sz="2200" dirty="0">
              <a:latin typeface="Arial"/>
              <a:cs typeface="Arial"/>
            </a:endParaRPr>
          </a:p>
        </p:txBody>
      </p:sp>
      <p:sp>
        <p:nvSpPr>
          <p:cNvPr id="61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15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155" name="Rectangle 8"/>
          <p:cNvSpPr>
            <a:spLocks noChangeArrowheads="1"/>
          </p:cNvSpPr>
          <p:nvPr/>
        </p:nvSpPr>
        <p:spPr bwMode="auto">
          <a:xfrm>
            <a:off x="0" y="2852738"/>
            <a:ext cx="9144000" cy="0"/>
          </a:xfrm>
          <a:prstGeom prst="rect">
            <a:avLst/>
          </a:prstGeom>
          <a:noFill/>
          <a:ln w="9525">
            <a:noFill/>
            <a:miter lim="800000"/>
            <a:headEnd/>
            <a:tailEnd/>
          </a:ln>
        </p:spPr>
        <p:txBody>
          <a:bodyPr wrap="none" anchor="ctr">
            <a:spAutoFit/>
          </a:bodyPr>
          <a:lstStyle/>
          <a:p>
            <a:endParaRPr lang="en-US"/>
          </a:p>
        </p:txBody>
      </p:sp>
      <p:sp>
        <p:nvSpPr>
          <p:cNvPr id="11" name="Content Placeholder 14"/>
          <p:cNvSpPr txBox="1">
            <a:spLocks/>
          </p:cNvSpPr>
          <p:nvPr/>
        </p:nvSpPr>
        <p:spPr>
          <a:xfrm>
            <a:off x="381000" y="2895600"/>
            <a:ext cx="8686800" cy="2252133"/>
          </a:xfrm>
          <a:prstGeom prst="rect">
            <a:avLst/>
          </a:prstGeom>
        </p:spPr>
        <p:txBody>
          <a:bodyPr vert="horz">
            <a:norm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42900" indent="-342900">
              <a:lnSpc>
                <a:spcPct val="150000"/>
              </a:lnSpc>
              <a:spcBef>
                <a:spcPts val="600"/>
              </a:spcBef>
            </a:pPr>
            <a:r>
              <a:rPr lang="en-US" sz="2200" b="1" dirty="0">
                <a:solidFill>
                  <a:srgbClr val="FF0000"/>
                </a:solidFill>
                <a:latin typeface="Arial"/>
                <a:cs typeface="Arial"/>
              </a:rPr>
              <a:t>D/A: </a:t>
            </a:r>
          </a:p>
          <a:p>
            <a:pPr>
              <a:lnSpc>
                <a:spcPct val="150000"/>
              </a:lnSpc>
              <a:spcBef>
                <a:spcPts val="600"/>
              </a:spcBef>
              <a:buSzPct val="100000"/>
              <a:buFontTx/>
              <a:buChar char="-"/>
            </a:pPr>
            <a:r>
              <a:rPr lang="en-US" sz="2200" dirty="0" err="1">
                <a:latin typeface="Arial"/>
                <a:cs typeface="Arial"/>
              </a:rPr>
              <a:t>Giải</a:t>
            </a:r>
            <a:r>
              <a:rPr lang="en-US" sz="2200" dirty="0">
                <a:latin typeface="Arial"/>
                <a:cs typeface="Arial"/>
              </a:rPr>
              <a:t> </a:t>
            </a:r>
            <a:r>
              <a:rPr lang="en-US" sz="2200" dirty="0" err="1">
                <a:latin typeface="Arial"/>
                <a:cs typeface="Arial"/>
              </a:rPr>
              <a:t>mã</a:t>
            </a:r>
            <a:r>
              <a:rPr lang="en-US" sz="2200" dirty="0">
                <a:latin typeface="Arial"/>
                <a:cs typeface="Arial"/>
              </a:rPr>
              <a:t> PCM </a:t>
            </a:r>
            <a:r>
              <a:rPr lang="en-US" sz="2200" dirty="0" err="1">
                <a:latin typeface="Arial"/>
                <a:cs typeface="Arial"/>
              </a:rPr>
              <a:t>đều</a:t>
            </a:r>
            <a:endParaRPr lang="en-US" sz="2200" dirty="0">
              <a:latin typeface="Arial"/>
              <a:cs typeface="Arial"/>
            </a:endParaRPr>
          </a:p>
          <a:p>
            <a:pPr>
              <a:lnSpc>
                <a:spcPct val="150000"/>
              </a:lnSpc>
              <a:spcBef>
                <a:spcPts val="600"/>
              </a:spcBef>
              <a:buSzPct val="100000"/>
              <a:buFontTx/>
              <a:buChar char="-"/>
            </a:pPr>
            <a:r>
              <a:rPr lang="en-US" sz="2200" dirty="0" err="1">
                <a:latin typeface="Arial"/>
                <a:cs typeface="Arial"/>
              </a:rPr>
              <a:t>Giãn</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dùng</a:t>
            </a:r>
            <a:r>
              <a:rPr lang="en-US" sz="2200" dirty="0">
                <a:latin typeface="Arial"/>
                <a:cs typeface="Arial"/>
              </a:rPr>
              <a:t> </a:t>
            </a:r>
            <a:r>
              <a:rPr lang="en-US" sz="2200" dirty="0" err="1">
                <a:latin typeface="Arial"/>
                <a:cs typeface="Arial"/>
              </a:rPr>
              <a:t>luật</a:t>
            </a:r>
            <a:r>
              <a:rPr lang="en-US" sz="2200" dirty="0">
                <a:latin typeface="Arial"/>
                <a:cs typeface="Arial"/>
              </a:rPr>
              <a:t> </a:t>
            </a:r>
            <a:r>
              <a:rPr lang="en-US" sz="2200" dirty="0" err="1">
                <a:latin typeface="Arial"/>
                <a:cs typeface="Arial"/>
              </a:rPr>
              <a:t>logarit</a:t>
            </a:r>
            <a:endParaRPr lang="en-US" sz="2200" dirty="0">
              <a:latin typeface="Arial"/>
              <a:cs typeface="Arial"/>
            </a:endParaRPr>
          </a:p>
        </p:txBody>
      </p:sp>
      <p:graphicFrame>
        <p:nvGraphicFramePr>
          <p:cNvPr id="9" name="Object 7">
            <a:extLst>
              <a:ext uri="{FF2B5EF4-FFF2-40B4-BE49-F238E27FC236}">
                <a16:creationId xmlns:a16="http://schemas.microsoft.com/office/drawing/2014/main" id="{3CBC5037-EC81-BA45-96FD-9192CDD251CF}"/>
              </a:ext>
            </a:extLst>
          </p:cNvPr>
          <p:cNvGraphicFramePr>
            <a:graphicFrameLocks noChangeAspect="1"/>
          </p:cNvGraphicFramePr>
          <p:nvPr/>
        </p:nvGraphicFramePr>
        <p:xfrm>
          <a:off x="152400" y="5167313"/>
          <a:ext cx="3505200" cy="1273175"/>
        </p:xfrm>
        <a:graphic>
          <a:graphicData uri="http://schemas.openxmlformats.org/presentationml/2006/ole">
            <mc:AlternateContent xmlns:mc="http://schemas.openxmlformats.org/markup-compatibility/2006">
              <mc:Choice xmlns:v="urn:schemas-microsoft-com:vml" Requires="v">
                <p:oleObj spid="_x0000_s204815" name="Equation" r:id="rId4" imgW="36868100" imgH="13462000" progId="Equation.3">
                  <p:embed/>
                </p:oleObj>
              </mc:Choice>
              <mc:Fallback>
                <p:oleObj name="Equation" r:id="rId4" imgW="36868100" imgH="13462000" progId="Equation.3">
                  <p:embed/>
                  <p:pic>
                    <p:nvPicPr>
                      <p:cNvPr id="9" name="Object 7">
                        <a:extLst>
                          <a:ext uri="{FF2B5EF4-FFF2-40B4-BE49-F238E27FC236}">
                            <a16:creationId xmlns:a16="http://schemas.microsoft.com/office/drawing/2014/main" id="{3CBC5037-EC81-BA45-96FD-9192CDD251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167313"/>
                        <a:ext cx="3505200" cy="1273175"/>
                      </a:xfrm>
                      <a:prstGeom prst="rect">
                        <a:avLst/>
                      </a:prstGeom>
                      <a:noFill/>
                      <a:ln>
                        <a:solidFill>
                          <a:srgbClr val="0070C0"/>
                        </a:solidFill>
                      </a:ln>
                    </p:spPr>
                  </p:pic>
                </p:oleObj>
              </mc:Fallback>
            </mc:AlternateContent>
          </a:graphicData>
        </a:graphic>
      </p:graphicFrame>
      <p:graphicFrame>
        <p:nvGraphicFramePr>
          <p:cNvPr id="10" name="Object 9">
            <a:extLst>
              <a:ext uri="{FF2B5EF4-FFF2-40B4-BE49-F238E27FC236}">
                <a16:creationId xmlns:a16="http://schemas.microsoft.com/office/drawing/2014/main" id="{30F2B0B7-93CF-A04E-A34E-514E652F934B}"/>
              </a:ext>
            </a:extLst>
          </p:cNvPr>
          <p:cNvGraphicFramePr>
            <a:graphicFrameLocks noChangeAspect="1"/>
          </p:cNvGraphicFramePr>
          <p:nvPr/>
        </p:nvGraphicFramePr>
        <p:xfrm>
          <a:off x="4114800" y="4876800"/>
          <a:ext cx="4876800" cy="1866900"/>
        </p:xfrm>
        <a:graphic>
          <a:graphicData uri="http://schemas.openxmlformats.org/presentationml/2006/ole">
            <mc:AlternateContent xmlns:mc="http://schemas.openxmlformats.org/markup-compatibility/2006">
              <mc:Choice xmlns:v="urn:schemas-microsoft-com:vml" Requires="v">
                <p:oleObj spid="_x0000_s204816" name="Equation" r:id="rId6" imgW="69342000" imgH="26619200" progId="Equation.3">
                  <p:embed/>
                </p:oleObj>
              </mc:Choice>
              <mc:Fallback>
                <p:oleObj name="Equation" r:id="rId6" imgW="69342000" imgH="26619200" progId="Equation.3">
                  <p:embed/>
                  <p:pic>
                    <p:nvPicPr>
                      <p:cNvPr id="10" name="Object 9">
                        <a:extLst>
                          <a:ext uri="{FF2B5EF4-FFF2-40B4-BE49-F238E27FC236}">
                            <a16:creationId xmlns:a16="http://schemas.microsoft.com/office/drawing/2014/main" id="{30F2B0B7-93CF-A04E-A34E-514E652F9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876800"/>
                        <a:ext cx="4876800" cy="1866900"/>
                      </a:xfrm>
                      <a:prstGeom prst="rect">
                        <a:avLst/>
                      </a:prstGeom>
                      <a:noFill/>
                      <a:ln>
                        <a:solidFill>
                          <a:srgbClr val="2909AF"/>
                        </a:solidFill>
                      </a:ln>
                    </p:spPr>
                  </p:pic>
                </p:oleObj>
              </mc:Fallback>
            </mc:AlternateContent>
          </a:graphicData>
        </a:graphic>
      </p:graphicFrame>
    </p:spTree>
    <p:extLst>
      <p:ext uri="{BB962C8B-B14F-4D97-AF65-F5344CB8AC3E}">
        <p14:creationId xmlns:p14="http://schemas.microsoft.com/office/powerpoint/2010/main" val="582169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5"/>
          <p:cNvSpPr>
            <a:spLocks noGrp="1"/>
          </p:cNvSpPr>
          <p:nvPr>
            <p:ph type="sldNum" sz="quarter" idx="12"/>
          </p:nvPr>
        </p:nvSpPr>
        <p:spPr/>
        <p:txBody>
          <a:bodyPr/>
          <a:lstStyle/>
          <a:p>
            <a:pPr>
              <a:defRPr/>
            </a:pPr>
            <a:fld id="{0136246D-4679-439B-BC29-83F03113B42C}" type="slidenum">
              <a:rPr lang="vi-VN"/>
              <a:pPr>
                <a:defRPr/>
              </a:pPr>
              <a:t>45</a:t>
            </a:fld>
            <a:endParaRPr lang="vi-VN"/>
          </a:p>
        </p:txBody>
      </p:sp>
      <p:sp>
        <p:nvSpPr>
          <p:cNvPr id="7174"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71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0" name="Object 6"/>
          <p:cNvGraphicFramePr>
            <a:graphicFrameLocks noChangeAspect="1"/>
          </p:cNvGraphicFramePr>
          <p:nvPr/>
        </p:nvGraphicFramePr>
        <p:xfrm>
          <a:off x="164772" y="1403350"/>
          <a:ext cx="5093028" cy="1949450"/>
        </p:xfrm>
        <a:graphic>
          <a:graphicData uri="http://schemas.openxmlformats.org/presentationml/2006/ole">
            <mc:AlternateContent xmlns:mc="http://schemas.openxmlformats.org/markup-compatibility/2006">
              <mc:Choice xmlns:v="urn:schemas-microsoft-com:vml" Requires="v">
                <p:oleObj spid="_x0000_s205832" name="Equation" r:id="rId4" imgW="3009900" imgH="1155700" progId="Equation.3">
                  <p:embed/>
                </p:oleObj>
              </mc:Choice>
              <mc:Fallback>
                <p:oleObj name="Equation" r:id="rId4" imgW="3009900" imgH="1155700" progId="Equation.3">
                  <p:embed/>
                  <p:pic>
                    <p:nvPicPr>
                      <p:cNvPr id="717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72" y="1403350"/>
                        <a:ext cx="5093028" cy="1949450"/>
                      </a:xfrm>
                      <a:prstGeom prst="rect">
                        <a:avLst/>
                      </a:prstGeom>
                      <a:noFill/>
                      <a:ln w="25400">
                        <a:solidFill>
                          <a:srgbClr val="FF0000"/>
                        </a:solidFill>
                        <a:miter lim="800000"/>
                        <a:headEnd/>
                        <a:tailEnd/>
                      </a:ln>
                    </p:spPr>
                  </p:pic>
                </p:oleObj>
              </mc:Fallback>
            </mc:AlternateContent>
          </a:graphicData>
        </a:graphic>
      </p:graphicFrame>
      <p:sp>
        <p:nvSpPr>
          <p:cNvPr id="7177" name="Text Box 7"/>
          <p:cNvSpPr txBox="1">
            <a:spLocks noChangeArrowheads="1"/>
          </p:cNvSpPr>
          <p:nvPr/>
        </p:nvSpPr>
        <p:spPr bwMode="auto">
          <a:xfrm>
            <a:off x="3810000" y="4130675"/>
            <a:ext cx="706438" cy="290513"/>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- 1.0</a:t>
            </a:r>
            <a:endParaRPr lang="vi-VN" b="1">
              <a:latin typeface="Times New Roman" pitchFamily="18" charset="0"/>
              <a:ea typeface="MS Mincho" pitchFamily="49" charset="-128"/>
              <a:cs typeface="Times New Roman" pitchFamily="18" charset="0"/>
            </a:endParaRPr>
          </a:p>
        </p:txBody>
      </p:sp>
      <p:sp>
        <p:nvSpPr>
          <p:cNvPr id="7178" name="Text Box 8"/>
          <p:cNvSpPr txBox="1">
            <a:spLocks noChangeArrowheads="1"/>
          </p:cNvSpPr>
          <p:nvPr/>
        </p:nvSpPr>
        <p:spPr bwMode="auto">
          <a:xfrm>
            <a:off x="6248400" y="6111875"/>
            <a:ext cx="704850"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- 1.0</a:t>
            </a:r>
            <a:endParaRPr lang="vi-VN" b="1">
              <a:latin typeface="Times New Roman" pitchFamily="18" charset="0"/>
              <a:ea typeface="MS Mincho" pitchFamily="49" charset="-128"/>
              <a:cs typeface="Times New Roman" pitchFamily="18" charset="0"/>
            </a:endParaRPr>
          </a:p>
        </p:txBody>
      </p:sp>
      <p:sp>
        <p:nvSpPr>
          <p:cNvPr id="7179" name="Text Box 9"/>
          <p:cNvSpPr txBox="1">
            <a:spLocks noChangeArrowheads="1"/>
          </p:cNvSpPr>
          <p:nvPr/>
        </p:nvSpPr>
        <p:spPr bwMode="auto">
          <a:xfrm>
            <a:off x="5715000" y="2454275"/>
            <a:ext cx="706438"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1.0</a:t>
            </a:r>
            <a:endParaRPr lang="vi-VN" b="1">
              <a:latin typeface="Times New Roman" pitchFamily="18" charset="0"/>
              <a:ea typeface="MS Mincho" pitchFamily="49" charset="-128"/>
              <a:cs typeface="Times New Roman" pitchFamily="18" charset="0"/>
            </a:endParaRPr>
          </a:p>
        </p:txBody>
      </p:sp>
      <p:sp>
        <p:nvSpPr>
          <p:cNvPr id="7180" name="Text Box 10"/>
          <p:cNvSpPr txBox="1">
            <a:spLocks noChangeArrowheads="1"/>
          </p:cNvSpPr>
          <p:nvPr/>
        </p:nvSpPr>
        <p:spPr bwMode="auto">
          <a:xfrm>
            <a:off x="8196263" y="4486275"/>
            <a:ext cx="706437"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1.0</a:t>
            </a:r>
            <a:endParaRPr lang="vi-VN" b="1">
              <a:latin typeface="Times New Roman" pitchFamily="18" charset="0"/>
              <a:ea typeface="MS Mincho" pitchFamily="49" charset="-128"/>
              <a:cs typeface="Times New Roman" pitchFamily="18" charset="0"/>
            </a:endParaRPr>
          </a:p>
        </p:txBody>
      </p:sp>
      <p:sp>
        <p:nvSpPr>
          <p:cNvPr id="7181" name="Text Box 11"/>
          <p:cNvSpPr txBox="1">
            <a:spLocks noChangeArrowheads="1"/>
          </p:cNvSpPr>
          <p:nvPr/>
        </p:nvSpPr>
        <p:spPr bwMode="auto">
          <a:xfrm>
            <a:off x="6256338" y="4486275"/>
            <a:ext cx="528637"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0</a:t>
            </a:r>
            <a:endParaRPr lang="vi-VN" b="1">
              <a:latin typeface="Times New Roman" pitchFamily="18" charset="0"/>
              <a:ea typeface="MS Mincho" pitchFamily="49" charset="-128"/>
              <a:cs typeface="Times New Roman" pitchFamily="18" charset="0"/>
            </a:endParaRPr>
          </a:p>
        </p:txBody>
      </p:sp>
      <p:sp>
        <p:nvSpPr>
          <p:cNvPr id="7182" name="Text Box 12"/>
          <p:cNvSpPr txBox="1">
            <a:spLocks noChangeArrowheads="1"/>
          </p:cNvSpPr>
          <p:nvPr/>
        </p:nvSpPr>
        <p:spPr bwMode="auto">
          <a:xfrm>
            <a:off x="7696200" y="3394075"/>
            <a:ext cx="977900"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A=87.6</a:t>
            </a:r>
            <a:endParaRPr lang="vi-VN" b="1">
              <a:latin typeface="Times New Roman" pitchFamily="18" charset="0"/>
              <a:ea typeface="MS Mincho" pitchFamily="49" charset="-128"/>
              <a:cs typeface="Times New Roman" pitchFamily="18" charset="0"/>
            </a:endParaRPr>
          </a:p>
        </p:txBody>
      </p:sp>
      <p:sp>
        <p:nvSpPr>
          <p:cNvPr id="7183" name="Text Box 13"/>
          <p:cNvSpPr txBox="1">
            <a:spLocks noChangeArrowheads="1"/>
          </p:cNvSpPr>
          <p:nvPr/>
        </p:nvSpPr>
        <p:spPr bwMode="auto">
          <a:xfrm>
            <a:off x="6961188" y="4108450"/>
            <a:ext cx="706437"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A=1</a:t>
            </a:r>
            <a:endParaRPr lang="vi-VN" b="1">
              <a:latin typeface="Times New Roman" pitchFamily="18" charset="0"/>
              <a:ea typeface="MS Mincho" pitchFamily="49" charset="-128"/>
              <a:cs typeface="Times New Roman" pitchFamily="18" charset="0"/>
            </a:endParaRPr>
          </a:p>
        </p:txBody>
      </p:sp>
      <p:sp>
        <p:nvSpPr>
          <p:cNvPr id="7184" name="Line 14"/>
          <p:cNvSpPr>
            <a:spLocks noChangeShapeType="1"/>
          </p:cNvSpPr>
          <p:nvPr/>
        </p:nvSpPr>
        <p:spPr bwMode="auto">
          <a:xfrm>
            <a:off x="6256338" y="4486275"/>
            <a:ext cx="2293937" cy="0"/>
          </a:xfrm>
          <a:prstGeom prst="line">
            <a:avLst/>
          </a:prstGeom>
          <a:noFill/>
          <a:ln w="38100">
            <a:noFill/>
            <a:round/>
            <a:headEnd/>
            <a:tailEnd/>
          </a:ln>
        </p:spPr>
        <p:txBody>
          <a:bodyPr/>
          <a:lstStyle/>
          <a:p>
            <a:endParaRPr lang="en-US">
              <a:latin typeface="Times New Roman" pitchFamily="18" charset="0"/>
              <a:cs typeface="Times New Roman" pitchFamily="18" charset="0"/>
            </a:endParaRPr>
          </a:p>
        </p:txBody>
      </p:sp>
      <p:sp>
        <p:nvSpPr>
          <p:cNvPr id="7185" name="Line 15"/>
          <p:cNvSpPr>
            <a:spLocks noChangeShapeType="1"/>
          </p:cNvSpPr>
          <p:nvPr/>
        </p:nvSpPr>
        <p:spPr bwMode="auto">
          <a:xfrm rot="16200000">
            <a:off x="7610475" y="3546475"/>
            <a:ext cx="1879600"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7186" name="Line 16"/>
          <p:cNvSpPr>
            <a:spLocks noChangeShapeType="1"/>
          </p:cNvSpPr>
          <p:nvPr/>
        </p:nvSpPr>
        <p:spPr bwMode="auto">
          <a:xfrm>
            <a:off x="6248400" y="2606675"/>
            <a:ext cx="2293938"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7187" name="Line 17"/>
          <p:cNvSpPr>
            <a:spLocks noChangeShapeType="1"/>
          </p:cNvSpPr>
          <p:nvPr/>
        </p:nvSpPr>
        <p:spPr bwMode="auto">
          <a:xfrm rot="16200000">
            <a:off x="5316538" y="3546475"/>
            <a:ext cx="1879600"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88" name="Line 18"/>
          <p:cNvSpPr>
            <a:spLocks noChangeShapeType="1"/>
          </p:cNvSpPr>
          <p:nvPr/>
        </p:nvSpPr>
        <p:spPr bwMode="auto">
          <a:xfrm flipH="1">
            <a:off x="6256338" y="2606675"/>
            <a:ext cx="2293937" cy="1879600"/>
          </a:xfrm>
          <a:prstGeom prst="line">
            <a:avLst/>
          </a:prstGeom>
          <a:noFill/>
          <a:ln w="38100">
            <a:solidFill>
              <a:srgbClr val="008000"/>
            </a:solidFill>
            <a:round/>
            <a:headEnd/>
            <a:tailEnd/>
          </a:ln>
        </p:spPr>
        <p:txBody>
          <a:bodyPr/>
          <a:lstStyle/>
          <a:p>
            <a:endParaRPr lang="en-US">
              <a:latin typeface="Times New Roman" pitchFamily="18" charset="0"/>
              <a:cs typeface="Times New Roman" pitchFamily="18" charset="0"/>
            </a:endParaRPr>
          </a:p>
        </p:txBody>
      </p:sp>
      <p:sp>
        <p:nvSpPr>
          <p:cNvPr id="7189" name="Freeform 19"/>
          <p:cNvSpPr>
            <a:spLocks/>
          </p:cNvSpPr>
          <p:nvPr/>
        </p:nvSpPr>
        <p:spPr bwMode="auto">
          <a:xfrm>
            <a:off x="6256338" y="2606675"/>
            <a:ext cx="2293937" cy="1879600"/>
          </a:xfrm>
          <a:custGeom>
            <a:avLst/>
            <a:gdLst>
              <a:gd name="T0" fmla="*/ 2147483647 w 2340"/>
              <a:gd name="T1" fmla="*/ 0 h 2340"/>
              <a:gd name="T2" fmla="*/ 2147483647 w 2340"/>
              <a:gd name="T3" fmla="*/ 2147483647 h 2340"/>
              <a:gd name="T4" fmla="*/ 2147483647 w 2340"/>
              <a:gd name="T5" fmla="*/ 2147483647 h 2340"/>
              <a:gd name="T6" fmla="*/ 2147483647 w 2340"/>
              <a:gd name="T7" fmla="*/ 2147483647 h 2340"/>
              <a:gd name="T8" fmla="*/ 2147483647 w 2340"/>
              <a:gd name="T9" fmla="*/ 2147483647 h 2340"/>
              <a:gd name="T10" fmla="*/ 0 w 2340"/>
              <a:gd name="T11" fmla="*/ 2147483647 h 2340"/>
              <a:gd name="T12" fmla="*/ 0 60000 65536"/>
              <a:gd name="T13" fmla="*/ 0 60000 65536"/>
              <a:gd name="T14" fmla="*/ 0 60000 65536"/>
              <a:gd name="T15" fmla="*/ 0 60000 65536"/>
              <a:gd name="T16" fmla="*/ 0 60000 65536"/>
              <a:gd name="T17" fmla="*/ 0 60000 65536"/>
              <a:gd name="T18" fmla="*/ 0 w 2340"/>
              <a:gd name="T19" fmla="*/ 0 h 2340"/>
              <a:gd name="T20" fmla="*/ 2340 w 2340"/>
              <a:gd name="T21" fmla="*/ 2340 h 2340"/>
            </a:gdLst>
            <a:ahLst/>
            <a:cxnLst>
              <a:cxn ang="T12">
                <a:pos x="T0" y="T1"/>
              </a:cxn>
              <a:cxn ang="T13">
                <a:pos x="T2" y="T3"/>
              </a:cxn>
              <a:cxn ang="T14">
                <a:pos x="T4" y="T5"/>
              </a:cxn>
              <a:cxn ang="T15">
                <a:pos x="T6" y="T7"/>
              </a:cxn>
              <a:cxn ang="T16">
                <a:pos x="T8" y="T9"/>
              </a:cxn>
              <a:cxn ang="T17">
                <a:pos x="T10" y="T11"/>
              </a:cxn>
            </a:cxnLst>
            <a:rect l="T18" t="T19" r="T20" b="T21"/>
            <a:pathLst>
              <a:path w="2340" h="2340">
                <a:moveTo>
                  <a:pt x="2340" y="0"/>
                </a:moveTo>
                <a:cubicBezTo>
                  <a:pt x="2160" y="45"/>
                  <a:pt x="1980" y="90"/>
                  <a:pt x="1800" y="180"/>
                </a:cubicBezTo>
                <a:cubicBezTo>
                  <a:pt x="1620" y="270"/>
                  <a:pt x="1440" y="390"/>
                  <a:pt x="1260" y="540"/>
                </a:cubicBezTo>
                <a:cubicBezTo>
                  <a:pt x="1080" y="690"/>
                  <a:pt x="870" y="900"/>
                  <a:pt x="720" y="1080"/>
                </a:cubicBezTo>
                <a:cubicBezTo>
                  <a:pt x="570" y="1260"/>
                  <a:pt x="480" y="1410"/>
                  <a:pt x="360" y="1620"/>
                </a:cubicBezTo>
                <a:cubicBezTo>
                  <a:pt x="240" y="1830"/>
                  <a:pt x="120" y="2085"/>
                  <a:pt x="0" y="234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7190" name="Freeform 20"/>
          <p:cNvSpPr>
            <a:spLocks/>
          </p:cNvSpPr>
          <p:nvPr/>
        </p:nvSpPr>
        <p:spPr bwMode="auto">
          <a:xfrm>
            <a:off x="6256338" y="2606675"/>
            <a:ext cx="2293937" cy="1879600"/>
          </a:xfrm>
          <a:custGeom>
            <a:avLst/>
            <a:gdLst>
              <a:gd name="T0" fmla="*/ 2147483647 w 2340"/>
              <a:gd name="T1" fmla="*/ 0 h 2340"/>
              <a:gd name="T2" fmla="*/ 2147483647 w 2340"/>
              <a:gd name="T3" fmla="*/ 2147483647 h 2340"/>
              <a:gd name="T4" fmla="*/ 2147483647 w 2340"/>
              <a:gd name="T5" fmla="*/ 2147483647 h 2340"/>
              <a:gd name="T6" fmla="*/ 2147483647 w 2340"/>
              <a:gd name="T7" fmla="*/ 2147483647 h 2340"/>
              <a:gd name="T8" fmla="*/ 2147483647 w 2340"/>
              <a:gd name="T9" fmla="*/ 2147483647 h 2340"/>
              <a:gd name="T10" fmla="*/ 2147483647 w 2340"/>
              <a:gd name="T11" fmla="*/ 2147483647 h 2340"/>
              <a:gd name="T12" fmla="*/ 0 w 2340"/>
              <a:gd name="T13" fmla="*/ 2147483647 h 2340"/>
              <a:gd name="T14" fmla="*/ 0 60000 65536"/>
              <a:gd name="T15" fmla="*/ 0 60000 65536"/>
              <a:gd name="T16" fmla="*/ 0 60000 65536"/>
              <a:gd name="T17" fmla="*/ 0 60000 65536"/>
              <a:gd name="T18" fmla="*/ 0 60000 65536"/>
              <a:gd name="T19" fmla="*/ 0 60000 65536"/>
              <a:gd name="T20" fmla="*/ 0 60000 65536"/>
              <a:gd name="T21" fmla="*/ 0 w 2340"/>
              <a:gd name="T22" fmla="*/ 0 h 2340"/>
              <a:gd name="T23" fmla="*/ 2340 w 2340"/>
              <a:gd name="T24" fmla="*/ 2340 h 2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0" h="2340">
                <a:moveTo>
                  <a:pt x="2340" y="0"/>
                </a:moveTo>
                <a:cubicBezTo>
                  <a:pt x="2010" y="60"/>
                  <a:pt x="1680" y="120"/>
                  <a:pt x="1440" y="180"/>
                </a:cubicBezTo>
                <a:cubicBezTo>
                  <a:pt x="1200" y="240"/>
                  <a:pt x="1050" y="270"/>
                  <a:pt x="900" y="360"/>
                </a:cubicBezTo>
                <a:cubicBezTo>
                  <a:pt x="750" y="450"/>
                  <a:pt x="630" y="600"/>
                  <a:pt x="540" y="720"/>
                </a:cubicBezTo>
                <a:cubicBezTo>
                  <a:pt x="450" y="840"/>
                  <a:pt x="420" y="930"/>
                  <a:pt x="360" y="1080"/>
                </a:cubicBezTo>
                <a:cubicBezTo>
                  <a:pt x="300" y="1230"/>
                  <a:pt x="240" y="1410"/>
                  <a:pt x="180" y="1620"/>
                </a:cubicBezTo>
                <a:cubicBezTo>
                  <a:pt x="120" y="1830"/>
                  <a:pt x="60" y="2085"/>
                  <a:pt x="0" y="2340"/>
                </a:cubicBezTo>
              </a:path>
            </a:pathLst>
          </a:custGeom>
          <a:noFill/>
          <a:ln w="38100">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7191" name="Line 21"/>
          <p:cNvSpPr>
            <a:spLocks noChangeShapeType="1"/>
          </p:cNvSpPr>
          <p:nvPr/>
        </p:nvSpPr>
        <p:spPr bwMode="auto">
          <a:xfrm>
            <a:off x="7080250" y="3811588"/>
            <a:ext cx="176213" cy="288925"/>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92" name="Line 22"/>
          <p:cNvSpPr>
            <a:spLocks noChangeShapeType="1"/>
          </p:cNvSpPr>
          <p:nvPr/>
        </p:nvSpPr>
        <p:spPr bwMode="auto">
          <a:xfrm>
            <a:off x="7186613" y="3281363"/>
            <a:ext cx="354012" cy="433387"/>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93" name="Text Box 23"/>
          <p:cNvSpPr txBox="1">
            <a:spLocks noChangeArrowheads="1"/>
          </p:cNvSpPr>
          <p:nvPr/>
        </p:nvSpPr>
        <p:spPr bwMode="auto">
          <a:xfrm>
            <a:off x="7353300" y="3698875"/>
            <a:ext cx="706438" cy="288925"/>
          </a:xfrm>
          <a:prstGeom prst="rect">
            <a:avLst/>
          </a:prstGeom>
          <a:noFill/>
          <a:ln w="38100" algn="ctr">
            <a:noFill/>
            <a:miter lim="800000"/>
            <a:headEnd/>
            <a:tailEnd/>
          </a:ln>
        </p:spPr>
        <p:txBody>
          <a:bodyPr/>
          <a:lstStyle/>
          <a:p>
            <a:r>
              <a:rPr lang="vi-VN" altLang="ja-JP" b="1">
                <a:latin typeface="Times New Roman" pitchFamily="18" charset="0"/>
                <a:ea typeface="MS Mincho" pitchFamily="49" charset="-128"/>
                <a:cs typeface="Times New Roman" pitchFamily="18" charset="0"/>
              </a:rPr>
              <a:t>A=5</a:t>
            </a:r>
            <a:endParaRPr lang="vi-VN" b="1">
              <a:latin typeface="Times New Roman" pitchFamily="18" charset="0"/>
              <a:ea typeface="MS Mincho" pitchFamily="49" charset="-128"/>
              <a:cs typeface="Times New Roman" pitchFamily="18" charset="0"/>
            </a:endParaRPr>
          </a:p>
        </p:txBody>
      </p:sp>
      <p:sp>
        <p:nvSpPr>
          <p:cNvPr id="7194" name="Line 24"/>
          <p:cNvSpPr>
            <a:spLocks noChangeShapeType="1"/>
          </p:cNvSpPr>
          <p:nvPr/>
        </p:nvSpPr>
        <p:spPr bwMode="auto">
          <a:xfrm>
            <a:off x="7285038" y="2840038"/>
            <a:ext cx="530225" cy="57785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95" name="Line 25"/>
          <p:cNvSpPr>
            <a:spLocks noChangeShapeType="1"/>
          </p:cNvSpPr>
          <p:nvPr/>
        </p:nvSpPr>
        <p:spPr bwMode="auto">
          <a:xfrm>
            <a:off x="3962400" y="6364288"/>
            <a:ext cx="2293938"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7196" name="Line 26"/>
          <p:cNvSpPr>
            <a:spLocks noChangeShapeType="1"/>
          </p:cNvSpPr>
          <p:nvPr/>
        </p:nvSpPr>
        <p:spPr bwMode="auto">
          <a:xfrm rot="16200000">
            <a:off x="3023393" y="5425282"/>
            <a:ext cx="1878013" cy="0"/>
          </a:xfrm>
          <a:prstGeom prst="line">
            <a:avLst/>
          </a:prstGeom>
          <a:noFill/>
          <a:ln w="3810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7197" name="Line 27"/>
          <p:cNvSpPr>
            <a:spLocks noChangeShapeType="1"/>
          </p:cNvSpPr>
          <p:nvPr/>
        </p:nvSpPr>
        <p:spPr bwMode="auto">
          <a:xfrm>
            <a:off x="3962400" y="4498975"/>
            <a:ext cx="2293938"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98" name="Line 28"/>
          <p:cNvSpPr>
            <a:spLocks noChangeShapeType="1"/>
          </p:cNvSpPr>
          <p:nvPr/>
        </p:nvSpPr>
        <p:spPr bwMode="auto">
          <a:xfrm rot="16200000">
            <a:off x="5317331" y="5425282"/>
            <a:ext cx="1878013"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199" name="Freeform 29"/>
          <p:cNvSpPr>
            <a:spLocks/>
          </p:cNvSpPr>
          <p:nvPr/>
        </p:nvSpPr>
        <p:spPr bwMode="auto">
          <a:xfrm rot="10800000">
            <a:off x="3962400" y="4486275"/>
            <a:ext cx="2293938" cy="1878013"/>
          </a:xfrm>
          <a:custGeom>
            <a:avLst/>
            <a:gdLst>
              <a:gd name="T0" fmla="*/ 2147483647 w 2340"/>
              <a:gd name="T1" fmla="*/ 0 h 2340"/>
              <a:gd name="T2" fmla="*/ 2147483647 w 2340"/>
              <a:gd name="T3" fmla="*/ 2147483647 h 2340"/>
              <a:gd name="T4" fmla="*/ 2147483647 w 2340"/>
              <a:gd name="T5" fmla="*/ 2147483647 h 2340"/>
              <a:gd name="T6" fmla="*/ 2147483647 w 2340"/>
              <a:gd name="T7" fmla="*/ 2147483647 h 2340"/>
              <a:gd name="T8" fmla="*/ 2147483647 w 2340"/>
              <a:gd name="T9" fmla="*/ 2147483647 h 2340"/>
              <a:gd name="T10" fmla="*/ 0 w 2340"/>
              <a:gd name="T11" fmla="*/ 2147483647 h 2340"/>
              <a:gd name="T12" fmla="*/ 0 60000 65536"/>
              <a:gd name="T13" fmla="*/ 0 60000 65536"/>
              <a:gd name="T14" fmla="*/ 0 60000 65536"/>
              <a:gd name="T15" fmla="*/ 0 60000 65536"/>
              <a:gd name="T16" fmla="*/ 0 60000 65536"/>
              <a:gd name="T17" fmla="*/ 0 60000 65536"/>
              <a:gd name="T18" fmla="*/ 0 w 2340"/>
              <a:gd name="T19" fmla="*/ 0 h 2340"/>
              <a:gd name="T20" fmla="*/ 2340 w 2340"/>
              <a:gd name="T21" fmla="*/ 2340 h 2340"/>
            </a:gdLst>
            <a:ahLst/>
            <a:cxnLst>
              <a:cxn ang="T12">
                <a:pos x="T0" y="T1"/>
              </a:cxn>
              <a:cxn ang="T13">
                <a:pos x="T2" y="T3"/>
              </a:cxn>
              <a:cxn ang="T14">
                <a:pos x="T4" y="T5"/>
              </a:cxn>
              <a:cxn ang="T15">
                <a:pos x="T6" y="T7"/>
              </a:cxn>
              <a:cxn ang="T16">
                <a:pos x="T8" y="T9"/>
              </a:cxn>
              <a:cxn ang="T17">
                <a:pos x="T10" y="T11"/>
              </a:cxn>
            </a:cxnLst>
            <a:rect l="T18" t="T19" r="T20" b="T21"/>
            <a:pathLst>
              <a:path w="2340" h="2340">
                <a:moveTo>
                  <a:pt x="2340" y="0"/>
                </a:moveTo>
                <a:cubicBezTo>
                  <a:pt x="2160" y="45"/>
                  <a:pt x="1980" y="90"/>
                  <a:pt x="1800" y="180"/>
                </a:cubicBezTo>
                <a:cubicBezTo>
                  <a:pt x="1620" y="270"/>
                  <a:pt x="1440" y="390"/>
                  <a:pt x="1260" y="540"/>
                </a:cubicBezTo>
                <a:cubicBezTo>
                  <a:pt x="1080" y="690"/>
                  <a:pt x="870" y="900"/>
                  <a:pt x="720" y="1080"/>
                </a:cubicBezTo>
                <a:cubicBezTo>
                  <a:pt x="570" y="1260"/>
                  <a:pt x="480" y="1410"/>
                  <a:pt x="360" y="1620"/>
                </a:cubicBezTo>
                <a:cubicBezTo>
                  <a:pt x="240" y="1830"/>
                  <a:pt x="120" y="2085"/>
                  <a:pt x="0" y="234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7200" name="Freeform 30"/>
          <p:cNvSpPr>
            <a:spLocks/>
          </p:cNvSpPr>
          <p:nvPr/>
        </p:nvSpPr>
        <p:spPr bwMode="auto">
          <a:xfrm rot="10800000">
            <a:off x="3962400" y="4486275"/>
            <a:ext cx="2293938" cy="1878013"/>
          </a:xfrm>
          <a:custGeom>
            <a:avLst/>
            <a:gdLst>
              <a:gd name="T0" fmla="*/ 2147483647 w 2340"/>
              <a:gd name="T1" fmla="*/ 0 h 2340"/>
              <a:gd name="T2" fmla="*/ 2147483647 w 2340"/>
              <a:gd name="T3" fmla="*/ 2147483647 h 2340"/>
              <a:gd name="T4" fmla="*/ 2147483647 w 2340"/>
              <a:gd name="T5" fmla="*/ 2147483647 h 2340"/>
              <a:gd name="T6" fmla="*/ 2147483647 w 2340"/>
              <a:gd name="T7" fmla="*/ 2147483647 h 2340"/>
              <a:gd name="T8" fmla="*/ 2147483647 w 2340"/>
              <a:gd name="T9" fmla="*/ 2147483647 h 2340"/>
              <a:gd name="T10" fmla="*/ 2147483647 w 2340"/>
              <a:gd name="T11" fmla="*/ 2147483647 h 2340"/>
              <a:gd name="T12" fmla="*/ 0 w 2340"/>
              <a:gd name="T13" fmla="*/ 2147483647 h 2340"/>
              <a:gd name="T14" fmla="*/ 0 60000 65536"/>
              <a:gd name="T15" fmla="*/ 0 60000 65536"/>
              <a:gd name="T16" fmla="*/ 0 60000 65536"/>
              <a:gd name="T17" fmla="*/ 0 60000 65536"/>
              <a:gd name="T18" fmla="*/ 0 60000 65536"/>
              <a:gd name="T19" fmla="*/ 0 60000 65536"/>
              <a:gd name="T20" fmla="*/ 0 60000 65536"/>
              <a:gd name="T21" fmla="*/ 0 w 2340"/>
              <a:gd name="T22" fmla="*/ 0 h 2340"/>
              <a:gd name="T23" fmla="*/ 2340 w 2340"/>
              <a:gd name="T24" fmla="*/ 2340 h 2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0" h="2340">
                <a:moveTo>
                  <a:pt x="2340" y="0"/>
                </a:moveTo>
                <a:cubicBezTo>
                  <a:pt x="2010" y="60"/>
                  <a:pt x="1680" y="120"/>
                  <a:pt x="1440" y="180"/>
                </a:cubicBezTo>
                <a:cubicBezTo>
                  <a:pt x="1200" y="240"/>
                  <a:pt x="1050" y="270"/>
                  <a:pt x="900" y="360"/>
                </a:cubicBezTo>
                <a:cubicBezTo>
                  <a:pt x="750" y="450"/>
                  <a:pt x="630" y="600"/>
                  <a:pt x="540" y="720"/>
                </a:cubicBezTo>
                <a:cubicBezTo>
                  <a:pt x="450" y="840"/>
                  <a:pt x="420" y="930"/>
                  <a:pt x="360" y="1080"/>
                </a:cubicBezTo>
                <a:cubicBezTo>
                  <a:pt x="300" y="1230"/>
                  <a:pt x="240" y="1410"/>
                  <a:pt x="180" y="1620"/>
                </a:cubicBezTo>
                <a:cubicBezTo>
                  <a:pt x="120" y="1830"/>
                  <a:pt x="60" y="2085"/>
                  <a:pt x="0" y="2340"/>
                </a:cubicBezTo>
              </a:path>
            </a:pathLst>
          </a:custGeom>
          <a:noFill/>
          <a:ln w="38100">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7201" name="Line 31"/>
          <p:cNvSpPr>
            <a:spLocks noChangeShapeType="1"/>
          </p:cNvSpPr>
          <p:nvPr/>
        </p:nvSpPr>
        <p:spPr bwMode="auto">
          <a:xfrm flipH="1">
            <a:off x="3962400" y="4486275"/>
            <a:ext cx="2293938" cy="1878013"/>
          </a:xfrm>
          <a:prstGeom prst="line">
            <a:avLst/>
          </a:prstGeom>
          <a:noFill/>
          <a:ln w="38100">
            <a:solidFill>
              <a:srgbClr val="008000"/>
            </a:solidFill>
            <a:round/>
            <a:headEnd/>
            <a:tailEnd/>
          </a:ln>
        </p:spPr>
        <p:txBody>
          <a:bodyPr/>
          <a:lstStyle/>
          <a:p>
            <a:endParaRPr lang="en-US">
              <a:latin typeface="Times New Roman" pitchFamily="18" charset="0"/>
              <a:cs typeface="Times New Roman" pitchFamily="18" charset="0"/>
            </a:endParaRPr>
          </a:p>
        </p:txBody>
      </p:sp>
      <p:sp>
        <p:nvSpPr>
          <p:cNvPr id="7202" name="Line 32"/>
          <p:cNvSpPr>
            <a:spLocks noChangeShapeType="1"/>
          </p:cNvSpPr>
          <p:nvPr/>
        </p:nvSpPr>
        <p:spPr bwMode="auto">
          <a:xfrm>
            <a:off x="6240463" y="4498975"/>
            <a:ext cx="2293937"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203" name="AutoShape 33"/>
          <p:cNvSpPr>
            <a:spLocks noChangeArrowheads="1"/>
          </p:cNvSpPr>
          <p:nvPr/>
        </p:nvSpPr>
        <p:spPr bwMode="auto">
          <a:xfrm>
            <a:off x="7772400" y="4511675"/>
            <a:ext cx="228600" cy="609600"/>
          </a:xfrm>
          <a:prstGeom prst="upArrow">
            <a:avLst>
              <a:gd name="adj1" fmla="val 50000"/>
              <a:gd name="adj2" fmla="val 66667"/>
            </a:avLst>
          </a:prstGeom>
          <a:solidFill>
            <a:srgbClr val="000066"/>
          </a:solidFill>
          <a:ln w="9525">
            <a:solidFill>
              <a:srgbClr val="000066"/>
            </a:solidFill>
            <a:miter lim="800000"/>
            <a:headEnd/>
            <a:tailEnd/>
          </a:ln>
        </p:spPr>
        <p:txBody>
          <a:bodyPr wrap="none" anchor="ctr"/>
          <a:lstStyle/>
          <a:p>
            <a:endParaRPr lang="en-US">
              <a:latin typeface="Times New Roman" pitchFamily="18" charset="0"/>
              <a:cs typeface="Times New Roman" pitchFamily="18" charset="0"/>
            </a:endParaRPr>
          </a:p>
        </p:txBody>
      </p:sp>
      <p:sp>
        <p:nvSpPr>
          <p:cNvPr id="7204" name="Text Box 34"/>
          <p:cNvSpPr txBox="1">
            <a:spLocks noChangeArrowheads="1"/>
          </p:cNvSpPr>
          <p:nvPr/>
        </p:nvSpPr>
        <p:spPr bwMode="auto">
          <a:xfrm>
            <a:off x="7391400" y="5121275"/>
            <a:ext cx="990600" cy="457200"/>
          </a:xfrm>
          <a:prstGeom prst="rect">
            <a:avLst/>
          </a:prstGeom>
          <a:noFill/>
          <a:ln w="9525">
            <a:noFill/>
            <a:miter lim="800000"/>
            <a:headEnd/>
            <a:tailEnd/>
          </a:ln>
        </p:spPr>
        <p:txBody>
          <a:bodyPr wrap="square">
            <a:spAutoFit/>
          </a:bodyPr>
          <a:lstStyle/>
          <a:p>
            <a:pPr>
              <a:spcBef>
                <a:spcPct val="50000"/>
              </a:spcBef>
            </a:pPr>
            <a:r>
              <a:rPr lang="vi-VN" sz="2400" b="1" dirty="0">
                <a:latin typeface="Times New Roman" pitchFamily="18" charset="0"/>
                <a:cs typeface="Times New Roman" pitchFamily="18" charset="0"/>
              </a:rPr>
              <a:t>s</a:t>
            </a:r>
            <a:r>
              <a:rPr lang="vi-VN" sz="2400" b="1" baseline="-25000" dirty="0">
                <a:latin typeface="Times New Roman" pitchFamily="18" charset="0"/>
                <a:cs typeface="Times New Roman" pitchFamily="18" charset="0"/>
              </a:rPr>
              <a:t>1</a:t>
            </a:r>
            <a:r>
              <a:rPr lang="vi-VN" sz="2400" b="1" dirty="0">
                <a:latin typeface="Times New Roman" pitchFamily="18" charset="0"/>
                <a:cs typeface="Times New Roman" pitchFamily="18" charset="0"/>
              </a:rPr>
              <a:t>(t)</a:t>
            </a:r>
          </a:p>
        </p:txBody>
      </p:sp>
      <p:sp>
        <p:nvSpPr>
          <p:cNvPr id="7205" name="AutoShape 35"/>
          <p:cNvSpPr>
            <a:spLocks noChangeArrowheads="1"/>
          </p:cNvSpPr>
          <p:nvPr/>
        </p:nvSpPr>
        <p:spPr bwMode="auto">
          <a:xfrm>
            <a:off x="5562600" y="3597275"/>
            <a:ext cx="685800" cy="228600"/>
          </a:xfrm>
          <a:prstGeom prst="rightArrow">
            <a:avLst>
              <a:gd name="adj1" fmla="val 50000"/>
              <a:gd name="adj2" fmla="val 75000"/>
            </a:avLst>
          </a:prstGeom>
          <a:solidFill>
            <a:srgbClr val="000066"/>
          </a:solidFill>
          <a:ln w="9525">
            <a:solidFill>
              <a:srgbClr val="000066"/>
            </a:solidFill>
            <a:miter lim="800000"/>
            <a:headEnd/>
            <a:tailEnd/>
          </a:ln>
        </p:spPr>
        <p:txBody>
          <a:bodyPr wrap="none" anchor="ctr"/>
          <a:lstStyle/>
          <a:p>
            <a:endParaRPr lang="en-US">
              <a:latin typeface="Times New Roman" pitchFamily="18" charset="0"/>
              <a:cs typeface="Times New Roman" pitchFamily="18" charset="0"/>
            </a:endParaRPr>
          </a:p>
        </p:txBody>
      </p:sp>
      <p:sp>
        <p:nvSpPr>
          <p:cNvPr id="7206" name="Text Box 36"/>
          <p:cNvSpPr txBox="1">
            <a:spLocks noChangeArrowheads="1"/>
          </p:cNvSpPr>
          <p:nvPr/>
        </p:nvSpPr>
        <p:spPr bwMode="auto">
          <a:xfrm>
            <a:off x="4800600" y="3444875"/>
            <a:ext cx="1143000" cy="457200"/>
          </a:xfrm>
          <a:prstGeom prst="rect">
            <a:avLst/>
          </a:prstGeom>
          <a:noFill/>
          <a:ln w="9525">
            <a:noFill/>
            <a:miter lim="800000"/>
            <a:headEnd/>
            <a:tailEnd/>
          </a:ln>
        </p:spPr>
        <p:txBody>
          <a:bodyPr wrap="square">
            <a:spAutoFit/>
          </a:bodyPr>
          <a:lstStyle/>
          <a:p>
            <a:pPr>
              <a:spcBef>
                <a:spcPct val="50000"/>
              </a:spcBef>
            </a:pPr>
            <a:r>
              <a:rPr lang="vi-VN" sz="2400" b="1" dirty="0">
                <a:latin typeface="Times New Roman" pitchFamily="18" charset="0"/>
                <a:cs typeface="Times New Roman" pitchFamily="18" charset="0"/>
              </a:rPr>
              <a:t>s</a:t>
            </a:r>
            <a:r>
              <a:rPr lang="vi-VN" sz="2400" b="1" baseline="-25000" dirty="0">
                <a:latin typeface="Times New Roman" pitchFamily="18" charset="0"/>
                <a:cs typeface="Times New Roman" pitchFamily="18" charset="0"/>
              </a:rPr>
              <a:t>2</a:t>
            </a:r>
            <a:r>
              <a:rPr lang="vi-VN" sz="2400" b="1" dirty="0">
                <a:latin typeface="Times New Roman" pitchFamily="18" charset="0"/>
                <a:cs typeface="Times New Roman" pitchFamily="18" charset="0"/>
              </a:rPr>
              <a:t>(t)</a:t>
            </a:r>
          </a:p>
        </p:txBody>
      </p:sp>
      <p:sp>
        <p:nvSpPr>
          <p:cNvPr id="41" name="Title 40"/>
          <p:cNvSpPr>
            <a:spLocks noGrp="1"/>
          </p:cNvSpPr>
          <p:nvPr>
            <p:ph type="title"/>
          </p:nvPr>
        </p:nvSpPr>
        <p:spPr/>
        <p:txBody>
          <a:bodyPr>
            <a:normAutofit/>
          </a:bodyPr>
          <a:lstStyle/>
          <a:p>
            <a:r>
              <a:rPr lang="en-US" sz="3400" dirty="0" err="1">
                <a:latin typeface="Arial"/>
                <a:cs typeface="Arial"/>
              </a:rPr>
              <a:t>Đặc</a:t>
            </a:r>
            <a:r>
              <a:rPr lang="en-US" sz="3400" dirty="0">
                <a:latin typeface="Arial"/>
                <a:cs typeface="Arial"/>
              </a:rPr>
              <a:t> </a:t>
            </a:r>
            <a:r>
              <a:rPr lang="en-US" sz="3400" dirty="0" err="1">
                <a:latin typeface="Arial"/>
                <a:cs typeface="Arial"/>
              </a:rPr>
              <a:t>tuyến</a:t>
            </a:r>
            <a:r>
              <a:rPr lang="en-US" sz="3400" dirty="0">
                <a:latin typeface="Arial"/>
                <a:cs typeface="Arial"/>
              </a:rPr>
              <a:t> </a:t>
            </a:r>
            <a:r>
              <a:rPr lang="en-US" sz="3400" dirty="0" err="1">
                <a:latin typeface="Arial"/>
                <a:cs typeface="Arial"/>
              </a:rPr>
              <a:t>nén</a:t>
            </a:r>
            <a:r>
              <a:rPr lang="en-US" sz="3400" dirty="0">
                <a:latin typeface="Arial"/>
                <a:cs typeface="Arial"/>
              </a:rPr>
              <a:t> </a:t>
            </a:r>
            <a:r>
              <a:rPr lang="en-US" sz="3400" dirty="0" err="1">
                <a:latin typeface="Arial"/>
                <a:cs typeface="Arial"/>
              </a:rPr>
              <a:t>luật</a:t>
            </a:r>
            <a:r>
              <a:rPr lang="en-US" sz="3400" dirty="0">
                <a:latin typeface="Arial"/>
                <a:cs typeface="Arial"/>
              </a:rPr>
              <a:t> A</a:t>
            </a:r>
          </a:p>
        </p:txBody>
      </p:sp>
    </p:spTree>
    <p:extLst>
      <p:ext uri="{BB962C8B-B14F-4D97-AF65-F5344CB8AC3E}">
        <p14:creationId xmlns:p14="http://schemas.microsoft.com/office/powerpoint/2010/main" val="1109025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
          <p:cNvSpPr>
            <a:spLocks noGrp="1"/>
          </p:cNvSpPr>
          <p:nvPr>
            <p:ph type="sldNum" sz="quarter" idx="12"/>
          </p:nvPr>
        </p:nvSpPr>
        <p:spPr/>
        <p:txBody>
          <a:bodyPr/>
          <a:lstStyle/>
          <a:p>
            <a:pPr>
              <a:defRPr/>
            </a:pPr>
            <a:fld id="{86CEDCB5-297A-4E85-A054-FA430835C5D2}" type="slidenum">
              <a:rPr lang="vi-VN"/>
              <a:pPr>
                <a:defRPr/>
              </a:pPr>
              <a:t>46</a:t>
            </a:fld>
            <a:endParaRPr lang="vi-VN"/>
          </a:p>
        </p:txBody>
      </p:sp>
      <p:sp>
        <p:nvSpPr>
          <p:cNvPr id="46085"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608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6087" name="Text Box 5"/>
          <p:cNvSpPr txBox="1">
            <a:spLocks noChangeArrowheads="1"/>
          </p:cNvSpPr>
          <p:nvPr/>
        </p:nvSpPr>
        <p:spPr bwMode="auto">
          <a:xfrm>
            <a:off x="7296150" y="5456238"/>
            <a:ext cx="349250" cy="26352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1.0</a:t>
            </a:r>
            <a:endParaRPr lang="vi-VN" b="1">
              <a:latin typeface="Times New Roman" pitchFamily="18" charset="0"/>
              <a:ea typeface="MS Mincho" pitchFamily="49" charset="-128"/>
            </a:endParaRPr>
          </a:p>
        </p:txBody>
      </p:sp>
      <p:sp>
        <p:nvSpPr>
          <p:cNvPr id="46088" name="Text Box 6"/>
          <p:cNvSpPr txBox="1">
            <a:spLocks noChangeArrowheads="1"/>
          </p:cNvSpPr>
          <p:nvPr/>
        </p:nvSpPr>
        <p:spPr bwMode="auto">
          <a:xfrm>
            <a:off x="4508500" y="5456238"/>
            <a:ext cx="349250" cy="26352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1/2</a:t>
            </a:r>
            <a:endParaRPr lang="vi-VN" b="1">
              <a:latin typeface="Times New Roman" pitchFamily="18" charset="0"/>
              <a:ea typeface="MS Mincho" pitchFamily="49" charset="-128"/>
            </a:endParaRPr>
          </a:p>
        </p:txBody>
      </p:sp>
      <p:sp>
        <p:nvSpPr>
          <p:cNvPr id="46089" name="Text Box 7"/>
          <p:cNvSpPr txBox="1">
            <a:spLocks noChangeArrowheads="1"/>
          </p:cNvSpPr>
          <p:nvPr/>
        </p:nvSpPr>
        <p:spPr bwMode="auto">
          <a:xfrm>
            <a:off x="2940050" y="5456238"/>
            <a:ext cx="349250" cy="26352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1/4</a:t>
            </a:r>
            <a:endParaRPr lang="vi-VN" b="1">
              <a:latin typeface="Times New Roman" pitchFamily="18" charset="0"/>
              <a:ea typeface="MS Mincho" pitchFamily="49" charset="-128"/>
            </a:endParaRPr>
          </a:p>
        </p:txBody>
      </p:sp>
      <p:sp>
        <p:nvSpPr>
          <p:cNvPr id="46090" name="Text Box 8"/>
          <p:cNvSpPr txBox="1">
            <a:spLocks noChangeArrowheads="1"/>
          </p:cNvSpPr>
          <p:nvPr/>
        </p:nvSpPr>
        <p:spPr bwMode="auto">
          <a:xfrm>
            <a:off x="2339975" y="5456238"/>
            <a:ext cx="347663" cy="26352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1/8</a:t>
            </a:r>
            <a:endParaRPr lang="vi-VN" b="1">
              <a:latin typeface="Times New Roman" pitchFamily="18" charset="0"/>
              <a:ea typeface="MS Mincho" pitchFamily="49" charset="-128"/>
            </a:endParaRPr>
          </a:p>
        </p:txBody>
      </p:sp>
      <p:sp>
        <p:nvSpPr>
          <p:cNvPr id="46091" name="Text Box 9"/>
          <p:cNvSpPr txBox="1">
            <a:spLocks noChangeArrowheads="1"/>
          </p:cNvSpPr>
          <p:nvPr/>
        </p:nvSpPr>
        <p:spPr bwMode="auto">
          <a:xfrm>
            <a:off x="1752600" y="5456238"/>
            <a:ext cx="519113" cy="26352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1/16</a:t>
            </a:r>
            <a:endParaRPr lang="vi-VN" b="1">
              <a:latin typeface="Times New Roman" pitchFamily="18" charset="0"/>
              <a:ea typeface="MS Mincho" pitchFamily="49" charset="-128"/>
            </a:endParaRPr>
          </a:p>
        </p:txBody>
      </p:sp>
      <p:sp>
        <p:nvSpPr>
          <p:cNvPr id="46092" name="Text Box 10"/>
          <p:cNvSpPr txBox="1">
            <a:spLocks noChangeArrowheads="1"/>
          </p:cNvSpPr>
          <p:nvPr/>
        </p:nvSpPr>
        <p:spPr bwMode="auto">
          <a:xfrm>
            <a:off x="1371600" y="4727575"/>
            <a:ext cx="349250" cy="484188"/>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1/8</a:t>
            </a:r>
            <a:endParaRPr lang="vi-VN" b="1">
              <a:latin typeface="Times New Roman" pitchFamily="18" charset="0"/>
              <a:ea typeface="MS Mincho" pitchFamily="49" charset="-128"/>
            </a:endParaRPr>
          </a:p>
        </p:txBody>
      </p:sp>
      <p:sp>
        <p:nvSpPr>
          <p:cNvPr id="46093" name="Text Box 11"/>
          <p:cNvSpPr txBox="1">
            <a:spLocks noChangeArrowheads="1"/>
          </p:cNvSpPr>
          <p:nvPr/>
        </p:nvSpPr>
        <p:spPr bwMode="auto">
          <a:xfrm>
            <a:off x="2155825" y="4930775"/>
            <a:ext cx="174625" cy="338138"/>
          </a:xfrm>
          <a:prstGeom prst="rect">
            <a:avLst/>
          </a:prstGeom>
          <a:noFill/>
          <a:ln w="9525">
            <a:noFill/>
            <a:miter lim="800000"/>
            <a:headEnd/>
            <a:tailEnd/>
          </a:ln>
        </p:spPr>
        <p:txBody>
          <a:bodyPr lIns="0" tIns="0" rIns="0" bIns="0"/>
          <a:lstStyle/>
          <a:p>
            <a:r>
              <a:rPr lang="vi-VN" altLang="ja-JP" b="1">
                <a:latin typeface="Times New Roman" pitchFamily="18" charset="0"/>
                <a:ea typeface="MS Mincho" pitchFamily="49" charset="-128"/>
              </a:rPr>
              <a:t>8</a:t>
            </a:r>
            <a:endParaRPr lang="vi-VN">
              <a:ea typeface="MS Mincho" pitchFamily="49" charset="-128"/>
            </a:endParaRPr>
          </a:p>
        </p:txBody>
      </p:sp>
      <p:sp>
        <p:nvSpPr>
          <p:cNvPr id="46094" name="Text Box 12"/>
          <p:cNvSpPr txBox="1">
            <a:spLocks noChangeArrowheads="1"/>
          </p:cNvSpPr>
          <p:nvPr/>
        </p:nvSpPr>
        <p:spPr bwMode="auto">
          <a:xfrm>
            <a:off x="1914525" y="3870325"/>
            <a:ext cx="173038" cy="338138"/>
          </a:xfrm>
          <a:prstGeom prst="rect">
            <a:avLst/>
          </a:prstGeom>
          <a:noFill/>
          <a:ln w="9525">
            <a:noFill/>
            <a:miter lim="800000"/>
            <a:headEnd/>
            <a:tailEnd/>
          </a:ln>
        </p:spPr>
        <p:txBody>
          <a:bodyPr lIns="0" tIns="0" rIns="0" bIns="0"/>
          <a:lstStyle/>
          <a:p>
            <a:r>
              <a:rPr lang="vi-VN" altLang="ja-JP" b="1">
                <a:latin typeface="Times New Roman" pitchFamily="18" charset="0"/>
                <a:ea typeface="MS Mincho" pitchFamily="49" charset="-128"/>
              </a:rPr>
              <a:t>6</a:t>
            </a:r>
            <a:endParaRPr lang="vi-VN">
              <a:ea typeface="MS Mincho" pitchFamily="49" charset="-128"/>
            </a:endParaRPr>
          </a:p>
        </p:txBody>
      </p:sp>
      <p:sp>
        <p:nvSpPr>
          <p:cNvPr id="46095" name="Text Box 13"/>
          <p:cNvSpPr txBox="1">
            <a:spLocks noChangeArrowheads="1"/>
          </p:cNvSpPr>
          <p:nvPr/>
        </p:nvSpPr>
        <p:spPr bwMode="auto">
          <a:xfrm>
            <a:off x="2133600" y="4343400"/>
            <a:ext cx="174625" cy="338138"/>
          </a:xfrm>
          <a:prstGeom prst="rect">
            <a:avLst/>
          </a:prstGeom>
          <a:noFill/>
          <a:ln w="9525">
            <a:noFill/>
            <a:miter lim="800000"/>
            <a:headEnd/>
            <a:tailEnd/>
          </a:ln>
        </p:spPr>
        <p:txBody>
          <a:bodyPr lIns="0" tIns="0" rIns="0" bIns="0"/>
          <a:lstStyle/>
          <a:p>
            <a:r>
              <a:rPr lang="vi-VN" altLang="ja-JP" b="1">
                <a:latin typeface="Times New Roman" pitchFamily="18" charset="0"/>
                <a:ea typeface="MS Mincho" pitchFamily="49" charset="-128"/>
              </a:rPr>
              <a:t>7</a:t>
            </a:r>
            <a:endParaRPr lang="vi-VN">
              <a:ea typeface="MS Mincho" pitchFamily="49" charset="-128"/>
            </a:endParaRPr>
          </a:p>
        </p:txBody>
      </p:sp>
      <p:sp>
        <p:nvSpPr>
          <p:cNvPr id="46096" name="Text Box 14"/>
          <p:cNvSpPr txBox="1">
            <a:spLocks noChangeArrowheads="1"/>
          </p:cNvSpPr>
          <p:nvPr/>
        </p:nvSpPr>
        <p:spPr bwMode="auto">
          <a:xfrm>
            <a:off x="2057400" y="3505200"/>
            <a:ext cx="174625" cy="338138"/>
          </a:xfrm>
          <a:prstGeom prst="rect">
            <a:avLst/>
          </a:prstGeom>
          <a:noFill/>
          <a:ln w="9525">
            <a:noFill/>
            <a:miter lim="800000"/>
            <a:headEnd/>
            <a:tailEnd/>
          </a:ln>
        </p:spPr>
        <p:txBody>
          <a:bodyPr lIns="0" tIns="0" rIns="0" bIns="0"/>
          <a:lstStyle/>
          <a:p>
            <a:r>
              <a:rPr lang="vi-VN" altLang="ja-JP" b="1">
                <a:latin typeface="Times New Roman" pitchFamily="18" charset="0"/>
                <a:ea typeface="MS Mincho" pitchFamily="49" charset="-128"/>
              </a:rPr>
              <a:t>5</a:t>
            </a:r>
            <a:endParaRPr lang="vi-VN">
              <a:ea typeface="MS Mincho" pitchFamily="49" charset="-128"/>
            </a:endParaRPr>
          </a:p>
        </p:txBody>
      </p:sp>
      <p:sp>
        <p:nvSpPr>
          <p:cNvPr id="46097" name="Text Box 15"/>
          <p:cNvSpPr txBox="1">
            <a:spLocks noChangeArrowheads="1"/>
          </p:cNvSpPr>
          <p:nvPr/>
        </p:nvSpPr>
        <p:spPr bwMode="auto">
          <a:xfrm>
            <a:off x="2243138" y="3033713"/>
            <a:ext cx="347662" cy="338137"/>
          </a:xfrm>
          <a:prstGeom prst="rect">
            <a:avLst/>
          </a:prstGeom>
          <a:noFill/>
          <a:ln w="9525" algn="ctr">
            <a:noFill/>
            <a:miter lim="800000"/>
            <a:headEnd/>
            <a:tailEnd/>
          </a:ln>
        </p:spPr>
        <p:txBody>
          <a:bodyPr/>
          <a:lstStyle/>
          <a:p>
            <a:r>
              <a:rPr lang="vi-VN" altLang="ja-JP" b="1">
                <a:latin typeface="Times New Roman" pitchFamily="18" charset="0"/>
                <a:ea typeface="MS Mincho" pitchFamily="49" charset="-128"/>
              </a:rPr>
              <a:t>4</a:t>
            </a:r>
            <a:endParaRPr lang="vi-VN" b="1">
              <a:latin typeface="Times New Roman" pitchFamily="18" charset="0"/>
              <a:ea typeface="MS Mincho" pitchFamily="49" charset="-128"/>
            </a:endParaRPr>
          </a:p>
        </p:txBody>
      </p:sp>
      <p:sp>
        <p:nvSpPr>
          <p:cNvPr id="46098" name="Text Box 16"/>
          <p:cNvSpPr txBox="1">
            <a:spLocks noChangeArrowheads="1"/>
          </p:cNvSpPr>
          <p:nvPr/>
        </p:nvSpPr>
        <p:spPr bwMode="auto">
          <a:xfrm>
            <a:off x="2852738" y="2530475"/>
            <a:ext cx="576262" cy="338138"/>
          </a:xfrm>
          <a:prstGeom prst="rect">
            <a:avLst/>
          </a:prstGeom>
          <a:noFill/>
          <a:ln w="9525" algn="ctr">
            <a:noFill/>
            <a:miter lim="800000"/>
            <a:headEnd/>
            <a:tailEnd/>
          </a:ln>
        </p:spPr>
        <p:txBody>
          <a:bodyPr/>
          <a:lstStyle/>
          <a:p>
            <a:r>
              <a:rPr lang="vi-VN" altLang="ja-JP" b="1">
                <a:latin typeface="Times New Roman" pitchFamily="18" charset="0"/>
                <a:ea typeface="MS Mincho" pitchFamily="49" charset="-128"/>
              </a:rPr>
              <a:t>3</a:t>
            </a:r>
            <a:endParaRPr lang="vi-VN" b="1">
              <a:latin typeface="Times New Roman" pitchFamily="18" charset="0"/>
              <a:ea typeface="MS Mincho" pitchFamily="49" charset="-128"/>
            </a:endParaRPr>
          </a:p>
        </p:txBody>
      </p:sp>
      <p:sp>
        <p:nvSpPr>
          <p:cNvPr id="46099" name="Text Box 17"/>
          <p:cNvSpPr txBox="1">
            <a:spLocks noChangeArrowheads="1"/>
          </p:cNvSpPr>
          <p:nvPr/>
        </p:nvSpPr>
        <p:spPr bwMode="auto">
          <a:xfrm>
            <a:off x="3810000" y="2036763"/>
            <a:ext cx="523875" cy="401637"/>
          </a:xfrm>
          <a:prstGeom prst="rect">
            <a:avLst/>
          </a:prstGeom>
          <a:noFill/>
          <a:ln w="9525">
            <a:noFill/>
            <a:miter lim="800000"/>
            <a:headEnd/>
            <a:tailEnd/>
          </a:ln>
        </p:spPr>
        <p:txBody>
          <a:bodyPr/>
          <a:lstStyle/>
          <a:p>
            <a:r>
              <a:rPr lang="vi-VN" altLang="ja-JP" b="1">
                <a:latin typeface="Times New Roman" pitchFamily="18" charset="0"/>
                <a:ea typeface="MS Mincho" pitchFamily="49" charset="-128"/>
              </a:rPr>
              <a:t>2</a:t>
            </a:r>
            <a:endParaRPr lang="vi-VN">
              <a:ea typeface="MS Mincho" pitchFamily="49" charset="-128"/>
            </a:endParaRPr>
          </a:p>
        </p:txBody>
      </p:sp>
      <p:sp>
        <p:nvSpPr>
          <p:cNvPr id="46100" name="Text Box 18"/>
          <p:cNvSpPr txBox="1">
            <a:spLocks noChangeArrowheads="1"/>
          </p:cNvSpPr>
          <p:nvPr/>
        </p:nvSpPr>
        <p:spPr bwMode="auto">
          <a:xfrm>
            <a:off x="6096000" y="1600200"/>
            <a:ext cx="522288" cy="401638"/>
          </a:xfrm>
          <a:prstGeom prst="rect">
            <a:avLst/>
          </a:prstGeom>
          <a:noFill/>
          <a:ln w="9525">
            <a:noFill/>
            <a:miter lim="800000"/>
            <a:headEnd/>
            <a:tailEnd/>
          </a:ln>
        </p:spPr>
        <p:txBody>
          <a:bodyPr/>
          <a:lstStyle/>
          <a:p>
            <a:r>
              <a:rPr lang="vi-VN" altLang="ja-JP" b="1">
                <a:latin typeface="Times New Roman" pitchFamily="18" charset="0"/>
                <a:ea typeface="MS Mincho" pitchFamily="49" charset="-128"/>
              </a:rPr>
              <a:t>1</a:t>
            </a:r>
            <a:endParaRPr lang="vi-VN">
              <a:ea typeface="MS Mincho" pitchFamily="49" charset="-128"/>
            </a:endParaRPr>
          </a:p>
        </p:txBody>
      </p:sp>
      <p:sp>
        <p:nvSpPr>
          <p:cNvPr id="46101" name="Text Box 19"/>
          <p:cNvSpPr txBox="1">
            <a:spLocks noChangeArrowheads="1"/>
          </p:cNvSpPr>
          <p:nvPr/>
        </p:nvSpPr>
        <p:spPr bwMode="auto">
          <a:xfrm>
            <a:off x="1371600" y="1766888"/>
            <a:ext cx="349250" cy="336550"/>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7/8</a:t>
            </a:r>
            <a:endParaRPr lang="vi-VN" b="1">
              <a:latin typeface="Times New Roman" pitchFamily="18" charset="0"/>
              <a:ea typeface="MS Mincho" pitchFamily="49" charset="-128"/>
            </a:endParaRPr>
          </a:p>
        </p:txBody>
      </p:sp>
      <p:sp>
        <p:nvSpPr>
          <p:cNvPr id="46102" name="Text Box 20"/>
          <p:cNvSpPr txBox="1">
            <a:spLocks noChangeArrowheads="1"/>
          </p:cNvSpPr>
          <p:nvPr/>
        </p:nvSpPr>
        <p:spPr bwMode="auto">
          <a:xfrm>
            <a:off x="1371600" y="2265363"/>
            <a:ext cx="349250" cy="336550"/>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6/8</a:t>
            </a:r>
            <a:endParaRPr lang="vi-VN" b="1">
              <a:latin typeface="Times New Roman" pitchFamily="18" charset="0"/>
              <a:ea typeface="MS Mincho" pitchFamily="49" charset="-128"/>
            </a:endParaRPr>
          </a:p>
        </p:txBody>
      </p:sp>
      <p:sp>
        <p:nvSpPr>
          <p:cNvPr id="46103" name="Text Box 21"/>
          <p:cNvSpPr txBox="1">
            <a:spLocks noChangeArrowheads="1"/>
          </p:cNvSpPr>
          <p:nvPr/>
        </p:nvSpPr>
        <p:spPr bwMode="auto">
          <a:xfrm>
            <a:off x="1381125" y="2736850"/>
            <a:ext cx="349250" cy="336550"/>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5/8</a:t>
            </a:r>
            <a:endParaRPr lang="vi-VN" b="1">
              <a:latin typeface="Times New Roman" pitchFamily="18" charset="0"/>
              <a:ea typeface="MS Mincho" pitchFamily="49" charset="-128"/>
            </a:endParaRPr>
          </a:p>
        </p:txBody>
      </p:sp>
      <p:sp>
        <p:nvSpPr>
          <p:cNvPr id="46104" name="Text Box 22"/>
          <p:cNvSpPr txBox="1">
            <a:spLocks noChangeArrowheads="1"/>
          </p:cNvSpPr>
          <p:nvPr/>
        </p:nvSpPr>
        <p:spPr bwMode="auto">
          <a:xfrm>
            <a:off x="1371600" y="1295400"/>
            <a:ext cx="349250" cy="336550"/>
          </a:xfrm>
          <a:prstGeom prst="rect">
            <a:avLst/>
          </a:prstGeom>
          <a:noFill/>
          <a:ln w="9525">
            <a:noFill/>
            <a:miter lim="800000"/>
            <a:headEnd/>
            <a:tailEnd/>
          </a:ln>
        </p:spPr>
        <p:txBody>
          <a:bodyPr lIns="0" tIns="0" rIns="0" bIns="0"/>
          <a:lstStyle/>
          <a:p>
            <a:r>
              <a:rPr lang="vi-VN" altLang="ja-JP" b="1">
                <a:latin typeface="Times New Roman" pitchFamily="18" charset="0"/>
                <a:ea typeface="MS Mincho" pitchFamily="49" charset="-128"/>
              </a:rPr>
              <a:t>1.0</a:t>
            </a:r>
            <a:endParaRPr lang="vi-VN" b="1">
              <a:ea typeface="MS Mincho" pitchFamily="49" charset="-128"/>
            </a:endParaRPr>
          </a:p>
        </p:txBody>
      </p:sp>
      <p:sp>
        <p:nvSpPr>
          <p:cNvPr id="46105" name="Text Box 23"/>
          <p:cNvSpPr txBox="1">
            <a:spLocks noChangeArrowheads="1"/>
          </p:cNvSpPr>
          <p:nvPr/>
        </p:nvSpPr>
        <p:spPr bwMode="auto">
          <a:xfrm>
            <a:off x="1371600" y="3194050"/>
            <a:ext cx="349250" cy="336550"/>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4/8</a:t>
            </a:r>
            <a:endParaRPr lang="vi-VN" b="1">
              <a:latin typeface="Times New Roman" pitchFamily="18" charset="0"/>
              <a:ea typeface="MS Mincho" pitchFamily="49" charset="-128"/>
            </a:endParaRPr>
          </a:p>
        </p:txBody>
      </p:sp>
      <p:sp>
        <p:nvSpPr>
          <p:cNvPr id="46106" name="Text Box 24"/>
          <p:cNvSpPr txBox="1">
            <a:spLocks noChangeArrowheads="1"/>
          </p:cNvSpPr>
          <p:nvPr/>
        </p:nvSpPr>
        <p:spPr bwMode="auto">
          <a:xfrm>
            <a:off x="1371600" y="3705225"/>
            <a:ext cx="349250" cy="338138"/>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3/8</a:t>
            </a:r>
            <a:endParaRPr lang="vi-VN" b="1">
              <a:latin typeface="Times New Roman" pitchFamily="18" charset="0"/>
              <a:ea typeface="MS Mincho" pitchFamily="49" charset="-128"/>
            </a:endParaRPr>
          </a:p>
        </p:txBody>
      </p:sp>
      <p:sp>
        <p:nvSpPr>
          <p:cNvPr id="46107" name="Text Box 25"/>
          <p:cNvSpPr txBox="1">
            <a:spLocks noChangeArrowheads="1"/>
          </p:cNvSpPr>
          <p:nvPr/>
        </p:nvSpPr>
        <p:spPr bwMode="auto">
          <a:xfrm>
            <a:off x="1371600" y="4232275"/>
            <a:ext cx="349250" cy="484188"/>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2/8</a:t>
            </a:r>
            <a:endParaRPr lang="vi-VN" b="1">
              <a:latin typeface="Times New Roman" pitchFamily="18" charset="0"/>
              <a:ea typeface="MS Mincho" pitchFamily="49" charset="-128"/>
            </a:endParaRPr>
          </a:p>
        </p:txBody>
      </p:sp>
      <p:sp>
        <p:nvSpPr>
          <p:cNvPr id="46108" name="Text Box 26"/>
          <p:cNvSpPr txBox="1">
            <a:spLocks noChangeArrowheads="1"/>
          </p:cNvSpPr>
          <p:nvPr/>
        </p:nvSpPr>
        <p:spPr bwMode="auto">
          <a:xfrm>
            <a:off x="1546225" y="5254625"/>
            <a:ext cx="347663" cy="485775"/>
          </a:xfrm>
          <a:prstGeom prst="rect">
            <a:avLst/>
          </a:prstGeom>
          <a:noFill/>
          <a:ln w="9525" algn="ctr">
            <a:noFill/>
            <a:miter lim="800000"/>
            <a:headEnd/>
            <a:tailEnd/>
          </a:ln>
        </p:spPr>
        <p:txBody>
          <a:bodyPr lIns="0" tIns="0" rIns="0" bIns="0"/>
          <a:lstStyle/>
          <a:p>
            <a:r>
              <a:rPr lang="vi-VN" altLang="ja-JP" b="1">
                <a:latin typeface="Times New Roman" pitchFamily="18" charset="0"/>
                <a:ea typeface="MS Mincho" pitchFamily="49" charset="-128"/>
              </a:rPr>
              <a:t>0</a:t>
            </a:r>
            <a:endParaRPr lang="vi-VN" b="1">
              <a:latin typeface="Times New Roman" pitchFamily="18" charset="0"/>
              <a:ea typeface="MS Mincho" pitchFamily="49" charset="-128"/>
            </a:endParaRPr>
          </a:p>
        </p:txBody>
      </p:sp>
      <p:sp>
        <p:nvSpPr>
          <p:cNvPr id="46109" name="Line 27"/>
          <p:cNvSpPr>
            <a:spLocks noChangeShapeType="1"/>
          </p:cNvSpPr>
          <p:nvPr/>
        </p:nvSpPr>
        <p:spPr bwMode="auto">
          <a:xfrm>
            <a:off x="1720850" y="1376363"/>
            <a:ext cx="5749925" cy="0"/>
          </a:xfrm>
          <a:prstGeom prst="line">
            <a:avLst/>
          </a:prstGeom>
          <a:noFill/>
          <a:ln w="9525">
            <a:solidFill>
              <a:srgbClr val="0000FF"/>
            </a:solidFill>
            <a:prstDash val="dash"/>
            <a:round/>
            <a:headEnd/>
            <a:tailEnd/>
          </a:ln>
        </p:spPr>
        <p:txBody>
          <a:bodyPr/>
          <a:lstStyle/>
          <a:p>
            <a:endParaRPr lang="en-US"/>
          </a:p>
        </p:txBody>
      </p:sp>
      <p:sp>
        <p:nvSpPr>
          <p:cNvPr id="46110" name="Line 28"/>
          <p:cNvSpPr>
            <a:spLocks noChangeShapeType="1"/>
          </p:cNvSpPr>
          <p:nvPr/>
        </p:nvSpPr>
        <p:spPr bwMode="auto">
          <a:xfrm>
            <a:off x="1720850" y="1860550"/>
            <a:ext cx="2962275" cy="0"/>
          </a:xfrm>
          <a:prstGeom prst="line">
            <a:avLst/>
          </a:prstGeom>
          <a:noFill/>
          <a:ln w="9525">
            <a:solidFill>
              <a:srgbClr val="0000FF"/>
            </a:solidFill>
            <a:prstDash val="dash"/>
            <a:round/>
            <a:headEnd/>
            <a:tailEnd/>
          </a:ln>
        </p:spPr>
        <p:txBody>
          <a:bodyPr/>
          <a:lstStyle/>
          <a:p>
            <a:endParaRPr lang="en-US"/>
          </a:p>
        </p:txBody>
      </p:sp>
      <p:sp>
        <p:nvSpPr>
          <p:cNvPr id="46111" name="Line 29"/>
          <p:cNvSpPr>
            <a:spLocks noChangeShapeType="1"/>
          </p:cNvSpPr>
          <p:nvPr/>
        </p:nvSpPr>
        <p:spPr bwMode="auto">
          <a:xfrm>
            <a:off x="1720850" y="2346325"/>
            <a:ext cx="1393825" cy="0"/>
          </a:xfrm>
          <a:prstGeom prst="line">
            <a:avLst/>
          </a:prstGeom>
          <a:noFill/>
          <a:ln w="9525">
            <a:solidFill>
              <a:srgbClr val="0000FF"/>
            </a:solidFill>
            <a:prstDash val="dash"/>
            <a:round/>
            <a:headEnd/>
            <a:tailEnd/>
          </a:ln>
        </p:spPr>
        <p:txBody>
          <a:bodyPr/>
          <a:lstStyle/>
          <a:p>
            <a:endParaRPr lang="en-US"/>
          </a:p>
        </p:txBody>
      </p:sp>
      <p:sp>
        <p:nvSpPr>
          <p:cNvPr id="46112" name="Line 30"/>
          <p:cNvSpPr>
            <a:spLocks noChangeShapeType="1"/>
          </p:cNvSpPr>
          <p:nvPr/>
        </p:nvSpPr>
        <p:spPr bwMode="auto">
          <a:xfrm>
            <a:off x="1720850" y="1376363"/>
            <a:ext cx="0" cy="3878262"/>
          </a:xfrm>
          <a:prstGeom prst="line">
            <a:avLst/>
          </a:prstGeom>
          <a:noFill/>
          <a:ln w="38100">
            <a:solidFill>
              <a:srgbClr val="0000FF"/>
            </a:solidFill>
            <a:round/>
            <a:headEnd/>
            <a:tailEnd/>
          </a:ln>
        </p:spPr>
        <p:txBody>
          <a:bodyPr/>
          <a:lstStyle/>
          <a:p>
            <a:endParaRPr lang="en-US"/>
          </a:p>
        </p:txBody>
      </p:sp>
      <p:sp>
        <p:nvSpPr>
          <p:cNvPr id="46113" name="Line 31"/>
          <p:cNvSpPr>
            <a:spLocks noChangeShapeType="1"/>
          </p:cNvSpPr>
          <p:nvPr/>
        </p:nvSpPr>
        <p:spPr bwMode="auto">
          <a:xfrm>
            <a:off x="1720850" y="3314700"/>
            <a:ext cx="347663" cy="0"/>
          </a:xfrm>
          <a:prstGeom prst="line">
            <a:avLst/>
          </a:prstGeom>
          <a:noFill/>
          <a:ln w="9525">
            <a:solidFill>
              <a:srgbClr val="0000FF"/>
            </a:solidFill>
            <a:prstDash val="dash"/>
            <a:round/>
            <a:headEnd/>
            <a:tailEnd/>
          </a:ln>
        </p:spPr>
        <p:txBody>
          <a:bodyPr/>
          <a:lstStyle/>
          <a:p>
            <a:endParaRPr lang="en-US"/>
          </a:p>
        </p:txBody>
      </p:sp>
      <p:sp>
        <p:nvSpPr>
          <p:cNvPr id="46114" name="Line 32"/>
          <p:cNvSpPr>
            <a:spLocks noChangeShapeType="1"/>
          </p:cNvSpPr>
          <p:nvPr/>
        </p:nvSpPr>
        <p:spPr bwMode="auto">
          <a:xfrm>
            <a:off x="1720850" y="2830513"/>
            <a:ext cx="696913" cy="0"/>
          </a:xfrm>
          <a:prstGeom prst="line">
            <a:avLst/>
          </a:prstGeom>
          <a:noFill/>
          <a:ln w="9525">
            <a:solidFill>
              <a:srgbClr val="0000FF"/>
            </a:solidFill>
            <a:prstDash val="dash"/>
            <a:round/>
            <a:headEnd/>
            <a:tailEnd/>
          </a:ln>
        </p:spPr>
        <p:txBody>
          <a:bodyPr/>
          <a:lstStyle/>
          <a:p>
            <a:endParaRPr lang="en-US"/>
          </a:p>
        </p:txBody>
      </p:sp>
      <p:sp>
        <p:nvSpPr>
          <p:cNvPr id="46115" name="Line 33"/>
          <p:cNvSpPr>
            <a:spLocks noChangeShapeType="1"/>
          </p:cNvSpPr>
          <p:nvPr/>
        </p:nvSpPr>
        <p:spPr bwMode="auto">
          <a:xfrm>
            <a:off x="1720850" y="3800475"/>
            <a:ext cx="173038" cy="0"/>
          </a:xfrm>
          <a:prstGeom prst="line">
            <a:avLst/>
          </a:prstGeom>
          <a:noFill/>
          <a:ln w="9525">
            <a:solidFill>
              <a:srgbClr val="0000FF"/>
            </a:solidFill>
            <a:prstDash val="dash"/>
            <a:round/>
            <a:headEnd/>
            <a:tailEnd/>
          </a:ln>
        </p:spPr>
        <p:txBody>
          <a:bodyPr/>
          <a:lstStyle/>
          <a:p>
            <a:endParaRPr lang="en-US"/>
          </a:p>
        </p:txBody>
      </p:sp>
      <p:sp>
        <p:nvSpPr>
          <p:cNvPr id="46116" name="Line 34"/>
          <p:cNvSpPr>
            <a:spLocks noChangeShapeType="1"/>
          </p:cNvSpPr>
          <p:nvPr/>
        </p:nvSpPr>
        <p:spPr bwMode="auto">
          <a:xfrm flipV="1">
            <a:off x="4679950" y="1371600"/>
            <a:ext cx="2787650" cy="484188"/>
          </a:xfrm>
          <a:prstGeom prst="line">
            <a:avLst/>
          </a:prstGeom>
          <a:noFill/>
          <a:ln w="38100">
            <a:solidFill>
              <a:srgbClr val="FF0000"/>
            </a:solidFill>
            <a:round/>
            <a:headEnd type="oval" w="med" len="med"/>
            <a:tailEnd type="oval" w="med" len="med"/>
          </a:ln>
        </p:spPr>
        <p:txBody>
          <a:bodyPr/>
          <a:lstStyle/>
          <a:p>
            <a:endParaRPr lang="en-US"/>
          </a:p>
        </p:txBody>
      </p:sp>
      <p:sp>
        <p:nvSpPr>
          <p:cNvPr id="46117" name="Line 35"/>
          <p:cNvSpPr>
            <a:spLocks noChangeShapeType="1"/>
          </p:cNvSpPr>
          <p:nvPr/>
        </p:nvSpPr>
        <p:spPr bwMode="auto">
          <a:xfrm flipV="1">
            <a:off x="3124200" y="1841500"/>
            <a:ext cx="1568450" cy="485775"/>
          </a:xfrm>
          <a:prstGeom prst="line">
            <a:avLst/>
          </a:prstGeom>
          <a:noFill/>
          <a:ln w="38100">
            <a:solidFill>
              <a:srgbClr val="FF0000"/>
            </a:solidFill>
            <a:round/>
            <a:headEnd type="oval" w="med" len="med"/>
            <a:tailEnd type="oval" w="med" len="med"/>
          </a:ln>
        </p:spPr>
        <p:txBody>
          <a:bodyPr/>
          <a:lstStyle/>
          <a:p>
            <a:endParaRPr lang="en-US"/>
          </a:p>
        </p:txBody>
      </p:sp>
      <p:sp>
        <p:nvSpPr>
          <p:cNvPr id="46118" name="Line 36"/>
          <p:cNvSpPr>
            <a:spLocks noChangeShapeType="1"/>
          </p:cNvSpPr>
          <p:nvPr/>
        </p:nvSpPr>
        <p:spPr bwMode="auto">
          <a:xfrm flipV="1">
            <a:off x="2417763" y="2341563"/>
            <a:ext cx="696912" cy="484187"/>
          </a:xfrm>
          <a:prstGeom prst="line">
            <a:avLst/>
          </a:prstGeom>
          <a:noFill/>
          <a:ln w="38100">
            <a:solidFill>
              <a:srgbClr val="FF0000"/>
            </a:solidFill>
            <a:round/>
            <a:headEnd type="oval" w="med" len="med"/>
            <a:tailEnd type="oval" w="med" len="med"/>
          </a:ln>
        </p:spPr>
        <p:txBody>
          <a:bodyPr/>
          <a:lstStyle/>
          <a:p>
            <a:endParaRPr lang="en-US"/>
          </a:p>
        </p:txBody>
      </p:sp>
      <p:sp>
        <p:nvSpPr>
          <p:cNvPr id="46119" name="Line 37"/>
          <p:cNvSpPr>
            <a:spLocks noChangeShapeType="1"/>
          </p:cNvSpPr>
          <p:nvPr/>
        </p:nvSpPr>
        <p:spPr bwMode="auto">
          <a:xfrm flipV="1">
            <a:off x="2070100" y="2832100"/>
            <a:ext cx="349250" cy="484188"/>
          </a:xfrm>
          <a:prstGeom prst="line">
            <a:avLst/>
          </a:prstGeom>
          <a:noFill/>
          <a:ln w="38100">
            <a:solidFill>
              <a:srgbClr val="FF0000"/>
            </a:solidFill>
            <a:round/>
            <a:headEnd type="oval" w="med" len="med"/>
            <a:tailEnd type="oval" w="med" len="med"/>
          </a:ln>
        </p:spPr>
        <p:txBody>
          <a:bodyPr/>
          <a:lstStyle/>
          <a:p>
            <a:endParaRPr lang="en-US"/>
          </a:p>
        </p:txBody>
      </p:sp>
      <p:sp>
        <p:nvSpPr>
          <p:cNvPr id="46120" name="Line 38"/>
          <p:cNvSpPr>
            <a:spLocks noChangeShapeType="1"/>
          </p:cNvSpPr>
          <p:nvPr/>
        </p:nvSpPr>
        <p:spPr bwMode="auto">
          <a:xfrm flipV="1">
            <a:off x="1892300" y="3314700"/>
            <a:ext cx="173038" cy="485775"/>
          </a:xfrm>
          <a:prstGeom prst="line">
            <a:avLst/>
          </a:prstGeom>
          <a:noFill/>
          <a:ln w="38100">
            <a:solidFill>
              <a:srgbClr val="FF0000"/>
            </a:solidFill>
            <a:round/>
            <a:headEnd type="oval" w="med" len="med"/>
            <a:tailEnd type="oval" w="med" len="med"/>
          </a:ln>
        </p:spPr>
        <p:txBody>
          <a:bodyPr/>
          <a:lstStyle/>
          <a:p>
            <a:endParaRPr lang="en-US"/>
          </a:p>
        </p:txBody>
      </p:sp>
      <p:sp>
        <p:nvSpPr>
          <p:cNvPr id="46121" name="Line 39"/>
          <p:cNvSpPr>
            <a:spLocks noChangeShapeType="1"/>
          </p:cNvSpPr>
          <p:nvPr/>
        </p:nvSpPr>
        <p:spPr bwMode="auto">
          <a:xfrm rot="21328345" flipV="1">
            <a:off x="1749425" y="3800475"/>
            <a:ext cx="174625" cy="484188"/>
          </a:xfrm>
          <a:prstGeom prst="line">
            <a:avLst/>
          </a:prstGeom>
          <a:noFill/>
          <a:ln w="38100">
            <a:solidFill>
              <a:srgbClr val="FF0000"/>
            </a:solidFill>
            <a:round/>
            <a:headEnd type="oval" w="med" len="med"/>
            <a:tailEnd type="oval" w="med" len="med"/>
          </a:ln>
        </p:spPr>
        <p:txBody>
          <a:bodyPr/>
          <a:lstStyle/>
          <a:p>
            <a:endParaRPr lang="en-US"/>
          </a:p>
        </p:txBody>
      </p:sp>
      <p:sp>
        <p:nvSpPr>
          <p:cNvPr id="46122" name="Line 40"/>
          <p:cNvSpPr>
            <a:spLocks noChangeShapeType="1"/>
          </p:cNvSpPr>
          <p:nvPr/>
        </p:nvSpPr>
        <p:spPr bwMode="auto">
          <a:xfrm rot="21010756" flipH="1">
            <a:off x="1662113" y="4325938"/>
            <a:ext cx="174625" cy="969962"/>
          </a:xfrm>
          <a:prstGeom prst="line">
            <a:avLst/>
          </a:prstGeom>
          <a:noFill/>
          <a:ln w="38100">
            <a:solidFill>
              <a:srgbClr val="FF0000"/>
            </a:solidFill>
            <a:round/>
            <a:headEnd type="oval" w="med" len="med"/>
            <a:tailEnd type="oval" w="med" len="med"/>
          </a:ln>
        </p:spPr>
        <p:txBody>
          <a:bodyPr/>
          <a:lstStyle/>
          <a:p>
            <a:endParaRPr lang="en-US"/>
          </a:p>
        </p:txBody>
      </p:sp>
      <p:sp>
        <p:nvSpPr>
          <p:cNvPr id="46123" name="Line 41"/>
          <p:cNvSpPr>
            <a:spLocks noChangeShapeType="1"/>
          </p:cNvSpPr>
          <p:nvPr/>
        </p:nvSpPr>
        <p:spPr bwMode="auto">
          <a:xfrm>
            <a:off x="1752600" y="5295900"/>
            <a:ext cx="5749925" cy="0"/>
          </a:xfrm>
          <a:prstGeom prst="line">
            <a:avLst/>
          </a:prstGeom>
          <a:noFill/>
          <a:ln w="38100">
            <a:solidFill>
              <a:srgbClr val="0000FF"/>
            </a:solidFill>
            <a:round/>
            <a:headEnd/>
            <a:tailEnd/>
          </a:ln>
        </p:spPr>
        <p:txBody>
          <a:bodyPr/>
          <a:lstStyle/>
          <a:p>
            <a:endParaRPr lang="en-US"/>
          </a:p>
        </p:txBody>
      </p:sp>
      <p:sp>
        <p:nvSpPr>
          <p:cNvPr id="46124" name="Line 42"/>
          <p:cNvSpPr>
            <a:spLocks noChangeShapeType="1"/>
          </p:cNvSpPr>
          <p:nvPr/>
        </p:nvSpPr>
        <p:spPr bwMode="auto">
          <a:xfrm>
            <a:off x="7470775" y="1376363"/>
            <a:ext cx="0" cy="3878262"/>
          </a:xfrm>
          <a:prstGeom prst="line">
            <a:avLst/>
          </a:prstGeom>
          <a:noFill/>
          <a:ln w="9525">
            <a:solidFill>
              <a:srgbClr val="0000FF"/>
            </a:solidFill>
            <a:prstDash val="dash"/>
            <a:round/>
            <a:headEnd/>
            <a:tailEnd/>
          </a:ln>
        </p:spPr>
        <p:txBody>
          <a:bodyPr/>
          <a:lstStyle/>
          <a:p>
            <a:endParaRPr lang="en-US"/>
          </a:p>
        </p:txBody>
      </p:sp>
      <p:sp>
        <p:nvSpPr>
          <p:cNvPr id="46125" name="Line 43"/>
          <p:cNvSpPr>
            <a:spLocks noChangeShapeType="1"/>
          </p:cNvSpPr>
          <p:nvPr/>
        </p:nvSpPr>
        <p:spPr bwMode="auto">
          <a:xfrm>
            <a:off x="1720850" y="4325938"/>
            <a:ext cx="173038" cy="0"/>
          </a:xfrm>
          <a:prstGeom prst="line">
            <a:avLst/>
          </a:prstGeom>
          <a:noFill/>
          <a:ln w="9525">
            <a:solidFill>
              <a:srgbClr val="0000FF"/>
            </a:solidFill>
            <a:prstDash val="dash"/>
            <a:round/>
            <a:headEnd/>
            <a:tailEnd/>
          </a:ln>
        </p:spPr>
        <p:txBody>
          <a:bodyPr/>
          <a:lstStyle/>
          <a:p>
            <a:endParaRPr lang="en-US"/>
          </a:p>
        </p:txBody>
      </p:sp>
      <p:sp>
        <p:nvSpPr>
          <p:cNvPr id="46126" name="Line 44"/>
          <p:cNvSpPr>
            <a:spLocks noChangeShapeType="1"/>
          </p:cNvSpPr>
          <p:nvPr/>
        </p:nvSpPr>
        <p:spPr bwMode="auto">
          <a:xfrm>
            <a:off x="4683125" y="1860550"/>
            <a:ext cx="0" cy="3394075"/>
          </a:xfrm>
          <a:prstGeom prst="line">
            <a:avLst/>
          </a:prstGeom>
          <a:noFill/>
          <a:ln w="9525">
            <a:solidFill>
              <a:srgbClr val="0000FF"/>
            </a:solidFill>
            <a:prstDash val="dash"/>
            <a:round/>
            <a:headEnd/>
            <a:tailEnd/>
          </a:ln>
        </p:spPr>
        <p:txBody>
          <a:bodyPr/>
          <a:lstStyle/>
          <a:p>
            <a:endParaRPr lang="en-US"/>
          </a:p>
        </p:txBody>
      </p:sp>
      <p:sp>
        <p:nvSpPr>
          <p:cNvPr id="46127" name="Line 45"/>
          <p:cNvSpPr>
            <a:spLocks noChangeShapeType="1"/>
          </p:cNvSpPr>
          <p:nvPr/>
        </p:nvSpPr>
        <p:spPr bwMode="auto">
          <a:xfrm>
            <a:off x="3114675" y="2346325"/>
            <a:ext cx="0" cy="2908300"/>
          </a:xfrm>
          <a:prstGeom prst="line">
            <a:avLst/>
          </a:prstGeom>
          <a:noFill/>
          <a:ln w="9525">
            <a:solidFill>
              <a:srgbClr val="0000FF"/>
            </a:solidFill>
            <a:prstDash val="dash"/>
            <a:round/>
            <a:headEnd/>
            <a:tailEnd/>
          </a:ln>
        </p:spPr>
        <p:txBody>
          <a:bodyPr/>
          <a:lstStyle/>
          <a:p>
            <a:endParaRPr lang="en-US"/>
          </a:p>
        </p:txBody>
      </p:sp>
      <p:sp>
        <p:nvSpPr>
          <p:cNvPr id="46128" name="Line 46"/>
          <p:cNvSpPr>
            <a:spLocks noChangeShapeType="1"/>
          </p:cNvSpPr>
          <p:nvPr/>
        </p:nvSpPr>
        <p:spPr bwMode="auto">
          <a:xfrm>
            <a:off x="2425700" y="2819400"/>
            <a:ext cx="0" cy="2424113"/>
          </a:xfrm>
          <a:prstGeom prst="line">
            <a:avLst/>
          </a:prstGeom>
          <a:noFill/>
          <a:ln w="9525">
            <a:solidFill>
              <a:srgbClr val="0000FF"/>
            </a:solidFill>
            <a:prstDash val="dash"/>
            <a:round/>
            <a:headEnd/>
            <a:tailEnd/>
          </a:ln>
        </p:spPr>
        <p:txBody>
          <a:bodyPr/>
          <a:lstStyle/>
          <a:p>
            <a:endParaRPr lang="en-US"/>
          </a:p>
        </p:txBody>
      </p:sp>
      <p:sp>
        <p:nvSpPr>
          <p:cNvPr id="46129" name="AutoShape 47"/>
          <p:cNvSpPr>
            <a:spLocks/>
          </p:cNvSpPr>
          <p:nvPr/>
        </p:nvSpPr>
        <p:spPr bwMode="auto">
          <a:xfrm>
            <a:off x="1914525" y="4297363"/>
            <a:ext cx="173038" cy="1004887"/>
          </a:xfrm>
          <a:prstGeom prst="rightBrace">
            <a:avLst>
              <a:gd name="adj1" fmla="val 48394"/>
              <a:gd name="adj2" fmla="val 50000"/>
            </a:avLst>
          </a:prstGeom>
          <a:noFill/>
          <a:ln w="12700">
            <a:solidFill>
              <a:srgbClr val="008000"/>
            </a:solidFill>
            <a:round/>
            <a:headEnd/>
            <a:tailEnd/>
          </a:ln>
        </p:spPr>
        <p:txBody>
          <a:bodyPr/>
          <a:lstStyle/>
          <a:p>
            <a:endParaRPr lang="en-US"/>
          </a:p>
        </p:txBody>
      </p:sp>
      <p:sp>
        <p:nvSpPr>
          <p:cNvPr id="46130" name="Line 48"/>
          <p:cNvSpPr>
            <a:spLocks noChangeShapeType="1"/>
          </p:cNvSpPr>
          <p:nvPr/>
        </p:nvSpPr>
        <p:spPr bwMode="auto">
          <a:xfrm>
            <a:off x="2082800" y="3352800"/>
            <a:ext cx="0" cy="1905000"/>
          </a:xfrm>
          <a:prstGeom prst="line">
            <a:avLst/>
          </a:prstGeom>
          <a:noFill/>
          <a:ln w="9525">
            <a:solidFill>
              <a:srgbClr val="000066"/>
            </a:solidFill>
            <a:prstDash val="dash"/>
            <a:round/>
            <a:headEnd/>
            <a:tailEnd/>
          </a:ln>
        </p:spPr>
        <p:txBody>
          <a:bodyPr/>
          <a:lstStyle/>
          <a:p>
            <a:endParaRPr lang="en-US"/>
          </a:p>
        </p:txBody>
      </p:sp>
      <p:sp>
        <p:nvSpPr>
          <p:cNvPr id="46131" name="Text Box 49"/>
          <p:cNvSpPr txBox="1">
            <a:spLocks noChangeArrowheads="1"/>
          </p:cNvSpPr>
          <p:nvPr/>
        </p:nvSpPr>
        <p:spPr bwMode="auto">
          <a:xfrm>
            <a:off x="304800" y="5791200"/>
            <a:ext cx="8534400" cy="1079783"/>
          </a:xfrm>
          <a:prstGeom prst="rect">
            <a:avLst/>
          </a:prstGeom>
          <a:noFill/>
          <a:ln w="9525">
            <a:noFill/>
            <a:miter lim="800000"/>
            <a:headEnd/>
            <a:tailEnd/>
          </a:ln>
        </p:spPr>
        <p:txBody>
          <a:bodyPr wrap="square">
            <a:spAutoFit/>
          </a:bodyPr>
          <a:lstStyle/>
          <a:p>
            <a:pPr>
              <a:lnSpc>
                <a:spcPct val="150000"/>
              </a:lnSpc>
              <a:spcBef>
                <a:spcPct val="50000"/>
              </a:spcBef>
            </a:pPr>
            <a:r>
              <a:rPr lang="vi-VN" sz="2200" dirty="0">
                <a:latin typeface="Arial"/>
                <a:cs typeface="Arial"/>
              </a:rPr>
              <a:t>Đặc tuyến xấp xỉ có 13 đoạn: 6 đoạn phần dương, 6 đoạn phần âm và 1 đoạn giữa</a:t>
            </a:r>
          </a:p>
        </p:txBody>
      </p:sp>
      <p:sp>
        <p:nvSpPr>
          <p:cNvPr id="54" name="Title 53"/>
          <p:cNvSpPr>
            <a:spLocks noGrp="1"/>
          </p:cNvSpPr>
          <p:nvPr>
            <p:ph type="title"/>
          </p:nvPr>
        </p:nvSpPr>
        <p:spPr/>
        <p:txBody>
          <a:bodyPr>
            <a:normAutofit/>
          </a:bodyPr>
          <a:lstStyle/>
          <a:p>
            <a:r>
              <a:rPr lang="en-US" sz="3400" dirty="0" err="1">
                <a:latin typeface="Arial"/>
                <a:cs typeface="Arial"/>
              </a:rPr>
              <a:t>Xấp</a:t>
            </a:r>
            <a:r>
              <a:rPr lang="en-US" sz="3400" dirty="0">
                <a:latin typeface="Arial"/>
                <a:cs typeface="Arial"/>
              </a:rPr>
              <a:t> </a:t>
            </a:r>
            <a:r>
              <a:rPr lang="en-US" sz="3400" dirty="0" err="1">
                <a:latin typeface="Arial"/>
                <a:cs typeface="Arial"/>
              </a:rPr>
              <a:t>xỉ</a:t>
            </a:r>
            <a:r>
              <a:rPr lang="en-US" sz="3400" dirty="0">
                <a:latin typeface="Arial"/>
                <a:cs typeface="Arial"/>
              </a:rPr>
              <a:t> </a:t>
            </a:r>
            <a:r>
              <a:rPr lang="en-US" sz="3400" dirty="0" err="1">
                <a:latin typeface="Arial"/>
                <a:cs typeface="Arial"/>
              </a:rPr>
              <a:t>hoá</a:t>
            </a:r>
            <a:r>
              <a:rPr lang="en-US" sz="3400" dirty="0">
                <a:latin typeface="Arial"/>
                <a:cs typeface="Arial"/>
              </a:rPr>
              <a:t> </a:t>
            </a:r>
            <a:r>
              <a:rPr lang="en-US" sz="3400" dirty="0" err="1">
                <a:latin typeface="Arial"/>
                <a:cs typeface="Arial"/>
              </a:rPr>
              <a:t>đặc</a:t>
            </a:r>
            <a:r>
              <a:rPr lang="en-US" sz="3400" dirty="0">
                <a:latin typeface="Arial"/>
                <a:cs typeface="Arial"/>
              </a:rPr>
              <a:t> </a:t>
            </a:r>
            <a:r>
              <a:rPr lang="en-US" sz="3400" dirty="0" err="1">
                <a:latin typeface="Arial"/>
                <a:cs typeface="Arial"/>
              </a:rPr>
              <a:t>tuyến</a:t>
            </a:r>
            <a:r>
              <a:rPr lang="en-US" sz="3400" dirty="0">
                <a:latin typeface="Arial"/>
                <a:cs typeface="Arial"/>
              </a:rPr>
              <a:t> </a:t>
            </a:r>
            <a:r>
              <a:rPr lang="en-US" sz="3400" dirty="0" err="1">
                <a:latin typeface="Arial"/>
                <a:cs typeface="Arial"/>
              </a:rPr>
              <a:t>nén</a:t>
            </a:r>
            <a:r>
              <a:rPr lang="en-US" sz="3400" dirty="0">
                <a:latin typeface="Arial"/>
                <a:cs typeface="Arial"/>
              </a:rPr>
              <a:t> </a:t>
            </a:r>
            <a:r>
              <a:rPr lang="en-US" sz="3400" dirty="0" err="1">
                <a:latin typeface="Arial"/>
                <a:cs typeface="Arial"/>
              </a:rPr>
              <a:t>luật</a:t>
            </a:r>
            <a:r>
              <a:rPr lang="en-US" sz="3400" dirty="0">
                <a:latin typeface="Arial"/>
                <a:cs typeface="Arial"/>
              </a:rPr>
              <a:t> A</a:t>
            </a:r>
          </a:p>
        </p:txBody>
      </p:sp>
    </p:spTree>
    <p:extLst>
      <p:ext uri="{BB962C8B-B14F-4D97-AF65-F5344CB8AC3E}">
        <p14:creationId xmlns:p14="http://schemas.microsoft.com/office/powerpoint/2010/main" val="2004920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rrowheads="1"/>
          </p:cNvSpPr>
          <p:nvPr>
            <p:ph type="title"/>
          </p:nvPr>
        </p:nvSpPr>
        <p:spPr>
          <a:xfrm>
            <a:off x="377825" y="76200"/>
            <a:ext cx="8385175" cy="533400"/>
          </a:xfrm>
        </p:spPr>
        <p:txBody>
          <a:bodyPr rtlCol="0">
            <a:noAutofit/>
          </a:bodyPr>
          <a:lstStyle/>
          <a:p>
            <a:pPr eaLnBrk="1" fontAlgn="auto" hangingPunct="1">
              <a:spcAft>
                <a:spcPts val="0"/>
              </a:spcAft>
              <a:defRPr/>
            </a:pPr>
            <a:r>
              <a:rPr lang="en-US" sz="3400" dirty="0" err="1">
                <a:latin typeface="Arial"/>
                <a:cs typeface="Arial"/>
              </a:rPr>
              <a:t>Bảng</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hóa</a:t>
            </a:r>
            <a:r>
              <a:rPr lang="en-US" sz="3400" dirty="0">
                <a:latin typeface="Arial"/>
                <a:cs typeface="Arial"/>
              </a:rPr>
              <a:t> ITU G.711 </a:t>
            </a:r>
            <a:r>
              <a:rPr lang="en-US" sz="3400" dirty="0" err="1">
                <a:latin typeface="Arial"/>
                <a:cs typeface="Arial"/>
              </a:rPr>
              <a:t>luật</a:t>
            </a:r>
            <a:r>
              <a:rPr lang="en-US" sz="3400" dirty="0">
                <a:latin typeface="Arial"/>
                <a:cs typeface="Arial"/>
              </a:rPr>
              <a:t> A</a:t>
            </a:r>
          </a:p>
        </p:txBody>
      </p:sp>
      <p:graphicFrame>
        <p:nvGraphicFramePr>
          <p:cNvPr id="272909" name="Group 525"/>
          <p:cNvGraphicFramePr>
            <a:graphicFrameLocks noGrp="1"/>
          </p:cNvGraphicFramePr>
          <p:nvPr>
            <p:ph type="tbl" idx="1"/>
          </p:nvPr>
        </p:nvGraphicFramePr>
        <p:xfrm>
          <a:off x="0" y="609600"/>
          <a:ext cx="9144000" cy="6343652"/>
        </p:xfrm>
        <a:graphic>
          <a:graphicData uri="http://schemas.openxmlformats.org/drawingml/2006/table">
            <a:tbl>
              <a:tblPr/>
              <a:tblGrid>
                <a:gridCol w="1441450">
                  <a:extLst>
                    <a:ext uri="{9D8B030D-6E8A-4147-A177-3AD203B41FA5}">
                      <a16:colId xmlns:a16="http://schemas.microsoft.com/office/drawing/2014/main" val="20000"/>
                    </a:ext>
                  </a:extLst>
                </a:gridCol>
                <a:gridCol w="1500188">
                  <a:extLst>
                    <a:ext uri="{9D8B030D-6E8A-4147-A177-3AD203B41FA5}">
                      <a16:colId xmlns:a16="http://schemas.microsoft.com/office/drawing/2014/main" val="20001"/>
                    </a:ext>
                  </a:extLst>
                </a:gridCol>
                <a:gridCol w="920750">
                  <a:extLst>
                    <a:ext uri="{9D8B030D-6E8A-4147-A177-3AD203B41FA5}">
                      <a16:colId xmlns:a16="http://schemas.microsoft.com/office/drawing/2014/main" val="20002"/>
                    </a:ext>
                  </a:extLst>
                </a:gridCol>
                <a:gridCol w="1951037">
                  <a:extLst>
                    <a:ext uri="{9D8B030D-6E8A-4147-A177-3AD203B41FA5}">
                      <a16:colId xmlns:a16="http://schemas.microsoft.com/office/drawing/2014/main" val="20003"/>
                    </a:ext>
                  </a:extLst>
                </a:gridCol>
                <a:gridCol w="1427163">
                  <a:extLst>
                    <a:ext uri="{9D8B030D-6E8A-4147-A177-3AD203B41FA5}">
                      <a16:colId xmlns:a16="http://schemas.microsoft.com/office/drawing/2014/main" val="20004"/>
                    </a:ext>
                  </a:extLst>
                </a:gridCol>
                <a:gridCol w="1903412">
                  <a:extLst>
                    <a:ext uri="{9D8B030D-6E8A-4147-A177-3AD203B41FA5}">
                      <a16:colId xmlns:a16="http://schemas.microsoft.com/office/drawing/2014/main" val="20005"/>
                    </a:ext>
                  </a:extLst>
                </a:gridCol>
              </a:tblGrid>
              <a:tr h="6794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dirty="0" err="1">
                          <a:ln>
                            <a:noFill/>
                          </a:ln>
                          <a:solidFill>
                            <a:srgbClr val="003399"/>
                          </a:solidFill>
                          <a:effectLst/>
                          <a:latin typeface="Arial" charset="0"/>
                          <a:cs typeface="Times New Roman" pitchFamily="18" charset="0"/>
                        </a:rPr>
                        <a:t>Dải</a:t>
                      </a:r>
                      <a:r>
                        <a:rPr kumimoji="0" lang="en-US" sz="1600" b="1" i="0" u="none" strike="noStrike" cap="none" normalizeH="0" baseline="0" dirty="0">
                          <a:ln>
                            <a:noFill/>
                          </a:ln>
                          <a:solidFill>
                            <a:srgbClr val="003399"/>
                          </a:solidFill>
                          <a:effectLst/>
                          <a:latin typeface="Arial" charset="0"/>
                          <a:cs typeface="Times New Roman" pitchFamily="18" charset="0"/>
                        </a:rPr>
                        <a:t> </a:t>
                      </a:r>
                      <a:r>
                        <a:rPr kumimoji="0" lang="en-US" sz="1600" b="1" i="0" u="none" strike="noStrike" cap="none" normalizeH="0" baseline="0" dirty="0" err="1">
                          <a:ln>
                            <a:noFill/>
                          </a:ln>
                          <a:solidFill>
                            <a:srgbClr val="003399"/>
                          </a:solidFill>
                          <a:effectLst/>
                          <a:latin typeface="Arial" charset="0"/>
                          <a:cs typeface="Times New Roman" pitchFamily="18" charset="0"/>
                        </a:rPr>
                        <a:t>biên</a:t>
                      </a:r>
                      <a:r>
                        <a:rPr kumimoji="0" lang="en-US" sz="1600" b="1" i="0" u="none" strike="noStrike" cap="none" normalizeH="0" baseline="0" dirty="0">
                          <a:ln>
                            <a:noFill/>
                          </a:ln>
                          <a:solidFill>
                            <a:srgbClr val="003399"/>
                          </a:solidFill>
                          <a:effectLst/>
                          <a:latin typeface="Arial" charset="0"/>
                          <a:cs typeface="Times New Roman" pitchFamily="18" charset="0"/>
                        </a:rPr>
                        <a:t> </a:t>
                      </a:r>
                      <a:r>
                        <a:rPr kumimoji="0" lang="en-US" sz="1600" b="1" i="0" u="none" strike="noStrike" cap="none" normalizeH="0" baseline="0" dirty="0" err="1">
                          <a:ln>
                            <a:noFill/>
                          </a:ln>
                          <a:solidFill>
                            <a:srgbClr val="003399"/>
                          </a:solidFill>
                          <a:effectLst/>
                          <a:latin typeface="Arial" charset="0"/>
                          <a:cs typeface="Times New Roman" pitchFamily="18" charset="0"/>
                        </a:rPr>
                        <a:t>độ</a:t>
                      </a:r>
                      <a:r>
                        <a:rPr kumimoji="0" lang="en-US" sz="1600" b="1" i="0" u="none" strike="noStrike" cap="none" normalizeH="0" baseline="0" dirty="0">
                          <a:ln>
                            <a:noFill/>
                          </a:ln>
                          <a:solidFill>
                            <a:srgbClr val="003399"/>
                          </a:solidFill>
                          <a:effectLst/>
                          <a:latin typeface="Arial" charset="0"/>
                          <a:cs typeface="Times New Roman" pitchFamily="18" charset="0"/>
                        </a:rPr>
                        <a:t> </a:t>
                      </a:r>
                      <a:r>
                        <a:rPr kumimoji="0" lang="en-US" sz="1600" b="1" i="0" u="none" strike="noStrike" cap="none" normalizeH="0" baseline="0" dirty="0" err="1">
                          <a:ln>
                            <a:noFill/>
                          </a:ln>
                          <a:solidFill>
                            <a:srgbClr val="003399"/>
                          </a:solidFill>
                          <a:effectLst/>
                          <a:latin typeface="Arial" charset="0"/>
                          <a:cs typeface="Times New Roman" pitchFamily="18" charset="0"/>
                        </a:rPr>
                        <a:t>vào</a:t>
                      </a:r>
                      <a:endParaRPr kumimoji="0" lang="en-US" sz="1600" b="1" i="0" u="none" strike="noStrike" cap="none" normalizeH="0" baseline="0" dirty="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a:ln>
                            <a:noFill/>
                          </a:ln>
                          <a:solidFill>
                            <a:srgbClr val="003399"/>
                          </a:solidFill>
                          <a:effectLst/>
                          <a:latin typeface="Arial" charset="0"/>
                          <a:cs typeface="Times New Roman" pitchFamily="18" charset="0"/>
                        </a:rPr>
                        <a:t>Kích thước bước</a:t>
                      </a:r>
                      <a:endParaRPr kumimoji="0" lang="en-US" sz="16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a:ln>
                            <a:noFill/>
                          </a:ln>
                          <a:solidFill>
                            <a:srgbClr val="003399"/>
                          </a:solidFill>
                          <a:effectLst/>
                          <a:latin typeface="Arial" charset="0"/>
                          <a:cs typeface="Times New Roman" pitchFamily="18" charset="0"/>
                        </a:rPr>
                        <a:t>Mã đoạn</a:t>
                      </a:r>
                      <a:endParaRPr kumimoji="0" lang="en-US" sz="16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a:ln>
                            <a:noFill/>
                          </a:ln>
                          <a:solidFill>
                            <a:srgbClr val="003399"/>
                          </a:solidFill>
                          <a:effectLst/>
                          <a:latin typeface="Arial" charset="0"/>
                          <a:cs typeface="Times New Roman" pitchFamily="18" charset="0"/>
                        </a:rPr>
                        <a:t>Mã bước lượng tử hóa</a:t>
                      </a:r>
                      <a:endParaRPr kumimoji="0" lang="en-US" sz="16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a:ln>
                            <a:noFill/>
                          </a:ln>
                          <a:solidFill>
                            <a:srgbClr val="003399"/>
                          </a:solidFill>
                          <a:effectLst/>
                          <a:latin typeface="Arial" charset="0"/>
                          <a:cs typeface="Times New Roman" pitchFamily="18" charset="0"/>
                        </a:rPr>
                        <a:t>Số thứ tự từ mã</a:t>
                      </a:r>
                      <a:endParaRPr kumimoji="0" lang="en-US" sz="16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600" b="1" i="0" u="none" strike="noStrike" cap="none" normalizeH="0" baseline="0">
                          <a:ln>
                            <a:noFill/>
                          </a:ln>
                          <a:solidFill>
                            <a:srgbClr val="003399"/>
                          </a:solidFill>
                          <a:effectLst/>
                          <a:latin typeface="Arial" charset="0"/>
                          <a:cs typeface="Times New Roman" pitchFamily="18" charset="0"/>
                        </a:rPr>
                        <a:t>Biên độ ra bộ giải mã</a:t>
                      </a:r>
                      <a:endParaRPr kumimoji="0" lang="en-US" sz="16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0-1</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30-31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2</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15</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31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1"/>
                  </a:ext>
                </a:extLst>
              </a:tr>
              <a:tr h="6985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32-33</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62-63</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2</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16</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31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33</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63</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extLst>
                  <a:ext uri="{0D108BD9-81ED-4DB2-BD59-A6C34878D82A}">
                    <a16:rowId xmlns:a16="http://schemas.microsoft.com/office/drawing/2014/main" val="10002"/>
                  </a:ext>
                </a:extLst>
              </a:tr>
              <a:tr h="6985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64-67</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124-127</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4</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010</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32</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47</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66</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126</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3"/>
                  </a:ext>
                </a:extLst>
              </a:tr>
              <a:tr h="70643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128-135</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248-255</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8</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48</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63</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132</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252</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extLst>
                  <a:ext uri="{0D108BD9-81ED-4DB2-BD59-A6C34878D82A}">
                    <a16:rowId xmlns:a16="http://schemas.microsoft.com/office/drawing/2014/main" val="10004"/>
                  </a:ext>
                </a:extLst>
              </a:tr>
              <a:tr h="7350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256-271</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496-511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16</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100</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64</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79</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264</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504</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5"/>
                  </a:ext>
                </a:extLst>
              </a:tr>
              <a:tr h="6969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512-543</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992-1023</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32</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101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80</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95</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528</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1008</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B4B4"/>
                    </a:solidFill>
                  </a:tcPr>
                </a:tc>
                <a:extLst>
                  <a:ext uri="{0D108BD9-81ED-4DB2-BD59-A6C34878D82A}">
                    <a16:rowId xmlns:a16="http://schemas.microsoft.com/office/drawing/2014/main" val="10006"/>
                  </a:ext>
                </a:extLst>
              </a:tr>
              <a:tr h="7000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1024-1087</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1984-2047</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64</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110</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0000</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96</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a:ln>
                            <a:noFill/>
                          </a:ln>
                          <a:solidFill>
                            <a:schemeClr val="tx1"/>
                          </a:solidFill>
                          <a:effectLst/>
                          <a:latin typeface="Arial" charset="0"/>
                          <a:cs typeface="Times New Roman" pitchFamily="18" charset="0"/>
                        </a:rPr>
                        <a:t>111</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1056</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2016</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7"/>
                  </a:ext>
                </a:extLst>
              </a:tr>
              <a:tr h="7366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2048-2175</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a:t>
                      </a:r>
                      <a:endParaRPr kumimoji="0" lang="vi-VN" sz="1200" b="0" i="0" u="none" strike="noStrike" cap="none" normalizeH="0" baseline="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a:ln>
                            <a:noFill/>
                          </a:ln>
                          <a:solidFill>
                            <a:schemeClr val="tx1"/>
                          </a:solidFill>
                          <a:effectLst/>
                          <a:latin typeface="Arial" charset="0"/>
                          <a:cs typeface="Times New Roman" pitchFamily="18" charset="0"/>
                        </a:rPr>
                        <a:t>3968-4095</a:t>
                      </a:r>
                      <a:endParaRPr kumimoji="0" lang="en-US" sz="12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128</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111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0000</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1111</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112</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1" i="0" u="none" strike="noStrike" cap="none" normalizeH="0" baseline="0" dirty="0">
                          <a:ln>
                            <a:noFill/>
                          </a:ln>
                          <a:solidFill>
                            <a:schemeClr val="tx1"/>
                          </a:solidFill>
                          <a:effectLst/>
                          <a:latin typeface="Arial" charset="0"/>
                          <a:cs typeface="Times New Roman" pitchFamily="18" charset="0"/>
                        </a:rPr>
                        <a:t>127</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2112</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a:t>
                      </a:r>
                      <a:endParaRPr kumimoji="0" lang="vi-VN" sz="1200" b="0" i="0" u="none" strike="noStrike" cap="none" normalizeH="0" baseline="0" dirty="0">
                        <a:ln>
                          <a:noFill/>
                        </a:ln>
                        <a:solidFill>
                          <a:schemeClr val="tx1"/>
                        </a:solidFill>
                        <a:effectLst/>
                        <a:latin typeface="Arial"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742950" algn="l"/>
                          <a:tab pos="914400" algn="l"/>
                          <a:tab pos="3200400" algn="l"/>
                        </a:tabLst>
                      </a:pPr>
                      <a:r>
                        <a:rPr kumimoji="0" lang="en-US" sz="1200" b="0" i="0" u="none" strike="noStrike" cap="none" normalizeH="0" baseline="0" dirty="0">
                          <a:ln>
                            <a:noFill/>
                          </a:ln>
                          <a:solidFill>
                            <a:schemeClr val="tx1"/>
                          </a:solidFill>
                          <a:effectLst/>
                          <a:latin typeface="Arial" charset="0"/>
                          <a:cs typeface="Times New Roman" pitchFamily="18" charset="0"/>
                        </a:rPr>
                        <a:t>4032</a:t>
                      </a: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B4B4"/>
                    </a:solidFill>
                  </a:tcPr>
                </a:tc>
                <a:extLst>
                  <a:ext uri="{0D108BD9-81ED-4DB2-BD59-A6C34878D82A}">
                    <a16:rowId xmlns:a16="http://schemas.microsoft.com/office/drawing/2014/main" val="10008"/>
                  </a:ext>
                </a:extLst>
              </a:tr>
            </a:tbl>
          </a:graphicData>
        </a:graphic>
      </p:graphicFrame>
      <p:sp>
        <p:nvSpPr>
          <p:cNvPr id="4820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8207"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8208" name="Rectangle 8"/>
          <p:cNvSpPr>
            <a:spLocks noChangeArrowheads="1"/>
          </p:cNvSpPr>
          <p:nvPr/>
        </p:nvSpPr>
        <p:spPr bwMode="auto">
          <a:xfrm>
            <a:off x="0" y="2852738"/>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676402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223F-84FA-3249-928F-3D18366F7673}"/>
              </a:ext>
            </a:extLst>
          </p:cNvPr>
          <p:cNvSpPr>
            <a:spLocks noGrp="1"/>
          </p:cNvSpPr>
          <p:nvPr>
            <p:ph type="title"/>
          </p:nvPr>
        </p:nvSpPr>
        <p:spPr>
          <a:xfrm>
            <a:off x="684212" y="1295400"/>
            <a:ext cx="8385175" cy="3032125"/>
          </a:xfrm>
        </p:spPr>
        <p:txBody>
          <a:bodyPr>
            <a:normAutofit/>
          </a:bodyPr>
          <a:lstStyle/>
          <a:p>
            <a:r>
              <a:rPr lang="en-VN" dirty="0"/>
              <a:t>2048 </a:t>
            </a:r>
            <a:r>
              <a:rPr lang="en-VN" dirty="0">
                <a:sym typeface="Wingdings" pitchFamily="2" charset="2"/>
              </a:rPr>
              <a:t> 2175: 0000</a:t>
            </a:r>
            <a:br>
              <a:rPr lang="en-VN" dirty="0">
                <a:sym typeface="Wingdings" pitchFamily="2" charset="2"/>
              </a:rPr>
            </a:br>
            <a:r>
              <a:rPr lang="en-VN" dirty="0">
                <a:sym typeface="Wingdings" pitchFamily="2" charset="2"/>
              </a:rPr>
              <a:t>2176  2303: 0001</a:t>
            </a:r>
            <a:br>
              <a:rPr lang="en-VN" dirty="0">
                <a:sym typeface="Wingdings" pitchFamily="2" charset="2"/>
              </a:rPr>
            </a:br>
            <a:r>
              <a:rPr lang="en-VN" dirty="0">
                <a:sym typeface="Wingdings" pitchFamily="2" charset="2"/>
              </a:rPr>
              <a:t>2304  2431: 0010</a:t>
            </a:r>
            <a:br>
              <a:rPr lang="en-VN" dirty="0">
                <a:sym typeface="Wingdings" pitchFamily="2" charset="2"/>
              </a:rPr>
            </a:br>
            <a:r>
              <a:rPr lang="en-VN" dirty="0">
                <a:sym typeface="Wingdings" pitchFamily="2" charset="2"/>
              </a:rPr>
              <a:t>2432  2559: 0011</a:t>
            </a:r>
            <a:br>
              <a:rPr lang="en-VN" dirty="0">
                <a:sym typeface="Wingdings" pitchFamily="2" charset="2"/>
              </a:rPr>
            </a:br>
            <a:r>
              <a:rPr lang="en-VN" dirty="0"/>
              <a:t>2560 </a:t>
            </a:r>
            <a:r>
              <a:rPr lang="en-VN" dirty="0">
                <a:sym typeface="Wingdings" pitchFamily="2" charset="2"/>
              </a:rPr>
              <a:t> 2687: 0100</a:t>
            </a:r>
            <a:endParaRPr lang="en-VN" dirty="0"/>
          </a:p>
        </p:txBody>
      </p:sp>
      <p:sp>
        <p:nvSpPr>
          <p:cNvPr id="5" name="Slide Number Placeholder 4">
            <a:extLst>
              <a:ext uri="{FF2B5EF4-FFF2-40B4-BE49-F238E27FC236}">
                <a16:creationId xmlns:a16="http://schemas.microsoft.com/office/drawing/2014/main" id="{53DC1329-19B0-B348-AA8E-91D89C186147}"/>
              </a:ext>
            </a:extLst>
          </p:cNvPr>
          <p:cNvSpPr>
            <a:spLocks noGrp="1"/>
          </p:cNvSpPr>
          <p:nvPr>
            <p:ph type="sldNum" sz="quarter" idx="12"/>
          </p:nvPr>
        </p:nvSpPr>
        <p:spPr/>
        <p:txBody>
          <a:bodyPr/>
          <a:lstStyle/>
          <a:p>
            <a:pPr>
              <a:defRPr/>
            </a:pPr>
            <a:fld id="{49598B4F-C074-4442-9F8A-EAB8E1A496A1}" type="slidenum">
              <a:rPr lang="vi-VN" smtClean="0"/>
              <a:pPr>
                <a:defRPr/>
              </a:pPr>
              <a:t>48</a:t>
            </a:fld>
            <a:endParaRPr lang="vi-VN"/>
          </a:p>
        </p:txBody>
      </p:sp>
    </p:spTree>
    <p:extLst>
      <p:ext uri="{BB962C8B-B14F-4D97-AF65-F5344CB8AC3E}">
        <p14:creationId xmlns:p14="http://schemas.microsoft.com/office/powerpoint/2010/main" val="3823591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931" name="Group 427"/>
          <p:cNvGraphicFramePr>
            <a:graphicFrameLocks noGrp="1"/>
          </p:cNvGraphicFramePr>
          <p:nvPr>
            <p:ph type="tbl" idx="1"/>
          </p:nvPr>
        </p:nvGraphicFramePr>
        <p:xfrm>
          <a:off x="527050" y="1752600"/>
          <a:ext cx="8007350" cy="4191000"/>
        </p:xfrm>
        <a:graphic>
          <a:graphicData uri="http://schemas.openxmlformats.org/drawingml/2006/table">
            <a:tbl>
              <a:tblPr/>
              <a:tblGrid>
                <a:gridCol w="420688">
                  <a:extLst>
                    <a:ext uri="{9D8B030D-6E8A-4147-A177-3AD203B41FA5}">
                      <a16:colId xmlns:a16="http://schemas.microsoft.com/office/drawing/2014/main" val="20000"/>
                    </a:ext>
                  </a:extLst>
                </a:gridCol>
                <a:gridCol w="422275">
                  <a:extLst>
                    <a:ext uri="{9D8B030D-6E8A-4147-A177-3AD203B41FA5}">
                      <a16:colId xmlns:a16="http://schemas.microsoft.com/office/drawing/2014/main" val="20001"/>
                    </a:ext>
                  </a:extLst>
                </a:gridCol>
                <a:gridCol w="420687">
                  <a:extLst>
                    <a:ext uri="{9D8B030D-6E8A-4147-A177-3AD203B41FA5}">
                      <a16:colId xmlns:a16="http://schemas.microsoft.com/office/drawing/2014/main" val="20002"/>
                    </a:ext>
                  </a:extLst>
                </a:gridCol>
                <a:gridCol w="422275">
                  <a:extLst>
                    <a:ext uri="{9D8B030D-6E8A-4147-A177-3AD203B41FA5}">
                      <a16:colId xmlns:a16="http://schemas.microsoft.com/office/drawing/2014/main" val="20003"/>
                    </a:ext>
                  </a:extLst>
                </a:gridCol>
                <a:gridCol w="420688">
                  <a:extLst>
                    <a:ext uri="{9D8B030D-6E8A-4147-A177-3AD203B41FA5}">
                      <a16:colId xmlns:a16="http://schemas.microsoft.com/office/drawing/2014/main" val="20004"/>
                    </a:ext>
                  </a:extLst>
                </a:gridCol>
                <a:gridCol w="422275">
                  <a:extLst>
                    <a:ext uri="{9D8B030D-6E8A-4147-A177-3AD203B41FA5}">
                      <a16:colId xmlns:a16="http://schemas.microsoft.com/office/drawing/2014/main" val="20005"/>
                    </a:ext>
                  </a:extLst>
                </a:gridCol>
                <a:gridCol w="420687">
                  <a:extLst>
                    <a:ext uri="{9D8B030D-6E8A-4147-A177-3AD203B41FA5}">
                      <a16:colId xmlns:a16="http://schemas.microsoft.com/office/drawing/2014/main" val="20006"/>
                    </a:ext>
                  </a:extLst>
                </a:gridCol>
                <a:gridCol w="422275">
                  <a:extLst>
                    <a:ext uri="{9D8B030D-6E8A-4147-A177-3AD203B41FA5}">
                      <a16:colId xmlns:a16="http://schemas.microsoft.com/office/drawing/2014/main" val="20007"/>
                    </a:ext>
                  </a:extLst>
                </a:gridCol>
                <a:gridCol w="420688">
                  <a:extLst>
                    <a:ext uri="{9D8B030D-6E8A-4147-A177-3AD203B41FA5}">
                      <a16:colId xmlns:a16="http://schemas.microsoft.com/office/drawing/2014/main" val="20008"/>
                    </a:ext>
                  </a:extLst>
                </a:gridCol>
                <a:gridCol w="422275">
                  <a:extLst>
                    <a:ext uri="{9D8B030D-6E8A-4147-A177-3AD203B41FA5}">
                      <a16:colId xmlns:a16="http://schemas.microsoft.com/office/drawing/2014/main" val="20009"/>
                    </a:ext>
                  </a:extLst>
                </a:gridCol>
                <a:gridCol w="420687">
                  <a:extLst>
                    <a:ext uri="{9D8B030D-6E8A-4147-A177-3AD203B41FA5}">
                      <a16:colId xmlns:a16="http://schemas.microsoft.com/office/drawing/2014/main" val="20010"/>
                    </a:ext>
                  </a:extLst>
                </a:gridCol>
                <a:gridCol w="422275">
                  <a:extLst>
                    <a:ext uri="{9D8B030D-6E8A-4147-A177-3AD203B41FA5}">
                      <a16:colId xmlns:a16="http://schemas.microsoft.com/office/drawing/2014/main" val="20011"/>
                    </a:ext>
                  </a:extLst>
                </a:gridCol>
                <a:gridCol w="420688">
                  <a:extLst>
                    <a:ext uri="{9D8B030D-6E8A-4147-A177-3AD203B41FA5}">
                      <a16:colId xmlns:a16="http://schemas.microsoft.com/office/drawing/2014/main" val="20012"/>
                    </a:ext>
                  </a:extLst>
                </a:gridCol>
                <a:gridCol w="422275">
                  <a:extLst>
                    <a:ext uri="{9D8B030D-6E8A-4147-A177-3AD203B41FA5}">
                      <a16:colId xmlns:a16="http://schemas.microsoft.com/office/drawing/2014/main" val="20013"/>
                    </a:ext>
                  </a:extLst>
                </a:gridCol>
                <a:gridCol w="420687">
                  <a:extLst>
                    <a:ext uri="{9D8B030D-6E8A-4147-A177-3AD203B41FA5}">
                      <a16:colId xmlns:a16="http://schemas.microsoft.com/office/drawing/2014/main" val="20014"/>
                    </a:ext>
                  </a:extLst>
                </a:gridCol>
                <a:gridCol w="422275">
                  <a:extLst>
                    <a:ext uri="{9D8B030D-6E8A-4147-A177-3AD203B41FA5}">
                      <a16:colId xmlns:a16="http://schemas.microsoft.com/office/drawing/2014/main" val="20015"/>
                    </a:ext>
                  </a:extLst>
                </a:gridCol>
                <a:gridCol w="420688">
                  <a:extLst>
                    <a:ext uri="{9D8B030D-6E8A-4147-A177-3AD203B41FA5}">
                      <a16:colId xmlns:a16="http://schemas.microsoft.com/office/drawing/2014/main" val="20016"/>
                    </a:ext>
                  </a:extLst>
                </a:gridCol>
                <a:gridCol w="422275">
                  <a:extLst>
                    <a:ext uri="{9D8B030D-6E8A-4147-A177-3AD203B41FA5}">
                      <a16:colId xmlns:a16="http://schemas.microsoft.com/office/drawing/2014/main" val="20017"/>
                    </a:ext>
                  </a:extLst>
                </a:gridCol>
                <a:gridCol w="420687">
                  <a:extLst>
                    <a:ext uri="{9D8B030D-6E8A-4147-A177-3AD203B41FA5}">
                      <a16:colId xmlns:a16="http://schemas.microsoft.com/office/drawing/2014/main" val="20018"/>
                    </a:ext>
                  </a:extLst>
                </a:gridCol>
              </a:tblGrid>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x</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90" name="Slide Number Placeholder 5"/>
          <p:cNvSpPr>
            <a:spLocks noGrp="1"/>
          </p:cNvSpPr>
          <p:nvPr>
            <p:ph type="sldNum" sz="quarter" idx="12"/>
          </p:nvPr>
        </p:nvSpPr>
        <p:spPr>
          <a:xfrm>
            <a:off x="6937375" y="5940425"/>
            <a:ext cx="1901825" cy="476250"/>
          </a:xfrm>
        </p:spPr>
        <p:txBody>
          <a:bodyPr/>
          <a:lstStyle/>
          <a:p>
            <a:pPr>
              <a:defRPr/>
            </a:pPr>
            <a:fld id="{62CAD1A5-7B39-44A0-9DAA-D1CFF2C1F4D0}" type="slidenum">
              <a:rPr lang="vi-VN"/>
              <a:pPr>
                <a:defRPr/>
              </a:pPr>
              <a:t>49</a:t>
            </a:fld>
            <a:endParaRPr lang="vi-VN"/>
          </a:p>
        </p:txBody>
      </p:sp>
      <p:sp>
        <p:nvSpPr>
          <p:cNvPr id="49339" name="Line 428"/>
          <p:cNvSpPr>
            <a:spLocks noChangeShapeType="1"/>
          </p:cNvSpPr>
          <p:nvPr/>
        </p:nvSpPr>
        <p:spPr bwMode="auto">
          <a:xfrm>
            <a:off x="5562600" y="1752600"/>
            <a:ext cx="0" cy="419100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49340" name="Rectangle 429"/>
          <p:cNvSpPr>
            <a:spLocks noChangeArrowheads="1"/>
          </p:cNvSpPr>
          <p:nvPr/>
        </p:nvSpPr>
        <p:spPr bwMode="auto">
          <a:xfrm>
            <a:off x="304800" y="1219200"/>
            <a:ext cx="3377848" cy="461665"/>
          </a:xfrm>
          <a:prstGeom prst="rect">
            <a:avLst/>
          </a:prstGeom>
          <a:noFill/>
          <a:ln w="9525">
            <a:noFill/>
            <a:miter lim="800000"/>
            <a:headEnd/>
            <a:tailEnd/>
          </a:ln>
        </p:spPr>
        <p:txBody>
          <a:bodyPr wrap="none">
            <a:spAutoFit/>
          </a:bodyPr>
          <a:lstStyle/>
          <a:p>
            <a:pPr indent="341313">
              <a:spcBef>
                <a:spcPct val="50000"/>
              </a:spcBef>
              <a:buClr>
                <a:srgbClr val="3200C0"/>
              </a:buClr>
              <a:buSzPct val="60000"/>
              <a:buFont typeface="Wingdings" pitchFamily="2" charset="2"/>
              <a:buChar char="q"/>
            </a:pPr>
            <a:r>
              <a:rPr lang="en-US" sz="2400" dirty="0" err="1">
                <a:solidFill>
                  <a:srgbClr val="FF0000"/>
                </a:solidFill>
                <a:latin typeface="Arial"/>
                <a:cs typeface="Arial"/>
              </a:rPr>
              <a:t>Nén</a:t>
            </a:r>
            <a:r>
              <a:rPr lang="en-US" sz="2400" dirty="0">
                <a:solidFill>
                  <a:srgbClr val="FF0000"/>
                </a:solidFill>
                <a:latin typeface="Arial"/>
                <a:cs typeface="Arial"/>
              </a:rPr>
              <a:t> </a:t>
            </a:r>
            <a:r>
              <a:rPr lang="en-US" sz="2400" dirty="0" err="1">
                <a:solidFill>
                  <a:srgbClr val="FF0000"/>
                </a:solidFill>
                <a:latin typeface="Arial"/>
                <a:cs typeface="Arial"/>
              </a:rPr>
              <a:t>số</a:t>
            </a:r>
            <a:r>
              <a:rPr lang="en-US" sz="2400" dirty="0">
                <a:solidFill>
                  <a:srgbClr val="FF0000"/>
                </a:solidFill>
                <a:latin typeface="Arial"/>
                <a:cs typeface="Arial"/>
              </a:rPr>
              <a:t> 13 bit – 8 bit</a:t>
            </a:r>
          </a:p>
        </p:txBody>
      </p:sp>
      <p:sp>
        <p:nvSpPr>
          <p:cNvPr id="49341" name="Text Box 430"/>
          <p:cNvSpPr txBox="1">
            <a:spLocks noChangeArrowheads="1"/>
          </p:cNvSpPr>
          <p:nvPr/>
        </p:nvSpPr>
        <p:spPr bwMode="auto">
          <a:xfrm>
            <a:off x="2362200" y="6019800"/>
            <a:ext cx="6172200" cy="366713"/>
          </a:xfrm>
          <a:prstGeom prst="rect">
            <a:avLst/>
          </a:prstGeom>
          <a:noFill/>
          <a:ln w="9525">
            <a:noFill/>
            <a:miter lim="800000"/>
            <a:headEnd/>
            <a:tailEnd/>
          </a:ln>
        </p:spPr>
        <p:txBody>
          <a:bodyPr>
            <a:spAutoFit/>
          </a:bodyPr>
          <a:lstStyle/>
          <a:p>
            <a:pPr>
              <a:spcBef>
                <a:spcPct val="50000"/>
              </a:spcBef>
            </a:pPr>
            <a:r>
              <a:rPr lang="en-US" b="1">
                <a:solidFill>
                  <a:srgbClr val="FF0000"/>
                </a:solidFill>
                <a:latin typeface="Times New Roman" pitchFamily="18" charset="0"/>
                <a:cs typeface="Times New Roman" pitchFamily="18" charset="0"/>
              </a:rPr>
              <a:t>12 bit                                                              7 bit</a:t>
            </a:r>
            <a:endParaRPr lang="vi-VN" b="1">
              <a:solidFill>
                <a:srgbClr val="FF0000"/>
              </a:solidFill>
              <a:latin typeface="Times New Roman" pitchFamily="18" charset="0"/>
              <a:cs typeface="Times New Roman" pitchFamily="18" charset="0"/>
            </a:endParaRPr>
          </a:p>
        </p:txBody>
      </p:sp>
      <p:sp>
        <p:nvSpPr>
          <p:cNvPr id="11" name="Title 16"/>
          <p:cNvSpPr>
            <a:spLocks noGrp="1"/>
          </p:cNvSpPr>
          <p:nvPr>
            <p:ph type="title"/>
          </p:nvPr>
        </p:nvSpPr>
        <p:spPr>
          <a:xfrm>
            <a:off x="0" y="76200"/>
            <a:ext cx="9144000" cy="762000"/>
          </a:xfrm>
        </p:spPr>
        <p:txBody>
          <a:bodyPr>
            <a:normAutofit/>
          </a:bodyPr>
          <a:lstStyle/>
          <a:p>
            <a:r>
              <a:rPr lang="en-US" sz="3400" dirty="0" err="1">
                <a:latin typeface="Arial"/>
                <a:cs typeface="Arial"/>
              </a:rPr>
              <a:t>Thuật</a:t>
            </a:r>
            <a:r>
              <a:rPr lang="en-US" sz="3400" dirty="0">
                <a:latin typeface="Arial"/>
                <a:cs typeface="Arial"/>
              </a:rPr>
              <a:t> </a:t>
            </a:r>
            <a:r>
              <a:rPr lang="en-US" sz="3400" dirty="0" err="1">
                <a:latin typeface="Arial"/>
                <a:cs typeface="Arial"/>
              </a:rPr>
              <a:t>toán</a:t>
            </a:r>
            <a:r>
              <a:rPr lang="en-US" sz="3400" dirty="0">
                <a:latin typeface="Arial"/>
                <a:cs typeface="Arial"/>
              </a:rPr>
              <a:t> </a:t>
            </a:r>
            <a:r>
              <a:rPr lang="en-US" sz="3400" dirty="0" err="1">
                <a:latin typeface="Arial"/>
                <a:cs typeface="Arial"/>
              </a:rPr>
              <a:t>xác</a:t>
            </a:r>
            <a:r>
              <a:rPr lang="en-US" sz="3400" dirty="0">
                <a:latin typeface="Arial"/>
                <a:cs typeface="Arial"/>
              </a:rPr>
              <a:t> </a:t>
            </a:r>
            <a:r>
              <a:rPr lang="en-US" sz="3400" dirty="0" err="1">
                <a:latin typeface="Arial"/>
                <a:cs typeface="Arial"/>
              </a:rPr>
              <a:t>định</a:t>
            </a:r>
            <a:r>
              <a:rPr lang="en-US" sz="3400" dirty="0">
                <a:latin typeface="Arial"/>
                <a:cs typeface="Arial"/>
              </a:rPr>
              <a:t> </a:t>
            </a:r>
            <a:r>
              <a:rPr lang="en-US" sz="3400" dirty="0" err="1">
                <a:latin typeface="Arial"/>
                <a:cs typeface="Arial"/>
              </a:rPr>
              <a:t>từ</a:t>
            </a:r>
            <a:r>
              <a:rPr lang="en-US" sz="3400" dirty="0">
                <a:latin typeface="Arial"/>
                <a:cs typeface="Arial"/>
              </a:rPr>
              <a:t> </a:t>
            </a:r>
            <a:r>
              <a:rPr lang="en-US" sz="3400" dirty="0" err="1">
                <a:latin typeface="Arial"/>
                <a:cs typeface="Arial"/>
              </a:rPr>
              <a:t>mã</a:t>
            </a:r>
            <a:r>
              <a:rPr lang="en-US" sz="3400" dirty="0">
                <a:latin typeface="Arial"/>
                <a:cs typeface="Arial"/>
              </a:rPr>
              <a:t> ITU G.711</a:t>
            </a:r>
          </a:p>
        </p:txBody>
      </p:sp>
      <p:sp>
        <p:nvSpPr>
          <p:cNvPr id="12" name="Slide Number Placeholder 5"/>
          <p:cNvSpPr txBox="1">
            <a:spLocks/>
          </p:cNvSpPr>
          <p:nvPr/>
        </p:nvSpPr>
        <p:spPr>
          <a:xfrm>
            <a:off x="0" y="914400"/>
            <a:ext cx="533400" cy="244476"/>
          </a:xfrm>
          <a:prstGeom prst="rect">
            <a:avLst/>
          </a:prstGeom>
        </p:spPr>
        <p:txBody>
          <a:bodyPr vert="horz"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D822F4F-580B-46BE-975D-32DC56B86D2C}" type="slidenum">
              <a:rPr kumimoji="0" lang="vi-VN" sz="1600" b="1" i="0" u="none" strike="noStrike" kern="1200" cap="none" spc="0" normalizeH="0" baseline="0" noProof="0" smtClean="0">
                <a:ln>
                  <a:noFill/>
                </a:ln>
                <a:solidFill>
                  <a:srgbClr val="FFFFFF"/>
                </a:solidFill>
                <a:effectLst/>
                <a:uLnTx/>
                <a:uFillTx/>
                <a:latin typeface="Times New Roman" pitchFamily="18" charset="0"/>
                <a:ea typeface="+mn-ea"/>
                <a:cs typeface="Times New Roman"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vi-VN" sz="16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94590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5</a:t>
            </a:fld>
            <a:endParaRPr lang="en-US" dirty="0"/>
          </a:p>
        </p:txBody>
      </p:sp>
      <p:sp>
        <p:nvSpPr>
          <p:cNvPr id="5" name="Content Placeholder 4"/>
          <p:cNvSpPr>
            <a:spLocks noGrp="1"/>
          </p:cNvSpPr>
          <p:nvPr>
            <p:ph sz="quarter" idx="1"/>
          </p:nvPr>
        </p:nvSpPr>
        <p:spPr>
          <a:xfrm>
            <a:off x="228600" y="1524000"/>
            <a:ext cx="8686800" cy="3810000"/>
          </a:xfrm>
        </p:spPr>
        <p:txBody>
          <a:bodyPr>
            <a:normAutofit/>
          </a:bodyPr>
          <a:lstStyle/>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văn</a:t>
            </a:r>
            <a:r>
              <a:rPr lang="en-US" sz="2200" dirty="0">
                <a:latin typeface="Arial"/>
                <a:cs typeface="Arial"/>
              </a:rPr>
              <a:t> </a:t>
            </a:r>
            <a:r>
              <a:rPr lang="en-US" sz="2200" dirty="0" err="1">
                <a:latin typeface="Arial"/>
                <a:cs typeface="Arial"/>
              </a:rPr>
              <a:t>bản</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thoại</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đường</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Khôi</a:t>
            </a:r>
            <a:r>
              <a:rPr lang="en-US" sz="2200" dirty="0">
                <a:latin typeface="Arial"/>
                <a:cs typeface="Arial"/>
              </a:rPr>
              <a:t> </a:t>
            </a:r>
            <a:r>
              <a:rPr lang="en-US" sz="2200" dirty="0" err="1">
                <a:latin typeface="Arial"/>
                <a:cs typeface="Arial"/>
              </a:rPr>
              <a:t>phục</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số</a:t>
            </a:r>
            <a:endParaRPr lang="en-US" sz="2200" dirty="0">
              <a:latin typeface="Arial"/>
              <a:cs typeface="Arial"/>
            </a:endParaRPr>
          </a:p>
        </p:txBody>
      </p:sp>
    </p:spTree>
    <p:extLst>
      <p:ext uri="{BB962C8B-B14F-4D97-AF65-F5344CB8AC3E}">
        <p14:creationId xmlns:p14="http://schemas.microsoft.com/office/powerpoint/2010/main" val="2570075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9740" name="Group 188"/>
          <p:cNvGraphicFramePr>
            <a:graphicFrameLocks noGrp="1"/>
          </p:cNvGraphicFramePr>
          <p:nvPr>
            <p:ph sz="half" idx="1"/>
          </p:nvPr>
        </p:nvGraphicFramePr>
        <p:xfrm>
          <a:off x="381000" y="1828800"/>
          <a:ext cx="3276600" cy="4191000"/>
        </p:xfrm>
        <a:graphic>
          <a:graphicData uri="http://schemas.openxmlformats.org/drawingml/2006/table">
            <a:tbl>
              <a:tblPr/>
              <a:tblGrid>
                <a:gridCol w="466725">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gridCol w="466725">
                  <a:extLst>
                    <a:ext uri="{9D8B030D-6E8A-4147-A177-3AD203B41FA5}">
                      <a16:colId xmlns:a16="http://schemas.microsoft.com/office/drawing/2014/main" val="20004"/>
                    </a:ext>
                  </a:extLst>
                </a:gridCol>
                <a:gridCol w="469900">
                  <a:extLst>
                    <a:ext uri="{9D8B030D-6E8A-4147-A177-3AD203B41FA5}">
                      <a16:colId xmlns:a16="http://schemas.microsoft.com/office/drawing/2014/main" val="20005"/>
                    </a:ext>
                  </a:extLst>
                </a:gridCol>
                <a:gridCol w="466725">
                  <a:extLst>
                    <a:ext uri="{9D8B030D-6E8A-4147-A177-3AD203B41FA5}">
                      <a16:colId xmlns:a16="http://schemas.microsoft.com/office/drawing/2014/main" val="20006"/>
                    </a:ext>
                  </a:extLst>
                </a:gridCol>
              </a:tblGrid>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1</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FF0000"/>
                          </a:solidFill>
                          <a:effectLst/>
                          <a:latin typeface="Times New Roman" pitchFamily="18" charset="0"/>
                          <a:cs typeface="Times New Roman" pitchFamily="18" charset="0"/>
                        </a:rPr>
                        <a:t>0</a:t>
                      </a:r>
                      <a:endParaRPr kumimoji="0" lang="vi-VN" sz="2800" b="0" i="0" u="none" strike="noStrike" cap="none" normalizeH="0" baseline="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b</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c</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d</a:t>
                      </a:r>
                      <a:endParaRPr kumimoji="0" lang="vi-VN" sz="2800" b="0" i="0" u="none" strike="noStrike" cap="none" normalizeH="0" baseline="0" dirty="0">
                        <a:ln>
                          <a:noFill/>
                        </a:ln>
                        <a:solidFill>
                          <a:srgbClr val="FF0000"/>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279860" name="Group 308"/>
          <p:cNvGraphicFramePr>
            <a:graphicFrameLocks noGrp="1"/>
          </p:cNvGraphicFramePr>
          <p:nvPr>
            <p:ph sz="half" idx="2"/>
          </p:nvPr>
        </p:nvGraphicFramePr>
        <p:xfrm>
          <a:off x="3657600" y="1828800"/>
          <a:ext cx="5111750" cy="4191000"/>
        </p:xfrm>
        <a:graphic>
          <a:graphicData uri="http://schemas.openxmlformats.org/drawingml/2006/table">
            <a:tbl>
              <a:tblPr/>
              <a:tblGrid>
                <a:gridCol w="425450">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5450">
                  <a:extLst>
                    <a:ext uri="{9D8B030D-6E8A-4147-A177-3AD203B41FA5}">
                      <a16:colId xmlns:a16="http://schemas.microsoft.com/office/drawing/2014/main" val="20002"/>
                    </a:ext>
                  </a:extLst>
                </a:gridCol>
                <a:gridCol w="425450">
                  <a:extLst>
                    <a:ext uri="{9D8B030D-6E8A-4147-A177-3AD203B41FA5}">
                      <a16:colId xmlns:a16="http://schemas.microsoft.com/office/drawing/2014/main" val="20003"/>
                    </a:ext>
                  </a:extLst>
                </a:gridCol>
                <a:gridCol w="427037">
                  <a:extLst>
                    <a:ext uri="{9D8B030D-6E8A-4147-A177-3AD203B41FA5}">
                      <a16:colId xmlns:a16="http://schemas.microsoft.com/office/drawing/2014/main" val="20004"/>
                    </a:ext>
                  </a:extLst>
                </a:gridCol>
                <a:gridCol w="425450">
                  <a:extLst>
                    <a:ext uri="{9D8B030D-6E8A-4147-A177-3AD203B41FA5}">
                      <a16:colId xmlns:a16="http://schemas.microsoft.com/office/drawing/2014/main" val="20005"/>
                    </a:ext>
                  </a:extLst>
                </a:gridCol>
                <a:gridCol w="425450">
                  <a:extLst>
                    <a:ext uri="{9D8B030D-6E8A-4147-A177-3AD203B41FA5}">
                      <a16:colId xmlns:a16="http://schemas.microsoft.com/office/drawing/2014/main" val="20006"/>
                    </a:ext>
                  </a:extLst>
                </a:gridCol>
                <a:gridCol w="427038">
                  <a:extLst>
                    <a:ext uri="{9D8B030D-6E8A-4147-A177-3AD203B41FA5}">
                      <a16:colId xmlns:a16="http://schemas.microsoft.com/office/drawing/2014/main" val="20007"/>
                    </a:ext>
                  </a:extLst>
                </a:gridCol>
                <a:gridCol w="425450">
                  <a:extLst>
                    <a:ext uri="{9D8B030D-6E8A-4147-A177-3AD203B41FA5}">
                      <a16:colId xmlns:a16="http://schemas.microsoft.com/office/drawing/2014/main" val="20008"/>
                    </a:ext>
                  </a:extLst>
                </a:gridCol>
                <a:gridCol w="425450">
                  <a:extLst>
                    <a:ext uri="{9D8B030D-6E8A-4147-A177-3AD203B41FA5}">
                      <a16:colId xmlns:a16="http://schemas.microsoft.com/office/drawing/2014/main" val="20009"/>
                    </a:ext>
                  </a:extLst>
                </a:gridCol>
                <a:gridCol w="427037">
                  <a:extLst>
                    <a:ext uri="{9D8B030D-6E8A-4147-A177-3AD203B41FA5}">
                      <a16:colId xmlns:a16="http://schemas.microsoft.com/office/drawing/2014/main" val="20010"/>
                    </a:ext>
                  </a:extLst>
                </a:gridCol>
                <a:gridCol w="425450">
                  <a:extLst>
                    <a:ext uri="{9D8B030D-6E8A-4147-A177-3AD203B41FA5}">
                      <a16:colId xmlns:a16="http://schemas.microsoft.com/office/drawing/2014/main" val="20011"/>
                    </a:ext>
                  </a:extLst>
                </a:gridCol>
              </a:tblGrid>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0</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a</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a:ln>
                            <a:noFill/>
                          </a:ln>
                          <a:solidFill>
                            <a:srgbClr val="000066"/>
                          </a:solidFill>
                          <a:effectLst/>
                          <a:latin typeface="Times New Roman" pitchFamily="18" charset="0"/>
                          <a:cs typeface="Times New Roman" pitchFamily="18" charset="0"/>
                        </a:rPr>
                        <a:t>b</a:t>
                      </a:r>
                      <a:endParaRPr kumimoji="0" lang="vi-VN" sz="2800" b="0" i="0" u="none" strike="noStrike" cap="none" normalizeH="0" baseline="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c</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d</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0" i="0" u="none" strike="noStrike" cap="none" normalizeH="0" baseline="0" dirty="0">
                          <a:ln>
                            <a:noFill/>
                          </a:ln>
                          <a:solidFill>
                            <a:srgbClr val="000066"/>
                          </a:solidFill>
                          <a:effectLst/>
                          <a:latin typeface="Times New Roman" pitchFamily="18" charset="0"/>
                          <a:cs typeface="Times New Roman" pitchFamily="18" charset="0"/>
                        </a:rPr>
                        <a:t>1</a:t>
                      </a:r>
                      <a:endParaRPr kumimoji="0" lang="vi-VN" sz="2800" b="0" i="0" u="none" strike="noStrike" cap="none" normalizeH="0" baseline="0" dirty="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0" name="Slide Number Placeholder 6"/>
          <p:cNvSpPr>
            <a:spLocks noGrp="1"/>
          </p:cNvSpPr>
          <p:nvPr>
            <p:ph type="sldNum" sz="quarter" idx="4294967295"/>
          </p:nvPr>
        </p:nvSpPr>
        <p:spPr>
          <a:xfrm>
            <a:off x="6553200" y="6203950"/>
            <a:ext cx="2133600" cy="365125"/>
          </a:xfrm>
          <a:prstGeom prst="rect">
            <a:avLst/>
          </a:prstGeom>
        </p:spPr>
        <p:txBody>
          <a:bodyPr/>
          <a:lstStyle/>
          <a:p>
            <a:pPr>
              <a:defRPr/>
            </a:pPr>
            <a:fld id="{B4F0F184-C3DE-4B6D-A356-B43A6E3403C7}" type="slidenum">
              <a:rPr lang="vi-VN"/>
              <a:pPr>
                <a:defRPr/>
              </a:pPr>
              <a:t>50</a:t>
            </a:fld>
            <a:endParaRPr lang="vi-VN"/>
          </a:p>
        </p:txBody>
      </p:sp>
      <p:sp>
        <p:nvSpPr>
          <p:cNvPr id="50375" name="Text Box 187"/>
          <p:cNvSpPr txBox="1">
            <a:spLocks noChangeArrowheads="1"/>
          </p:cNvSpPr>
          <p:nvPr/>
        </p:nvSpPr>
        <p:spPr bwMode="auto">
          <a:xfrm>
            <a:off x="1905000" y="6096000"/>
            <a:ext cx="6172200" cy="366712"/>
          </a:xfrm>
          <a:prstGeom prst="rect">
            <a:avLst/>
          </a:prstGeom>
          <a:noFill/>
          <a:ln w="9525">
            <a:noFill/>
            <a:miter lim="800000"/>
            <a:headEnd/>
            <a:tailEnd/>
          </a:ln>
        </p:spPr>
        <p:txBody>
          <a:bodyPr>
            <a:spAutoFit/>
          </a:bodyPr>
          <a:lstStyle/>
          <a:p>
            <a:pPr>
              <a:spcBef>
                <a:spcPct val="50000"/>
              </a:spcBef>
            </a:pPr>
            <a:r>
              <a:rPr lang="en-US" b="1">
                <a:solidFill>
                  <a:srgbClr val="FF0000"/>
                </a:solidFill>
                <a:latin typeface="Times New Roman" pitchFamily="18" charset="0"/>
                <a:cs typeface="Times New Roman" pitchFamily="18" charset="0"/>
              </a:rPr>
              <a:t>7 bit                                                              12 bit</a:t>
            </a:r>
            <a:endParaRPr lang="vi-VN" b="1">
              <a:solidFill>
                <a:srgbClr val="FF0000"/>
              </a:solidFill>
              <a:latin typeface="Times New Roman" pitchFamily="18" charset="0"/>
              <a:cs typeface="Times New Roman" pitchFamily="18" charset="0"/>
            </a:endParaRPr>
          </a:p>
        </p:txBody>
      </p:sp>
      <p:sp>
        <p:nvSpPr>
          <p:cNvPr id="11" name="Title 16"/>
          <p:cNvSpPr>
            <a:spLocks noGrp="1"/>
          </p:cNvSpPr>
          <p:nvPr>
            <p:ph type="title"/>
          </p:nvPr>
        </p:nvSpPr>
        <p:spPr>
          <a:xfrm>
            <a:off x="0" y="76200"/>
            <a:ext cx="9144000" cy="762000"/>
          </a:xfrm>
        </p:spPr>
        <p:txBody>
          <a:bodyPr>
            <a:normAutofit/>
          </a:bodyPr>
          <a:lstStyle/>
          <a:p>
            <a:r>
              <a:rPr lang="en-US" sz="3400" dirty="0" err="1">
                <a:latin typeface="Arial"/>
                <a:cs typeface="Arial"/>
              </a:rPr>
              <a:t>Thuật</a:t>
            </a:r>
            <a:r>
              <a:rPr lang="en-US" sz="3400" dirty="0">
                <a:latin typeface="Arial"/>
                <a:cs typeface="Arial"/>
              </a:rPr>
              <a:t> </a:t>
            </a:r>
            <a:r>
              <a:rPr lang="en-US" sz="3400" dirty="0" err="1">
                <a:latin typeface="Arial"/>
                <a:cs typeface="Arial"/>
              </a:rPr>
              <a:t>toán</a:t>
            </a:r>
            <a:r>
              <a:rPr lang="en-US" sz="3400" dirty="0">
                <a:latin typeface="Arial"/>
                <a:cs typeface="Arial"/>
              </a:rPr>
              <a:t> </a:t>
            </a:r>
            <a:r>
              <a:rPr lang="en-US" sz="3400" dirty="0" err="1">
                <a:latin typeface="Arial"/>
                <a:cs typeface="Arial"/>
              </a:rPr>
              <a:t>xác</a:t>
            </a:r>
            <a:r>
              <a:rPr lang="en-US" sz="3400" dirty="0">
                <a:latin typeface="Arial"/>
                <a:cs typeface="Arial"/>
              </a:rPr>
              <a:t> </a:t>
            </a:r>
            <a:r>
              <a:rPr lang="en-US" sz="3400" dirty="0" err="1">
                <a:latin typeface="Arial"/>
                <a:cs typeface="Arial"/>
              </a:rPr>
              <a:t>định</a:t>
            </a:r>
            <a:r>
              <a:rPr lang="en-US" sz="3400" dirty="0">
                <a:latin typeface="Arial"/>
                <a:cs typeface="Arial"/>
              </a:rPr>
              <a:t> </a:t>
            </a:r>
            <a:r>
              <a:rPr lang="en-US" sz="3400" dirty="0" err="1">
                <a:latin typeface="Arial"/>
                <a:cs typeface="Arial"/>
              </a:rPr>
              <a:t>từ</a:t>
            </a:r>
            <a:r>
              <a:rPr lang="en-US" sz="3400" dirty="0">
                <a:latin typeface="Arial"/>
                <a:cs typeface="Arial"/>
              </a:rPr>
              <a:t> </a:t>
            </a:r>
            <a:r>
              <a:rPr lang="en-US" sz="3400" dirty="0" err="1">
                <a:latin typeface="Arial"/>
                <a:cs typeface="Arial"/>
              </a:rPr>
              <a:t>mã</a:t>
            </a:r>
            <a:r>
              <a:rPr lang="en-US" sz="3400" dirty="0">
                <a:latin typeface="Arial"/>
                <a:cs typeface="Arial"/>
              </a:rPr>
              <a:t> ITU G.711 (</a:t>
            </a:r>
            <a:r>
              <a:rPr lang="en-US" sz="3400" dirty="0" err="1">
                <a:latin typeface="Arial"/>
                <a:cs typeface="Arial"/>
              </a:rPr>
              <a:t>tt</a:t>
            </a:r>
            <a:r>
              <a:rPr lang="en-US" sz="3400" dirty="0">
                <a:latin typeface="Arial"/>
                <a:cs typeface="Arial"/>
              </a:rPr>
              <a:t>)</a:t>
            </a:r>
          </a:p>
        </p:txBody>
      </p:sp>
      <p:sp>
        <p:nvSpPr>
          <p:cNvPr id="12" name="Slide Number Placeholder 5"/>
          <p:cNvSpPr txBox="1">
            <a:spLocks/>
          </p:cNvSpPr>
          <p:nvPr/>
        </p:nvSpPr>
        <p:spPr>
          <a:xfrm>
            <a:off x="0" y="914400"/>
            <a:ext cx="533400" cy="244476"/>
          </a:xfrm>
          <a:prstGeom prst="rect">
            <a:avLst/>
          </a:prstGeom>
        </p:spPr>
        <p:txBody>
          <a:bodyPr vert="horz"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D822F4F-580B-46BE-975D-32DC56B86D2C}" type="slidenum">
              <a:rPr kumimoji="0" lang="vi-VN" sz="1600" b="1" i="0" u="none" strike="noStrike" kern="1200" cap="none" spc="0" normalizeH="0" baseline="0" noProof="0" smtClean="0">
                <a:ln>
                  <a:noFill/>
                </a:ln>
                <a:solidFill>
                  <a:srgbClr val="FFFFFF"/>
                </a:solidFill>
                <a:effectLst/>
                <a:uLnTx/>
                <a:uFillTx/>
                <a:latin typeface="Times New Roman" pitchFamily="18" charset="0"/>
                <a:ea typeface="+mn-ea"/>
                <a:cs typeface="Times New Roman"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vi-VN" sz="16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13" name="Rectangle 429"/>
          <p:cNvSpPr>
            <a:spLocks noChangeArrowheads="1"/>
          </p:cNvSpPr>
          <p:nvPr/>
        </p:nvSpPr>
        <p:spPr bwMode="auto">
          <a:xfrm>
            <a:off x="304800" y="1219200"/>
            <a:ext cx="3506088" cy="461665"/>
          </a:xfrm>
          <a:prstGeom prst="rect">
            <a:avLst/>
          </a:prstGeom>
          <a:noFill/>
          <a:ln w="9525">
            <a:noFill/>
            <a:miter lim="800000"/>
            <a:headEnd/>
            <a:tailEnd/>
          </a:ln>
        </p:spPr>
        <p:txBody>
          <a:bodyPr wrap="none">
            <a:spAutoFit/>
          </a:bodyPr>
          <a:lstStyle/>
          <a:p>
            <a:pPr indent="341313">
              <a:spcBef>
                <a:spcPct val="50000"/>
              </a:spcBef>
              <a:buClr>
                <a:srgbClr val="3200C0"/>
              </a:buClr>
              <a:buSzPct val="60000"/>
              <a:buFont typeface="Wingdings" pitchFamily="2" charset="2"/>
              <a:buChar char="q"/>
            </a:pPr>
            <a:r>
              <a:rPr lang="en-US" sz="2400" b="1" dirty="0" err="1">
                <a:solidFill>
                  <a:srgbClr val="FF0000"/>
                </a:solidFill>
                <a:latin typeface="Arial"/>
                <a:cs typeface="Arial"/>
              </a:rPr>
              <a:t>Giãn</a:t>
            </a:r>
            <a:r>
              <a:rPr lang="en-US" sz="2400" b="1" dirty="0">
                <a:solidFill>
                  <a:srgbClr val="FF0000"/>
                </a:solidFill>
                <a:latin typeface="Arial"/>
                <a:cs typeface="Arial"/>
              </a:rPr>
              <a:t> </a:t>
            </a:r>
            <a:r>
              <a:rPr lang="en-US" sz="2400" b="1" dirty="0" err="1">
                <a:solidFill>
                  <a:srgbClr val="FF0000"/>
                </a:solidFill>
                <a:latin typeface="Arial"/>
                <a:cs typeface="Arial"/>
              </a:rPr>
              <a:t>số</a:t>
            </a:r>
            <a:r>
              <a:rPr lang="en-US" sz="2400" b="1" dirty="0">
                <a:solidFill>
                  <a:srgbClr val="FF0000"/>
                </a:solidFill>
                <a:latin typeface="Arial"/>
                <a:cs typeface="Arial"/>
              </a:rPr>
              <a:t> 8 bit – 13 bit</a:t>
            </a:r>
          </a:p>
        </p:txBody>
      </p:sp>
    </p:spTree>
    <p:extLst>
      <p:ext uri="{BB962C8B-B14F-4D97-AF65-F5344CB8AC3E}">
        <p14:creationId xmlns:p14="http://schemas.microsoft.com/office/powerpoint/2010/main" val="628882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3400" dirty="0" err="1">
                <a:latin typeface="Arial"/>
                <a:cs typeface="Arial"/>
              </a:rPr>
              <a:t>Các</a:t>
            </a:r>
            <a:r>
              <a:rPr lang="en-US" sz="3400" dirty="0">
                <a:latin typeface="Arial"/>
                <a:cs typeface="Arial"/>
              </a:rPr>
              <a:t> </a:t>
            </a:r>
            <a:r>
              <a:rPr lang="en-US" sz="3400" dirty="0" err="1">
                <a:latin typeface="Arial"/>
                <a:cs typeface="Arial"/>
              </a:rPr>
              <a:t>kỹ</a:t>
            </a:r>
            <a:r>
              <a:rPr lang="en-US" sz="3400" dirty="0">
                <a:latin typeface="Arial"/>
                <a:cs typeface="Arial"/>
              </a:rPr>
              <a:t> </a:t>
            </a:r>
            <a:r>
              <a:rPr lang="en-US" sz="3400" dirty="0" err="1">
                <a:latin typeface="Arial"/>
                <a:cs typeface="Arial"/>
              </a:rPr>
              <a:t>thuật</a:t>
            </a:r>
            <a:r>
              <a:rPr lang="en-US" sz="3400" dirty="0">
                <a:latin typeface="Arial"/>
                <a:cs typeface="Arial"/>
              </a:rPr>
              <a:t> </a:t>
            </a:r>
            <a:r>
              <a:rPr lang="en-US" sz="3400" dirty="0" err="1">
                <a:latin typeface="Arial"/>
                <a:cs typeface="Arial"/>
              </a:rPr>
              <a:t>biến</a:t>
            </a:r>
            <a:r>
              <a:rPr lang="en-US" sz="3400" dirty="0">
                <a:latin typeface="Arial"/>
                <a:cs typeface="Arial"/>
              </a:rPr>
              <a:t> </a:t>
            </a:r>
            <a:r>
              <a:rPr lang="en-US" sz="3400" dirty="0" err="1">
                <a:latin typeface="Arial"/>
                <a:cs typeface="Arial"/>
              </a:rPr>
              <a:t>thể</a:t>
            </a:r>
            <a:r>
              <a:rPr lang="en-US" sz="3400" dirty="0">
                <a:latin typeface="Arial"/>
                <a:cs typeface="Arial"/>
              </a:rPr>
              <a:t> </a:t>
            </a:r>
            <a:r>
              <a:rPr lang="en-US" sz="3400" dirty="0" err="1">
                <a:latin typeface="Arial"/>
                <a:cs typeface="Arial"/>
              </a:rPr>
              <a:t>của</a:t>
            </a:r>
            <a:r>
              <a:rPr lang="en-US" sz="3400" dirty="0">
                <a:latin typeface="Arial"/>
                <a:cs typeface="Arial"/>
              </a:rPr>
              <a:t> PCM</a:t>
            </a:r>
          </a:p>
        </p:txBody>
      </p:sp>
      <p:sp>
        <p:nvSpPr>
          <p:cNvPr id="9" name="Slide Number Placeholder 5"/>
          <p:cNvSpPr>
            <a:spLocks noGrp="1"/>
          </p:cNvSpPr>
          <p:nvPr>
            <p:ph type="sldNum" sz="quarter" idx="12"/>
          </p:nvPr>
        </p:nvSpPr>
        <p:spPr/>
        <p:txBody>
          <a:bodyPr/>
          <a:lstStyle/>
          <a:p>
            <a:pPr>
              <a:defRPr/>
            </a:pPr>
            <a:fld id="{885C611A-1989-4BB6-8934-024E7EE80921}" type="slidenum">
              <a:rPr lang="vi-VN"/>
              <a:pPr>
                <a:defRPr/>
              </a:pPr>
              <a:t>51</a:t>
            </a:fld>
            <a:endParaRPr lang="vi-VN"/>
          </a:p>
        </p:txBody>
      </p:sp>
      <p:sp>
        <p:nvSpPr>
          <p:cNvPr id="54277" name="Text Box 3"/>
          <p:cNvSpPr txBox="1">
            <a:spLocks noChangeArrowheads="1"/>
          </p:cNvSpPr>
          <p:nvPr/>
        </p:nvSpPr>
        <p:spPr bwMode="auto">
          <a:xfrm>
            <a:off x="304800" y="1295400"/>
            <a:ext cx="8458200" cy="530225"/>
          </a:xfrm>
          <a:prstGeom prst="rect">
            <a:avLst/>
          </a:prstGeom>
          <a:noFill/>
          <a:ln w="9525">
            <a:noFill/>
            <a:miter lim="800000"/>
            <a:headEnd/>
            <a:tailEnd/>
          </a:ln>
        </p:spPr>
        <p:txBody>
          <a:bodyPr>
            <a:spAutoFit/>
          </a:bodyPr>
          <a:lstStyle/>
          <a:p>
            <a:pPr marL="342900" indent="-342900">
              <a:lnSpc>
                <a:spcPct val="120000"/>
              </a:lnSpc>
              <a:spcBef>
                <a:spcPct val="20000"/>
              </a:spcBef>
            </a:pPr>
            <a:r>
              <a:rPr lang="en-US" sz="2400" b="1">
                <a:solidFill>
                  <a:srgbClr val="003399"/>
                </a:solidFill>
              </a:rPr>
              <a:t>    </a:t>
            </a:r>
            <a:endParaRPr lang="en-US" sz="2400">
              <a:solidFill>
                <a:srgbClr val="000066"/>
              </a:solidFill>
            </a:endParaRPr>
          </a:p>
        </p:txBody>
      </p:sp>
      <p:sp>
        <p:nvSpPr>
          <p:cNvPr id="5427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427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3" name="Content Placeholder 10"/>
          <p:cNvSpPr txBox="1">
            <a:spLocks/>
          </p:cNvSpPr>
          <p:nvPr/>
        </p:nvSpPr>
        <p:spPr>
          <a:xfrm>
            <a:off x="0" y="1447800"/>
            <a:ext cx="9144000" cy="4876800"/>
          </a:xfrm>
          <a:prstGeom prst="rect">
            <a:avLst/>
          </a:prstGeom>
        </p:spPr>
        <p:txBody>
          <a:bodyPr vert="horz">
            <a:norm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42900" indent="-342900">
              <a:lnSpc>
                <a:spcPct val="150000"/>
              </a:lnSpc>
              <a:spcBef>
                <a:spcPct val="40000"/>
              </a:spcBef>
            </a:pPr>
            <a:r>
              <a:rPr lang="en-US" sz="2200" b="1" dirty="0">
                <a:solidFill>
                  <a:srgbClr val="0000FF"/>
                </a:solidFill>
                <a:latin typeface="Arial"/>
                <a:cs typeface="Arial"/>
              </a:rPr>
              <a:t>PCM delta:</a:t>
            </a:r>
            <a:r>
              <a:rPr lang="en-US" sz="2200" dirty="0">
                <a:solidFill>
                  <a:srgbClr val="0000FF"/>
                </a:solidFill>
                <a:latin typeface="Arial"/>
                <a:cs typeface="Arial"/>
              </a:rPr>
              <a:t> </a:t>
            </a:r>
            <a:r>
              <a:rPr lang="en-US" sz="2200" dirty="0" err="1">
                <a:latin typeface="Arial"/>
                <a:cs typeface="Arial"/>
              </a:rPr>
              <a:t>chỉ</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lệch</a:t>
            </a:r>
            <a:r>
              <a:rPr lang="en-US" sz="2200" dirty="0">
                <a:latin typeface="Arial"/>
                <a:cs typeface="Arial"/>
              </a:rPr>
              <a:t> </a:t>
            </a:r>
            <a:r>
              <a:rPr lang="en-US" sz="2200" dirty="0" err="1">
                <a:latin typeface="Arial"/>
                <a:cs typeface="Arial"/>
              </a:rPr>
              <a:t>giữa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cạnh</a:t>
            </a:r>
            <a:r>
              <a:rPr lang="en-US" sz="2200" dirty="0">
                <a:latin typeface="Arial"/>
                <a:cs typeface="Arial"/>
              </a:rPr>
              <a:t> </a:t>
            </a:r>
            <a:r>
              <a:rPr lang="en-US" sz="2200" dirty="0" err="1">
                <a:latin typeface="Arial"/>
                <a:cs typeface="Arial"/>
              </a:rPr>
              <a:t>nhau</a:t>
            </a:r>
            <a:endParaRPr lang="en-US" sz="2200" dirty="0">
              <a:latin typeface="Arial"/>
              <a:cs typeface="Arial"/>
            </a:endParaRPr>
          </a:p>
          <a:p>
            <a:pPr marL="342900" indent="-342900">
              <a:lnSpc>
                <a:spcPct val="150000"/>
              </a:lnSpc>
              <a:spcBef>
                <a:spcPct val="40000"/>
              </a:spcBef>
            </a:pPr>
            <a:r>
              <a:rPr lang="en-US" sz="2200" b="1" dirty="0">
                <a:solidFill>
                  <a:srgbClr val="0000FF"/>
                </a:solidFill>
                <a:latin typeface="Arial"/>
                <a:cs typeface="Arial"/>
              </a:rPr>
              <a:t>DPCM (Differential PCM): </a:t>
            </a:r>
            <a:r>
              <a:rPr lang="en-US" sz="2200" dirty="0" err="1">
                <a:latin typeface="Arial"/>
                <a:cs typeface="Arial"/>
              </a:rPr>
              <a:t>dự</a:t>
            </a:r>
            <a:r>
              <a:rPr lang="en-US" sz="2200" dirty="0">
                <a:latin typeface="Arial"/>
                <a:cs typeface="Arial"/>
              </a:rPr>
              <a:t> </a:t>
            </a:r>
            <a:r>
              <a:rPr lang="en-US" sz="2200" dirty="0" err="1">
                <a:latin typeface="Arial"/>
                <a:cs typeface="Arial"/>
              </a:rPr>
              <a:t>đoán</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lai</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chênh</a:t>
            </a:r>
            <a:r>
              <a:rPr lang="en-US" sz="2200" dirty="0">
                <a:latin typeface="Arial"/>
                <a:cs typeface="Arial"/>
              </a:rPr>
              <a:t> </a:t>
            </a:r>
            <a:r>
              <a:rPr lang="en-US" sz="2200" dirty="0" err="1">
                <a:latin typeface="Arial"/>
                <a:cs typeface="Arial"/>
              </a:rPr>
              <a:t>lệch</a:t>
            </a:r>
            <a:r>
              <a:rPr lang="en-US" sz="2200" dirty="0">
                <a:latin typeface="Arial"/>
                <a:cs typeface="Arial"/>
              </a:rPr>
              <a:t> </a:t>
            </a:r>
            <a:r>
              <a:rPr lang="en-US" sz="2200" dirty="0" err="1">
                <a:latin typeface="Arial"/>
                <a:cs typeface="Arial"/>
              </a:rPr>
              <a:t>giữa</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thực</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dự</a:t>
            </a:r>
            <a:r>
              <a:rPr lang="en-US" sz="2200" dirty="0">
                <a:latin typeface="Arial"/>
                <a:cs typeface="Arial"/>
              </a:rPr>
              <a:t> </a:t>
            </a:r>
            <a:r>
              <a:rPr lang="en-US" sz="2200" dirty="0" err="1">
                <a:latin typeface="Arial"/>
                <a:cs typeface="Arial"/>
              </a:rPr>
              <a:t>đoán</a:t>
            </a:r>
            <a:endParaRPr lang="en-US" sz="2200" dirty="0">
              <a:latin typeface="Arial"/>
              <a:cs typeface="Arial"/>
            </a:endParaRPr>
          </a:p>
          <a:p>
            <a:pPr marL="342900" indent="-342900">
              <a:lnSpc>
                <a:spcPct val="150000"/>
              </a:lnSpc>
              <a:spcBef>
                <a:spcPct val="40000"/>
              </a:spcBef>
            </a:pPr>
            <a:r>
              <a:rPr lang="en-US" sz="2200" b="1" dirty="0">
                <a:solidFill>
                  <a:srgbClr val="0000FF"/>
                </a:solidFill>
                <a:latin typeface="Arial"/>
                <a:cs typeface="Arial"/>
              </a:rPr>
              <a:t>ADPCM (Adaptive DPCM): </a:t>
            </a:r>
            <a:r>
              <a:rPr lang="en-US" sz="2200" dirty="0" err="1">
                <a:latin typeface="Arial"/>
                <a:cs typeface="Arial"/>
              </a:rPr>
              <a:t>hệ</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dự</a:t>
            </a:r>
            <a:r>
              <a:rPr lang="en-US" sz="2200" dirty="0">
                <a:latin typeface="Arial"/>
                <a:cs typeface="Arial"/>
              </a:rPr>
              <a:t> </a:t>
            </a:r>
            <a:r>
              <a:rPr lang="en-US" sz="2200" dirty="0" err="1">
                <a:latin typeface="Arial"/>
                <a:cs typeface="Arial"/>
              </a:rPr>
              <a:t>đoán</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cố</a:t>
            </a:r>
            <a:r>
              <a:rPr lang="en-US" sz="2200" dirty="0">
                <a:latin typeface="Arial"/>
                <a:cs typeface="Arial"/>
              </a:rPr>
              <a:t> </a:t>
            </a:r>
            <a:r>
              <a:rPr lang="en-US" sz="2200" dirty="0" err="1">
                <a:latin typeface="Arial"/>
                <a:cs typeface="Arial"/>
              </a:rPr>
              <a:t>định</a:t>
            </a:r>
            <a:r>
              <a:rPr lang="en-US" sz="2200" dirty="0">
                <a:latin typeface="Arial"/>
                <a:cs typeface="Arial"/>
              </a:rPr>
              <a:t> </a:t>
            </a:r>
            <a:r>
              <a:rPr lang="en-US" sz="2200" dirty="0" err="1">
                <a:latin typeface="Arial"/>
                <a:cs typeface="Arial"/>
              </a:rPr>
              <a:t>mà</a:t>
            </a:r>
            <a:r>
              <a:rPr lang="en-US" sz="2200" dirty="0">
                <a:latin typeface="Arial"/>
                <a:cs typeface="Arial"/>
              </a:rPr>
              <a:t> </a:t>
            </a:r>
            <a:r>
              <a:rPr lang="en-US" sz="2200" dirty="0" err="1">
                <a:latin typeface="Arial"/>
                <a:cs typeface="Arial"/>
              </a:rPr>
              <a:t>thay</a:t>
            </a:r>
            <a:r>
              <a:rPr lang="en-US" sz="2200" dirty="0">
                <a:latin typeface="Arial"/>
                <a:cs typeface="Arial"/>
              </a:rPr>
              <a:t> </a:t>
            </a:r>
            <a:r>
              <a:rPr lang="en-US" sz="2200" dirty="0" err="1">
                <a:latin typeface="Arial"/>
                <a:cs typeface="Arial"/>
              </a:rPr>
              <a:t>đổi</a:t>
            </a:r>
            <a:r>
              <a:rPr lang="en-US" sz="2200" dirty="0">
                <a:latin typeface="Arial"/>
                <a:cs typeface="Arial"/>
              </a:rPr>
              <a:t> </a:t>
            </a:r>
            <a:r>
              <a:rPr lang="en-US" sz="2200" dirty="0" err="1">
                <a:latin typeface="Arial"/>
                <a:cs typeface="Arial"/>
              </a:rPr>
              <a:t>phù</a:t>
            </a:r>
            <a:r>
              <a:rPr lang="en-US" sz="2200" dirty="0">
                <a:latin typeface="Arial"/>
                <a:cs typeface="Arial"/>
              </a:rPr>
              <a:t> </a:t>
            </a:r>
            <a:r>
              <a:rPr lang="en-US" sz="2200" dirty="0" err="1">
                <a:latin typeface="Arial"/>
                <a:cs typeface="Arial"/>
              </a:rPr>
              <a:t>hợp</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sự</a:t>
            </a:r>
            <a:r>
              <a:rPr lang="en-US" sz="2200" dirty="0">
                <a:latin typeface="Arial"/>
                <a:cs typeface="Arial"/>
              </a:rPr>
              <a:t> </a:t>
            </a:r>
            <a:r>
              <a:rPr lang="en-US" sz="2200" dirty="0" err="1">
                <a:latin typeface="Arial"/>
                <a:cs typeface="Arial"/>
              </a:rPr>
              <a:t>thay</a:t>
            </a:r>
            <a:r>
              <a:rPr lang="en-US" sz="2200" dirty="0">
                <a:latin typeface="Arial"/>
                <a:cs typeface="Arial"/>
              </a:rPr>
              <a:t> </a:t>
            </a:r>
            <a:r>
              <a:rPr lang="en-US" sz="2200" dirty="0" err="1">
                <a:latin typeface="Arial"/>
                <a:cs typeface="Arial"/>
              </a:rPr>
              <a:t>đổi</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liệu</a:t>
            </a:r>
            <a:r>
              <a:rPr lang="en-US" sz="2200" dirty="0">
                <a:latin typeface="Arial"/>
                <a:cs typeface="Arial"/>
              </a:rPr>
              <a:t> </a:t>
            </a:r>
            <a:r>
              <a:rPr lang="en-US" sz="2200" dirty="0" err="1">
                <a:latin typeface="Arial"/>
                <a:cs typeface="Arial"/>
              </a:rPr>
              <a:t>thống</a:t>
            </a:r>
            <a:r>
              <a:rPr lang="en-US" sz="2200" dirty="0">
                <a:latin typeface="Arial"/>
                <a:cs typeface="Arial"/>
              </a:rPr>
              <a:t> </a:t>
            </a:r>
            <a:r>
              <a:rPr lang="en-US" sz="2200" dirty="0" err="1">
                <a:latin typeface="Arial"/>
                <a:cs typeface="Arial"/>
              </a:rPr>
              <a:t>kê</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endParaRPr lang="en-US" sz="2200" dirty="0">
              <a:latin typeface="Arial"/>
              <a:cs typeface="Arial"/>
            </a:endParaRPr>
          </a:p>
          <a:p>
            <a:pPr marL="342900" indent="-342900">
              <a:lnSpc>
                <a:spcPct val="150000"/>
              </a:lnSpc>
              <a:spcBef>
                <a:spcPct val="40000"/>
              </a:spcBef>
            </a:pPr>
            <a:r>
              <a:rPr lang="en-US" sz="2200" b="1" dirty="0">
                <a:solidFill>
                  <a:srgbClr val="0000FF"/>
                </a:solidFill>
                <a:latin typeface="Arial"/>
                <a:cs typeface="Arial"/>
              </a:rPr>
              <a:t>DM (Delta Modulation): </a:t>
            </a:r>
            <a:r>
              <a:rPr lang="en-US" sz="2200" dirty="0" err="1">
                <a:latin typeface="Arial"/>
                <a:cs typeface="Arial"/>
              </a:rPr>
              <a:t>chỉ</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sự</a:t>
            </a:r>
            <a:r>
              <a:rPr lang="en-US" sz="2200" dirty="0">
                <a:latin typeface="Arial"/>
                <a:cs typeface="Arial"/>
              </a:rPr>
              <a:t> </a:t>
            </a:r>
            <a:r>
              <a:rPr lang="en-US" sz="2200" dirty="0" err="1">
                <a:latin typeface="Arial"/>
                <a:cs typeface="Arial"/>
              </a:rPr>
              <a:t>thay</a:t>
            </a:r>
            <a:r>
              <a:rPr lang="en-US" sz="2200" dirty="0">
                <a:latin typeface="Arial"/>
                <a:cs typeface="Arial"/>
              </a:rPr>
              <a:t> </a:t>
            </a:r>
            <a:r>
              <a:rPr lang="en-US" sz="2200" dirty="0" err="1">
                <a:latin typeface="Arial"/>
                <a:cs typeface="Arial"/>
              </a:rPr>
              <a:t>đổi</a:t>
            </a:r>
            <a:r>
              <a:rPr lang="en-US" sz="2200" dirty="0">
                <a:latin typeface="Arial"/>
                <a:cs typeface="Arial"/>
              </a:rPr>
              <a:t> </a:t>
            </a:r>
            <a:r>
              <a:rPr lang="en-US" sz="2200" dirty="0" err="1">
                <a:latin typeface="Arial"/>
                <a:cs typeface="Arial"/>
              </a:rPr>
              <a:t>tăng</a:t>
            </a:r>
            <a:r>
              <a:rPr lang="en-US" sz="2200" dirty="0">
                <a:latin typeface="Arial"/>
                <a:cs typeface="Arial"/>
              </a:rPr>
              <a:t> hay </a:t>
            </a:r>
            <a:r>
              <a:rPr lang="en-US" sz="2200" dirty="0" err="1">
                <a:latin typeface="Arial"/>
                <a:cs typeface="Arial"/>
              </a:rPr>
              <a:t>giảm</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sau</a:t>
            </a:r>
            <a:r>
              <a:rPr lang="en-US" sz="2200" dirty="0">
                <a:latin typeface="Arial"/>
                <a:cs typeface="Arial"/>
              </a:rPr>
              <a:t> so </a:t>
            </a:r>
            <a:r>
              <a:rPr lang="en-US" sz="2200" dirty="0" err="1">
                <a:latin typeface="Arial"/>
                <a:cs typeface="Arial"/>
              </a:rPr>
              <a:t>với</a:t>
            </a:r>
            <a:r>
              <a:rPr lang="en-US" sz="2200" dirty="0">
                <a:latin typeface="Arial"/>
                <a:cs typeface="Arial"/>
              </a:rPr>
              <a:t> </a:t>
            </a:r>
            <a:r>
              <a:rPr lang="en-US" sz="2200" dirty="0" err="1">
                <a:latin typeface="Arial"/>
                <a:cs typeface="Arial"/>
              </a:rPr>
              <a:t>mẫu</a:t>
            </a:r>
            <a:r>
              <a:rPr lang="en-US" sz="2200" dirty="0">
                <a:latin typeface="Arial"/>
                <a:cs typeface="Arial"/>
              </a:rPr>
              <a:t> </a:t>
            </a:r>
            <a:r>
              <a:rPr lang="en-US" sz="2200" dirty="0" err="1">
                <a:latin typeface="Arial"/>
                <a:cs typeface="Arial"/>
              </a:rPr>
              <a:t>trước</a:t>
            </a:r>
            <a:endParaRPr lang="en-US" sz="2200" dirty="0">
              <a:latin typeface="Arial"/>
              <a:cs typeface="Arial"/>
            </a:endParaRPr>
          </a:p>
          <a:p>
            <a:pPr marL="342900" indent="-342900">
              <a:lnSpc>
                <a:spcPct val="150000"/>
              </a:lnSpc>
              <a:spcBef>
                <a:spcPct val="40000"/>
              </a:spcBef>
            </a:pPr>
            <a:r>
              <a:rPr lang="en-US" sz="2200" b="1" dirty="0">
                <a:solidFill>
                  <a:srgbClr val="0000FF"/>
                </a:solidFill>
                <a:latin typeface="Arial"/>
                <a:cs typeface="Arial"/>
              </a:rPr>
              <a:t>ADM (Adaptive DM): </a:t>
            </a:r>
            <a:r>
              <a:rPr lang="en-US" sz="2200" dirty="0">
                <a:latin typeface="Arial"/>
                <a:cs typeface="Arial"/>
              </a:rPr>
              <a:t>DM </a:t>
            </a:r>
            <a:r>
              <a:rPr lang="en-US" sz="2200" dirty="0" err="1">
                <a:latin typeface="Arial"/>
                <a:cs typeface="Arial"/>
              </a:rPr>
              <a:t>với</a:t>
            </a:r>
            <a:r>
              <a:rPr lang="en-US" sz="2200" dirty="0">
                <a:latin typeface="Arial"/>
                <a:cs typeface="Arial"/>
              </a:rPr>
              <a:t> </a:t>
            </a:r>
            <a:r>
              <a:rPr lang="en-US" sz="2200" dirty="0" err="1">
                <a:latin typeface="Arial"/>
                <a:cs typeface="Arial"/>
              </a:rPr>
              <a:t>kích</a:t>
            </a:r>
            <a:r>
              <a:rPr lang="en-US" sz="2200" dirty="0">
                <a:latin typeface="Arial"/>
                <a:cs typeface="Arial"/>
              </a:rPr>
              <a:t> </a:t>
            </a:r>
            <a:r>
              <a:rPr lang="en-US" sz="2200" dirty="0" err="1">
                <a:latin typeface="Arial"/>
                <a:cs typeface="Arial"/>
              </a:rPr>
              <a:t>thước</a:t>
            </a:r>
            <a:r>
              <a:rPr lang="en-US" sz="2200" dirty="0">
                <a:latin typeface="Arial"/>
                <a:cs typeface="Arial"/>
              </a:rPr>
              <a:t> </a:t>
            </a:r>
            <a:r>
              <a:rPr lang="en-US" sz="2200" dirty="0" err="1">
                <a:latin typeface="Arial"/>
                <a:cs typeface="Arial"/>
              </a:rPr>
              <a:t>bước</a:t>
            </a:r>
            <a:r>
              <a:rPr lang="en-US" sz="2200" dirty="0">
                <a:latin typeface="Arial"/>
                <a:cs typeface="Arial"/>
              </a:rPr>
              <a:t> </a:t>
            </a:r>
            <a:r>
              <a:rPr lang="en-US" sz="2200" dirty="0" err="1">
                <a:latin typeface="Arial"/>
                <a:cs typeface="Arial"/>
              </a:rPr>
              <a:t>lượng</a:t>
            </a:r>
            <a:r>
              <a:rPr lang="en-US" sz="2200" dirty="0">
                <a:latin typeface="Arial"/>
                <a:cs typeface="Arial"/>
              </a:rPr>
              <a:t> </a:t>
            </a:r>
            <a:r>
              <a:rPr lang="en-US" sz="2200" dirty="0" err="1">
                <a:latin typeface="Arial"/>
                <a:cs typeface="Arial"/>
              </a:rPr>
              <a:t>tử</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thay</a:t>
            </a:r>
            <a:r>
              <a:rPr lang="en-US" sz="2200" dirty="0">
                <a:latin typeface="Arial"/>
                <a:cs typeface="Arial"/>
              </a:rPr>
              <a:t> </a:t>
            </a:r>
            <a:r>
              <a:rPr lang="en-US" sz="2200" dirty="0" err="1">
                <a:latin typeface="Arial"/>
                <a:cs typeface="Arial"/>
              </a:rPr>
              <a:t>đổi</a:t>
            </a:r>
            <a:endParaRPr lang="en-US" sz="2200" dirty="0">
              <a:latin typeface="Arial"/>
              <a:cs typeface="Arial"/>
            </a:endParaRPr>
          </a:p>
        </p:txBody>
      </p:sp>
    </p:spTree>
    <p:extLst>
      <p:ext uri="{BB962C8B-B14F-4D97-AF65-F5344CB8AC3E}">
        <p14:creationId xmlns:p14="http://schemas.microsoft.com/office/powerpoint/2010/main" val="1211763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laceholder 5"/>
          <p:cNvSpPr>
            <a:spLocks noGrp="1"/>
          </p:cNvSpPr>
          <p:nvPr>
            <p:ph type="sldNum" sz="quarter" idx="12"/>
          </p:nvPr>
        </p:nvSpPr>
        <p:spPr/>
        <p:txBody>
          <a:bodyPr/>
          <a:lstStyle/>
          <a:p>
            <a:pPr>
              <a:defRPr/>
            </a:pPr>
            <a:fld id="{88A0CC81-D4E3-425A-9773-EC57CB2A9A64}" type="slidenum">
              <a:rPr lang="vi-VN"/>
              <a:pPr>
                <a:defRPr/>
              </a:pPr>
              <a:t>52</a:t>
            </a:fld>
            <a:endParaRPr lang="vi-VN"/>
          </a:p>
        </p:txBody>
      </p:sp>
      <p:sp>
        <p:nvSpPr>
          <p:cNvPr id="57348" name="Text Box 3"/>
          <p:cNvSpPr txBox="1">
            <a:spLocks noChangeArrowheads="1"/>
          </p:cNvSpPr>
          <p:nvPr/>
        </p:nvSpPr>
        <p:spPr bwMode="auto">
          <a:xfrm>
            <a:off x="366712" y="5102225"/>
            <a:ext cx="942975" cy="347663"/>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sym typeface="Symbol" pitchFamily="18" charset="2"/>
              </a:rPr>
              <a:t></a:t>
            </a:r>
            <a:r>
              <a:rPr lang="en-US" sz="2000" baseline="-25000">
                <a:latin typeface="Times New Roman" pitchFamily="18" charset="0"/>
                <a:cs typeface="Times New Roman" pitchFamily="18" charset="0"/>
                <a:sym typeface="Symbol" pitchFamily="18" charset="2"/>
              </a:rPr>
              <a:t>q</a:t>
            </a:r>
            <a:r>
              <a:rPr lang="en-US" sz="2000">
                <a:latin typeface="Times New Roman" pitchFamily="18" charset="0"/>
                <a:cs typeface="Times New Roman" pitchFamily="18" charset="0"/>
                <a:sym typeface="Symbol" pitchFamily="18" charset="2"/>
              </a:rPr>
              <a:t>(kT)</a:t>
            </a:r>
            <a:endParaRPr lang="en-US" sz="2000">
              <a:latin typeface="Times New Roman" pitchFamily="18" charset="0"/>
              <a:cs typeface="Times New Roman" pitchFamily="18" charset="0"/>
            </a:endParaRPr>
          </a:p>
        </p:txBody>
      </p:sp>
      <p:sp>
        <p:nvSpPr>
          <p:cNvPr id="57349" name="Text Box 4"/>
          <p:cNvSpPr txBox="1">
            <a:spLocks noChangeArrowheads="1"/>
          </p:cNvSpPr>
          <p:nvPr/>
        </p:nvSpPr>
        <p:spPr bwMode="auto">
          <a:xfrm>
            <a:off x="709612" y="3108325"/>
            <a:ext cx="784225" cy="520700"/>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rPr>
              <a:t>Vào -</a:t>
            </a:r>
          </a:p>
        </p:txBody>
      </p:sp>
      <p:sp>
        <p:nvSpPr>
          <p:cNvPr id="57350" name="Text Box 5"/>
          <p:cNvSpPr txBox="1">
            <a:spLocks noChangeArrowheads="1"/>
          </p:cNvSpPr>
          <p:nvPr/>
        </p:nvSpPr>
        <p:spPr bwMode="auto">
          <a:xfrm>
            <a:off x="958850" y="2239963"/>
            <a:ext cx="627062" cy="346075"/>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rPr>
              <a:t>g(t)</a:t>
            </a:r>
          </a:p>
        </p:txBody>
      </p:sp>
      <p:sp>
        <p:nvSpPr>
          <p:cNvPr id="57351" name="Text Box 6"/>
          <p:cNvSpPr txBox="1">
            <a:spLocks noChangeArrowheads="1"/>
          </p:cNvSpPr>
          <p:nvPr/>
        </p:nvSpPr>
        <p:spPr bwMode="auto">
          <a:xfrm>
            <a:off x="1104900" y="4697413"/>
            <a:ext cx="481012" cy="347662"/>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sym typeface="Symbol" pitchFamily="18" charset="2"/>
              </a:rPr>
              <a:t></a:t>
            </a:r>
            <a:endParaRPr lang="en-US" sz="2000">
              <a:latin typeface="Times New Roman" pitchFamily="18" charset="0"/>
              <a:cs typeface="Times New Roman" pitchFamily="18" charset="0"/>
            </a:endParaRPr>
          </a:p>
        </p:txBody>
      </p:sp>
      <p:sp>
        <p:nvSpPr>
          <p:cNvPr id="57352" name="Text Box 7"/>
          <p:cNvSpPr txBox="1">
            <a:spLocks noChangeArrowheads="1"/>
          </p:cNvSpPr>
          <p:nvPr/>
        </p:nvSpPr>
        <p:spPr bwMode="auto">
          <a:xfrm>
            <a:off x="1947862" y="5392738"/>
            <a:ext cx="628650" cy="347662"/>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rPr>
              <a:t>- </a:t>
            </a:r>
            <a:r>
              <a:rPr lang="en-US" sz="2000">
                <a:latin typeface="Times New Roman" pitchFamily="18" charset="0"/>
                <a:cs typeface="Times New Roman" pitchFamily="18" charset="0"/>
                <a:sym typeface="Symbol" pitchFamily="18" charset="2"/>
              </a:rPr>
              <a:t></a:t>
            </a:r>
            <a:endParaRPr lang="en-US" sz="2000">
              <a:latin typeface="Times New Roman" pitchFamily="18" charset="0"/>
              <a:cs typeface="Times New Roman" pitchFamily="18" charset="0"/>
            </a:endParaRPr>
          </a:p>
        </p:txBody>
      </p:sp>
      <p:sp>
        <p:nvSpPr>
          <p:cNvPr id="57353" name="Text Box 8"/>
          <p:cNvSpPr txBox="1">
            <a:spLocks noChangeArrowheads="1"/>
          </p:cNvSpPr>
          <p:nvPr/>
        </p:nvSpPr>
        <p:spPr bwMode="auto">
          <a:xfrm>
            <a:off x="3590925" y="3802063"/>
            <a:ext cx="471487" cy="347662"/>
          </a:xfrm>
          <a:prstGeom prst="rect">
            <a:avLst/>
          </a:prstGeom>
          <a:noFill/>
          <a:ln w="28575" algn="ctr">
            <a:noFill/>
            <a:miter lim="800000"/>
            <a:headEnd/>
            <a:tailEnd/>
          </a:ln>
        </p:spPr>
        <p:txBody>
          <a:bodyPr lIns="0" tIns="0" rIns="0" bIns="0"/>
          <a:lstStyle/>
          <a:p>
            <a:pPr algn="ctr"/>
            <a:r>
              <a:rPr lang="en-US" sz="2000">
                <a:solidFill>
                  <a:srgbClr val="003399"/>
                </a:solidFill>
                <a:latin typeface="Times New Roman" pitchFamily="18" charset="0"/>
                <a:cs typeface="Times New Roman" pitchFamily="18" charset="0"/>
              </a:rPr>
              <a:t>T</a:t>
            </a:r>
          </a:p>
        </p:txBody>
      </p:sp>
      <p:sp>
        <p:nvSpPr>
          <p:cNvPr id="57354" name="Text Box 9"/>
          <p:cNvSpPr txBox="1">
            <a:spLocks noChangeArrowheads="1"/>
          </p:cNvSpPr>
          <p:nvPr/>
        </p:nvSpPr>
        <p:spPr bwMode="auto">
          <a:xfrm>
            <a:off x="2481262" y="2954338"/>
            <a:ext cx="400050" cy="347662"/>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sym typeface="Symbol" pitchFamily="18" charset="2"/>
              </a:rPr>
              <a:t></a:t>
            </a:r>
            <a:endParaRPr lang="en-US" sz="2000">
              <a:latin typeface="Times New Roman" pitchFamily="18" charset="0"/>
              <a:cs typeface="Times New Roman" pitchFamily="18" charset="0"/>
            </a:endParaRPr>
          </a:p>
        </p:txBody>
      </p:sp>
      <p:sp>
        <p:nvSpPr>
          <p:cNvPr id="57355" name="Line 11"/>
          <p:cNvSpPr>
            <a:spLocks noChangeShapeType="1"/>
          </p:cNvSpPr>
          <p:nvPr/>
        </p:nvSpPr>
        <p:spPr bwMode="auto">
          <a:xfrm>
            <a:off x="1450975" y="32813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56" name="Line 12"/>
          <p:cNvSpPr>
            <a:spLocks noChangeShapeType="1"/>
          </p:cNvSpPr>
          <p:nvPr/>
        </p:nvSpPr>
        <p:spPr bwMode="auto">
          <a:xfrm>
            <a:off x="1765300" y="29337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57" name="Line 13"/>
          <p:cNvSpPr>
            <a:spLocks noChangeShapeType="1"/>
          </p:cNvSpPr>
          <p:nvPr/>
        </p:nvSpPr>
        <p:spPr bwMode="auto">
          <a:xfrm>
            <a:off x="2079625" y="2586038"/>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58" name="Line 14"/>
          <p:cNvSpPr>
            <a:spLocks noChangeShapeType="1"/>
          </p:cNvSpPr>
          <p:nvPr/>
        </p:nvSpPr>
        <p:spPr bwMode="auto">
          <a:xfrm>
            <a:off x="2706687" y="2586038"/>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59" name="Line 15"/>
          <p:cNvSpPr>
            <a:spLocks noChangeShapeType="1"/>
          </p:cNvSpPr>
          <p:nvPr/>
        </p:nvSpPr>
        <p:spPr bwMode="auto">
          <a:xfrm>
            <a:off x="3021012" y="2239963"/>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0" name="Line 16"/>
          <p:cNvSpPr>
            <a:spLocks noChangeShapeType="1"/>
          </p:cNvSpPr>
          <p:nvPr/>
        </p:nvSpPr>
        <p:spPr bwMode="auto">
          <a:xfrm>
            <a:off x="3333750" y="2586038"/>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1" name="Line 17"/>
          <p:cNvSpPr>
            <a:spLocks noChangeShapeType="1"/>
          </p:cNvSpPr>
          <p:nvPr/>
        </p:nvSpPr>
        <p:spPr bwMode="auto">
          <a:xfrm>
            <a:off x="6786562" y="3629025"/>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2" name="Line 18"/>
          <p:cNvSpPr>
            <a:spLocks noChangeShapeType="1"/>
          </p:cNvSpPr>
          <p:nvPr/>
        </p:nvSpPr>
        <p:spPr bwMode="auto">
          <a:xfrm>
            <a:off x="6472237" y="3976688"/>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3" name="Line 19"/>
          <p:cNvSpPr>
            <a:spLocks noChangeShapeType="1"/>
          </p:cNvSpPr>
          <p:nvPr/>
        </p:nvSpPr>
        <p:spPr bwMode="auto">
          <a:xfrm>
            <a:off x="6157912" y="36290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4" name="Line 20"/>
          <p:cNvSpPr>
            <a:spLocks noChangeShapeType="1"/>
          </p:cNvSpPr>
          <p:nvPr/>
        </p:nvSpPr>
        <p:spPr bwMode="auto">
          <a:xfrm>
            <a:off x="5845175" y="3976688"/>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5" name="Line 21"/>
          <p:cNvSpPr>
            <a:spLocks noChangeShapeType="1"/>
          </p:cNvSpPr>
          <p:nvPr/>
        </p:nvSpPr>
        <p:spPr bwMode="auto">
          <a:xfrm>
            <a:off x="5530850" y="36290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6" name="Line 22"/>
          <p:cNvSpPr>
            <a:spLocks noChangeShapeType="1"/>
          </p:cNvSpPr>
          <p:nvPr/>
        </p:nvSpPr>
        <p:spPr bwMode="auto">
          <a:xfrm>
            <a:off x="2392362" y="22399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7" name="Line 23"/>
          <p:cNvSpPr>
            <a:spLocks noChangeShapeType="1"/>
          </p:cNvSpPr>
          <p:nvPr/>
        </p:nvSpPr>
        <p:spPr bwMode="auto">
          <a:xfrm>
            <a:off x="3648075" y="22399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8" name="Line 24"/>
          <p:cNvSpPr>
            <a:spLocks noChangeShapeType="1"/>
          </p:cNvSpPr>
          <p:nvPr/>
        </p:nvSpPr>
        <p:spPr bwMode="auto">
          <a:xfrm>
            <a:off x="4275137" y="29337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69" name="Line 25"/>
          <p:cNvSpPr>
            <a:spLocks noChangeShapeType="1"/>
          </p:cNvSpPr>
          <p:nvPr/>
        </p:nvSpPr>
        <p:spPr bwMode="auto">
          <a:xfrm>
            <a:off x="4589462" y="32813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0" name="Line 26"/>
          <p:cNvSpPr>
            <a:spLocks noChangeShapeType="1"/>
          </p:cNvSpPr>
          <p:nvPr/>
        </p:nvSpPr>
        <p:spPr bwMode="auto">
          <a:xfrm>
            <a:off x="5216525" y="32813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1" name="Line 27"/>
          <p:cNvSpPr>
            <a:spLocks noChangeShapeType="1"/>
          </p:cNvSpPr>
          <p:nvPr/>
        </p:nvSpPr>
        <p:spPr bwMode="auto">
          <a:xfrm>
            <a:off x="4903787" y="2933700"/>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2" name="Line 28"/>
          <p:cNvSpPr>
            <a:spLocks noChangeShapeType="1"/>
          </p:cNvSpPr>
          <p:nvPr/>
        </p:nvSpPr>
        <p:spPr bwMode="auto">
          <a:xfrm>
            <a:off x="3962400" y="2586038"/>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3" name="Line 29"/>
          <p:cNvSpPr>
            <a:spLocks noChangeShapeType="1"/>
          </p:cNvSpPr>
          <p:nvPr/>
        </p:nvSpPr>
        <p:spPr bwMode="auto">
          <a:xfrm>
            <a:off x="2392362"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4" name="Line 30"/>
          <p:cNvSpPr>
            <a:spLocks noChangeShapeType="1"/>
          </p:cNvSpPr>
          <p:nvPr/>
        </p:nvSpPr>
        <p:spPr bwMode="auto">
          <a:xfrm>
            <a:off x="1765300" y="29337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5" name="Line 31"/>
          <p:cNvSpPr>
            <a:spLocks noChangeShapeType="1"/>
          </p:cNvSpPr>
          <p:nvPr/>
        </p:nvSpPr>
        <p:spPr bwMode="auto">
          <a:xfrm>
            <a:off x="3962400"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6" name="Line 32"/>
          <p:cNvSpPr>
            <a:spLocks noChangeShapeType="1"/>
          </p:cNvSpPr>
          <p:nvPr/>
        </p:nvSpPr>
        <p:spPr bwMode="auto">
          <a:xfrm>
            <a:off x="2079625" y="2586038"/>
            <a:ext cx="0" cy="347662"/>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7" name="Line 33"/>
          <p:cNvSpPr>
            <a:spLocks noChangeShapeType="1"/>
          </p:cNvSpPr>
          <p:nvPr/>
        </p:nvSpPr>
        <p:spPr bwMode="auto">
          <a:xfrm>
            <a:off x="2706687"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8" name="Line 34"/>
          <p:cNvSpPr>
            <a:spLocks noChangeShapeType="1"/>
          </p:cNvSpPr>
          <p:nvPr/>
        </p:nvSpPr>
        <p:spPr bwMode="auto">
          <a:xfrm>
            <a:off x="3021012"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79" name="Line 35"/>
          <p:cNvSpPr>
            <a:spLocks noChangeShapeType="1"/>
          </p:cNvSpPr>
          <p:nvPr/>
        </p:nvSpPr>
        <p:spPr bwMode="auto">
          <a:xfrm>
            <a:off x="3333750"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0" name="Line 36"/>
          <p:cNvSpPr>
            <a:spLocks noChangeShapeType="1"/>
          </p:cNvSpPr>
          <p:nvPr/>
        </p:nvSpPr>
        <p:spPr bwMode="auto">
          <a:xfrm>
            <a:off x="3648075" y="22399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1" name="Line 37"/>
          <p:cNvSpPr>
            <a:spLocks noChangeShapeType="1"/>
          </p:cNvSpPr>
          <p:nvPr/>
        </p:nvSpPr>
        <p:spPr bwMode="auto">
          <a:xfrm>
            <a:off x="4275137" y="2586038"/>
            <a:ext cx="0" cy="347662"/>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2" name="Line 38"/>
          <p:cNvSpPr>
            <a:spLocks noChangeShapeType="1"/>
          </p:cNvSpPr>
          <p:nvPr/>
        </p:nvSpPr>
        <p:spPr bwMode="auto">
          <a:xfrm>
            <a:off x="4589462" y="29337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3" name="Line 39"/>
          <p:cNvSpPr>
            <a:spLocks noChangeShapeType="1"/>
          </p:cNvSpPr>
          <p:nvPr/>
        </p:nvSpPr>
        <p:spPr bwMode="auto">
          <a:xfrm>
            <a:off x="4903787" y="29337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4" name="Line 40"/>
          <p:cNvSpPr>
            <a:spLocks noChangeShapeType="1"/>
          </p:cNvSpPr>
          <p:nvPr/>
        </p:nvSpPr>
        <p:spPr bwMode="auto">
          <a:xfrm>
            <a:off x="5216525" y="29337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5" name="Line 41"/>
          <p:cNvSpPr>
            <a:spLocks noChangeShapeType="1"/>
          </p:cNvSpPr>
          <p:nvPr/>
        </p:nvSpPr>
        <p:spPr bwMode="auto">
          <a:xfrm>
            <a:off x="5530850" y="32813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6" name="Line 42"/>
          <p:cNvSpPr>
            <a:spLocks noChangeShapeType="1"/>
          </p:cNvSpPr>
          <p:nvPr/>
        </p:nvSpPr>
        <p:spPr bwMode="auto">
          <a:xfrm>
            <a:off x="5845175" y="3629025"/>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7" name="Line 43"/>
          <p:cNvSpPr>
            <a:spLocks noChangeShapeType="1"/>
          </p:cNvSpPr>
          <p:nvPr/>
        </p:nvSpPr>
        <p:spPr bwMode="auto">
          <a:xfrm>
            <a:off x="6157912" y="3629025"/>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8" name="Line 44"/>
          <p:cNvSpPr>
            <a:spLocks noChangeShapeType="1"/>
          </p:cNvSpPr>
          <p:nvPr/>
        </p:nvSpPr>
        <p:spPr bwMode="auto">
          <a:xfrm>
            <a:off x="6472237" y="3629025"/>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89" name="Line 45"/>
          <p:cNvSpPr>
            <a:spLocks noChangeShapeType="1"/>
          </p:cNvSpPr>
          <p:nvPr/>
        </p:nvSpPr>
        <p:spPr bwMode="auto">
          <a:xfrm>
            <a:off x="6786562" y="3629025"/>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0" name="Line 46"/>
          <p:cNvSpPr>
            <a:spLocks noChangeShapeType="1"/>
          </p:cNvSpPr>
          <p:nvPr/>
        </p:nvSpPr>
        <p:spPr bwMode="auto">
          <a:xfrm>
            <a:off x="7099300" y="3281363"/>
            <a:ext cx="0" cy="34607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1" name="Line 47"/>
          <p:cNvSpPr>
            <a:spLocks noChangeShapeType="1"/>
          </p:cNvSpPr>
          <p:nvPr/>
        </p:nvSpPr>
        <p:spPr bwMode="auto">
          <a:xfrm>
            <a:off x="7099300" y="3281363"/>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2" name="Line 48"/>
          <p:cNvSpPr>
            <a:spLocks noChangeShapeType="1"/>
          </p:cNvSpPr>
          <p:nvPr/>
        </p:nvSpPr>
        <p:spPr bwMode="auto">
          <a:xfrm>
            <a:off x="7413625" y="29337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3" name="Line 49"/>
          <p:cNvSpPr>
            <a:spLocks noChangeShapeType="1"/>
          </p:cNvSpPr>
          <p:nvPr/>
        </p:nvSpPr>
        <p:spPr bwMode="auto">
          <a:xfrm>
            <a:off x="7727950" y="2586038"/>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4" name="Line 50"/>
          <p:cNvSpPr>
            <a:spLocks noChangeShapeType="1"/>
          </p:cNvSpPr>
          <p:nvPr/>
        </p:nvSpPr>
        <p:spPr bwMode="auto">
          <a:xfrm>
            <a:off x="7727950" y="2586038"/>
            <a:ext cx="0" cy="347662"/>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5" name="Line 51"/>
          <p:cNvSpPr>
            <a:spLocks noChangeShapeType="1"/>
          </p:cNvSpPr>
          <p:nvPr/>
        </p:nvSpPr>
        <p:spPr bwMode="auto">
          <a:xfrm>
            <a:off x="7413625" y="29337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396" name="Freeform 52"/>
          <p:cNvSpPr>
            <a:spLocks/>
          </p:cNvSpPr>
          <p:nvPr/>
        </p:nvSpPr>
        <p:spPr bwMode="auto">
          <a:xfrm>
            <a:off x="1450975" y="1719263"/>
            <a:ext cx="6589712" cy="2139950"/>
          </a:xfrm>
          <a:custGeom>
            <a:avLst/>
            <a:gdLst>
              <a:gd name="T0" fmla="*/ 0 w 7560"/>
              <a:gd name="T1" fmla="*/ 2147483647 h 2220"/>
              <a:gd name="T2" fmla="*/ 2147483647 w 7560"/>
              <a:gd name="T3" fmla="*/ 2147483647 h 2220"/>
              <a:gd name="T4" fmla="*/ 2147483647 w 7560"/>
              <a:gd name="T5" fmla="*/ 2147483647 h 2220"/>
              <a:gd name="T6" fmla="*/ 2147483647 w 7560"/>
              <a:gd name="T7" fmla="*/ 2147483647 h 2220"/>
              <a:gd name="T8" fmla="*/ 2147483647 w 7560"/>
              <a:gd name="T9" fmla="*/ 2147483647 h 2220"/>
              <a:gd name="T10" fmla="*/ 2147483647 w 7560"/>
              <a:gd name="T11" fmla="*/ 2147483647 h 2220"/>
              <a:gd name="T12" fmla="*/ 2147483647 w 7560"/>
              <a:gd name="T13" fmla="*/ 2147483647 h 2220"/>
              <a:gd name="T14" fmla="*/ 2147483647 w 7560"/>
              <a:gd name="T15" fmla="*/ 2147483647 h 2220"/>
              <a:gd name="T16" fmla="*/ 2147483647 w 7560"/>
              <a:gd name="T17" fmla="*/ 2147483647 h 2220"/>
              <a:gd name="T18" fmla="*/ 2147483647 w 7560"/>
              <a:gd name="T19" fmla="*/ 2147483647 h 2220"/>
              <a:gd name="T20" fmla="*/ 2147483647 w 7560"/>
              <a:gd name="T21" fmla="*/ 2147483647 h 2220"/>
              <a:gd name="T22" fmla="*/ 2147483647 w 7560"/>
              <a:gd name="T23" fmla="*/ 2147483647 h 2220"/>
              <a:gd name="T24" fmla="*/ 2147483647 w 7560"/>
              <a:gd name="T25" fmla="*/ 2147483647 h 2220"/>
              <a:gd name="T26" fmla="*/ 2147483647 w 7560"/>
              <a:gd name="T27" fmla="*/ 2147483647 h 2220"/>
              <a:gd name="T28" fmla="*/ 2147483647 w 7560"/>
              <a:gd name="T29" fmla="*/ 2147483647 h 2220"/>
              <a:gd name="T30" fmla="*/ 2147483647 w 7560"/>
              <a:gd name="T31" fmla="*/ 2147483647 h 2220"/>
              <a:gd name="T32" fmla="*/ 2147483647 w 7560"/>
              <a:gd name="T33" fmla="*/ 2147483647 h 2220"/>
              <a:gd name="T34" fmla="*/ 2147483647 w 7560"/>
              <a:gd name="T35" fmla="*/ 0 h 2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560"/>
              <a:gd name="T55" fmla="*/ 0 h 2220"/>
              <a:gd name="T56" fmla="*/ 7560 w 7560"/>
              <a:gd name="T57" fmla="*/ 2220 h 2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560" h="2220">
                <a:moveTo>
                  <a:pt x="0" y="720"/>
                </a:moveTo>
                <a:cubicBezTo>
                  <a:pt x="750" y="705"/>
                  <a:pt x="1500" y="690"/>
                  <a:pt x="1980" y="720"/>
                </a:cubicBezTo>
                <a:cubicBezTo>
                  <a:pt x="2460" y="750"/>
                  <a:pt x="2670" y="840"/>
                  <a:pt x="2880" y="900"/>
                </a:cubicBezTo>
                <a:cubicBezTo>
                  <a:pt x="3090" y="960"/>
                  <a:pt x="3150" y="1020"/>
                  <a:pt x="3240" y="1080"/>
                </a:cubicBezTo>
                <a:cubicBezTo>
                  <a:pt x="3330" y="1140"/>
                  <a:pt x="3360" y="1200"/>
                  <a:pt x="3420" y="1260"/>
                </a:cubicBezTo>
                <a:cubicBezTo>
                  <a:pt x="3480" y="1320"/>
                  <a:pt x="3510" y="1380"/>
                  <a:pt x="3600" y="1440"/>
                </a:cubicBezTo>
                <a:cubicBezTo>
                  <a:pt x="3690" y="1500"/>
                  <a:pt x="3840" y="1620"/>
                  <a:pt x="3960" y="1620"/>
                </a:cubicBezTo>
                <a:cubicBezTo>
                  <a:pt x="4080" y="1620"/>
                  <a:pt x="4230" y="1440"/>
                  <a:pt x="4320" y="1440"/>
                </a:cubicBezTo>
                <a:cubicBezTo>
                  <a:pt x="4410" y="1440"/>
                  <a:pt x="4440" y="1560"/>
                  <a:pt x="4500" y="1620"/>
                </a:cubicBezTo>
                <a:cubicBezTo>
                  <a:pt x="4560" y="1680"/>
                  <a:pt x="4620" y="1710"/>
                  <a:pt x="4680" y="1800"/>
                </a:cubicBezTo>
                <a:cubicBezTo>
                  <a:pt x="4740" y="1890"/>
                  <a:pt x="4680" y="2100"/>
                  <a:pt x="4860" y="2160"/>
                </a:cubicBezTo>
                <a:cubicBezTo>
                  <a:pt x="5040" y="2220"/>
                  <a:pt x="5580" y="2160"/>
                  <a:pt x="5760" y="2160"/>
                </a:cubicBezTo>
                <a:cubicBezTo>
                  <a:pt x="5940" y="2160"/>
                  <a:pt x="5880" y="2190"/>
                  <a:pt x="5940" y="2160"/>
                </a:cubicBezTo>
                <a:cubicBezTo>
                  <a:pt x="6000" y="2130"/>
                  <a:pt x="6030" y="2100"/>
                  <a:pt x="6120" y="1980"/>
                </a:cubicBezTo>
                <a:cubicBezTo>
                  <a:pt x="6210" y="1860"/>
                  <a:pt x="6390" y="1650"/>
                  <a:pt x="6480" y="1440"/>
                </a:cubicBezTo>
                <a:cubicBezTo>
                  <a:pt x="6570" y="1230"/>
                  <a:pt x="6600" y="930"/>
                  <a:pt x="6660" y="720"/>
                </a:cubicBezTo>
                <a:cubicBezTo>
                  <a:pt x="6720" y="510"/>
                  <a:pt x="6690" y="300"/>
                  <a:pt x="6840" y="180"/>
                </a:cubicBezTo>
                <a:cubicBezTo>
                  <a:pt x="6990" y="60"/>
                  <a:pt x="7275" y="30"/>
                  <a:pt x="7560" y="0"/>
                </a:cubicBezTo>
              </a:path>
            </a:pathLst>
          </a:custGeom>
          <a:noFill/>
          <a:ln w="28575">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57397" name="AutoShape 53"/>
          <p:cNvSpPr>
            <a:spLocks/>
          </p:cNvSpPr>
          <p:nvPr/>
        </p:nvSpPr>
        <p:spPr bwMode="auto">
          <a:xfrm rot="-5400000">
            <a:off x="1757362" y="1412876"/>
            <a:ext cx="173037" cy="785812"/>
          </a:xfrm>
          <a:prstGeom prst="rightBrace">
            <a:avLst>
              <a:gd name="adj1" fmla="val 37844"/>
              <a:gd name="adj2" fmla="val 52778"/>
            </a:avLst>
          </a:prstGeom>
          <a:noFill/>
          <a:ln w="28575">
            <a:solidFill>
              <a:srgbClr val="993366"/>
            </a:solidFill>
            <a:round/>
            <a:headEnd/>
            <a:tailEnd/>
          </a:ln>
        </p:spPr>
        <p:txBody>
          <a:bodyPr/>
          <a:lstStyle/>
          <a:p>
            <a:endParaRPr lang="en-US">
              <a:latin typeface="Times New Roman" pitchFamily="18" charset="0"/>
              <a:cs typeface="Times New Roman" pitchFamily="18" charset="0"/>
            </a:endParaRPr>
          </a:p>
        </p:txBody>
      </p:sp>
      <p:sp>
        <p:nvSpPr>
          <p:cNvPr id="57398" name="AutoShape 54"/>
          <p:cNvSpPr>
            <a:spLocks/>
          </p:cNvSpPr>
          <p:nvPr/>
        </p:nvSpPr>
        <p:spPr bwMode="auto">
          <a:xfrm rot="-5400000">
            <a:off x="2898775" y="1100138"/>
            <a:ext cx="173037" cy="1411287"/>
          </a:xfrm>
          <a:prstGeom prst="rightBrace">
            <a:avLst>
              <a:gd name="adj1" fmla="val 67967"/>
              <a:gd name="adj2" fmla="val 52778"/>
            </a:avLst>
          </a:prstGeom>
          <a:noFill/>
          <a:ln w="28575">
            <a:solidFill>
              <a:srgbClr val="993366"/>
            </a:solidFill>
            <a:round/>
            <a:headEnd/>
            <a:tailEnd/>
          </a:ln>
        </p:spPr>
        <p:txBody>
          <a:bodyPr/>
          <a:lstStyle/>
          <a:p>
            <a:endParaRPr lang="en-US">
              <a:latin typeface="Times New Roman" pitchFamily="18" charset="0"/>
              <a:cs typeface="Times New Roman" pitchFamily="18" charset="0"/>
            </a:endParaRPr>
          </a:p>
        </p:txBody>
      </p:sp>
      <p:sp>
        <p:nvSpPr>
          <p:cNvPr id="57399" name="AutoShape 55"/>
          <p:cNvSpPr>
            <a:spLocks/>
          </p:cNvSpPr>
          <p:nvPr/>
        </p:nvSpPr>
        <p:spPr bwMode="auto">
          <a:xfrm rot="5400000" flipV="1">
            <a:off x="7519193" y="3253582"/>
            <a:ext cx="173037" cy="1098550"/>
          </a:xfrm>
          <a:prstGeom prst="rightBrace">
            <a:avLst>
              <a:gd name="adj1" fmla="val 52905"/>
              <a:gd name="adj2" fmla="val 52778"/>
            </a:avLst>
          </a:prstGeom>
          <a:noFill/>
          <a:ln w="28575">
            <a:solidFill>
              <a:srgbClr val="993366"/>
            </a:solidFill>
            <a:round/>
            <a:headEnd/>
            <a:tailEnd/>
          </a:ln>
        </p:spPr>
        <p:txBody>
          <a:bodyPr/>
          <a:lstStyle/>
          <a:p>
            <a:endParaRPr lang="en-US">
              <a:latin typeface="Times New Roman" pitchFamily="18" charset="0"/>
              <a:cs typeface="Times New Roman" pitchFamily="18" charset="0"/>
            </a:endParaRPr>
          </a:p>
        </p:txBody>
      </p:sp>
      <p:sp>
        <p:nvSpPr>
          <p:cNvPr id="57400" name="AutoShape 56"/>
          <p:cNvSpPr>
            <a:spLocks/>
          </p:cNvSpPr>
          <p:nvPr/>
        </p:nvSpPr>
        <p:spPr bwMode="auto">
          <a:xfrm rot="-5400000">
            <a:off x="5383212" y="79376"/>
            <a:ext cx="173037" cy="3452812"/>
          </a:xfrm>
          <a:prstGeom prst="rightBrace">
            <a:avLst>
              <a:gd name="adj1" fmla="val 166285"/>
              <a:gd name="adj2" fmla="val 52778"/>
            </a:avLst>
          </a:prstGeom>
          <a:noFill/>
          <a:ln w="28575">
            <a:solidFill>
              <a:srgbClr val="993366"/>
            </a:solidFill>
            <a:round/>
            <a:headEnd/>
            <a:tailEnd/>
          </a:ln>
        </p:spPr>
        <p:txBody>
          <a:bodyPr/>
          <a:lstStyle/>
          <a:p>
            <a:endParaRPr lang="en-US">
              <a:latin typeface="Times New Roman" pitchFamily="18" charset="0"/>
              <a:cs typeface="Times New Roman" pitchFamily="18" charset="0"/>
            </a:endParaRPr>
          </a:p>
        </p:txBody>
      </p:sp>
      <p:sp>
        <p:nvSpPr>
          <p:cNvPr id="57401" name="Text Box 57"/>
          <p:cNvSpPr txBox="1">
            <a:spLocks noChangeArrowheads="1"/>
          </p:cNvSpPr>
          <p:nvPr/>
        </p:nvSpPr>
        <p:spPr bwMode="auto">
          <a:xfrm>
            <a:off x="2500312" y="1390650"/>
            <a:ext cx="1130300" cy="347663"/>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rPr>
              <a:t>Nhiễu rỗi</a:t>
            </a:r>
          </a:p>
        </p:txBody>
      </p:sp>
      <p:sp>
        <p:nvSpPr>
          <p:cNvPr id="57402" name="Text Box 58"/>
          <p:cNvSpPr txBox="1">
            <a:spLocks noChangeArrowheads="1"/>
          </p:cNvSpPr>
          <p:nvPr/>
        </p:nvSpPr>
        <p:spPr bwMode="auto">
          <a:xfrm>
            <a:off x="6996112" y="3895725"/>
            <a:ext cx="1462088" cy="520700"/>
          </a:xfrm>
          <a:prstGeom prst="rect">
            <a:avLst/>
          </a:prstGeom>
          <a:noFill/>
          <a:ln w="28575" algn="ctr">
            <a:noFill/>
            <a:miter lim="800000"/>
            <a:headEnd/>
            <a:tailEnd/>
          </a:ln>
        </p:spPr>
        <p:txBody>
          <a:bodyPr lIns="0" tIns="0" rIns="0" bIns="0"/>
          <a:lstStyle/>
          <a:p>
            <a:pPr algn="ctr"/>
            <a:r>
              <a:rPr lang="en-US" sz="2000">
                <a:latin typeface="Times New Roman" pitchFamily="18" charset="0"/>
                <a:cs typeface="Times New Roman" pitchFamily="18" charset="0"/>
              </a:rPr>
              <a:t>Quá tải theo độ dốc</a:t>
            </a:r>
          </a:p>
        </p:txBody>
      </p:sp>
      <p:sp>
        <p:nvSpPr>
          <p:cNvPr id="57403" name="Text Box 59"/>
          <p:cNvSpPr txBox="1">
            <a:spLocks noChangeArrowheads="1"/>
          </p:cNvSpPr>
          <p:nvPr/>
        </p:nvSpPr>
        <p:spPr bwMode="auto">
          <a:xfrm>
            <a:off x="4481512" y="1371600"/>
            <a:ext cx="2552700" cy="347663"/>
          </a:xfrm>
          <a:prstGeom prst="rect">
            <a:avLst/>
          </a:prstGeom>
          <a:noFill/>
          <a:ln w="28575" algn="ctr">
            <a:noFill/>
            <a:miter lim="800000"/>
            <a:headEnd/>
            <a:tailEnd/>
          </a:ln>
        </p:spPr>
        <p:txBody>
          <a:bodyPr lIns="0" tIns="0" rIns="0" bIns="0"/>
          <a:lstStyle/>
          <a:p>
            <a:r>
              <a:rPr lang="en-US" sz="2000">
                <a:latin typeface="Times New Roman" pitchFamily="18" charset="0"/>
                <a:cs typeface="Times New Roman" pitchFamily="18" charset="0"/>
              </a:rPr>
              <a:t>Nhiễu lượng tử hóa</a:t>
            </a:r>
          </a:p>
        </p:txBody>
      </p:sp>
      <p:sp>
        <p:nvSpPr>
          <p:cNvPr id="57404" name="Line 60"/>
          <p:cNvSpPr>
            <a:spLocks noChangeShapeType="1"/>
          </p:cNvSpPr>
          <p:nvPr/>
        </p:nvSpPr>
        <p:spPr bwMode="auto">
          <a:xfrm>
            <a:off x="3652837"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05" name="Line 61"/>
          <p:cNvSpPr>
            <a:spLocks noChangeShapeType="1"/>
          </p:cNvSpPr>
          <p:nvPr/>
        </p:nvSpPr>
        <p:spPr bwMode="auto">
          <a:xfrm>
            <a:off x="4906962"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06" name="Line 62"/>
          <p:cNvSpPr>
            <a:spLocks noChangeShapeType="1"/>
          </p:cNvSpPr>
          <p:nvPr/>
        </p:nvSpPr>
        <p:spPr bwMode="auto">
          <a:xfrm>
            <a:off x="6162675"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07" name="Line 63"/>
          <p:cNvSpPr>
            <a:spLocks noChangeShapeType="1"/>
          </p:cNvSpPr>
          <p:nvPr/>
        </p:nvSpPr>
        <p:spPr bwMode="auto">
          <a:xfrm>
            <a:off x="5848350"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08" name="Line 64"/>
          <p:cNvSpPr>
            <a:spLocks noChangeShapeType="1"/>
          </p:cNvSpPr>
          <p:nvPr/>
        </p:nvSpPr>
        <p:spPr bwMode="auto">
          <a:xfrm>
            <a:off x="4594225"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09" name="Line 65"/>
          <p:cNvSpPr>
            <a:spLocks noChangeShapeType="1"/>
          </p:cNvSpPr>
          <p:nvPr/>
        </p:nvSpPr>
        <p:spPr bwMode="auto">
          <a:xfrm>
            <a:off x="2397125"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0" name="Line 66"/>
          <p:cNvSpPr>
            <a:spLocks noChangeShapeType="1"/>
          </p:cNvSpPr>
          <p:nvPr/>
        </p:nvSpPr>
        <p:spPr bwMode="auto">
          <a:xfrm>
            <a:off x="2711450"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1" name="Line 67"/>
          <p:cNvSpPr>
            <a:spLocks noChangeShapeType="1"/>
          </p:cNvSpPr>
          <p:nvPr/>
        </p:nvSpPr>
        <p:spPr bwMode="auto">
          <a:xfrm>
            <a:off x="3024187"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2" name="Line 68"/>
          <p:cNvSpPr>
            <a:spLocks noChangeShapeType="1"/>
          </p:cNvSpPr>
          <p:nvPr/>
        </p:nvSpPr>
        <p:spPr bwMode="auto">
          <a:xfrm>
            <a:off x="3338512"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3" name="Line 69"/>
          <p:cNvSpPr>
            <a:spLocks noChangeShapeType="1"/>
          </p:cNvSpPr>
          <p:nvPr/>
        </p:nvSpPr>
        <p:spPr bwMode="auto">
          <a:xfrm>
            <a:off x="1141412" y="5275263"/>
            <a:ext cx="6904038" cy="0"/>
          </a:xfrm>
          <a:prstGeom prst="line">
            <a:avLst/>
          </a:prstGeom>
          <a:noFill/>
          <a:ln w="28575">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57414" name="Line 70"/>
          <p:cNvSpPr>
            <a:spLocks noChangeShapeType="1"/>
          </p:cNvSpPr>
          <p:nvPr/>
        </p:nvSpPr>
        <p:spPr bwMode="auto">
          <a:xfrm>
            <a:off x="1455737"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5" name="Line 71"/>
          <p:cNvSpPr>
            <a:spLocks noChangeShapeType="1"/>
          </p:cNvSpPr>
          <p:nvPr/>
        </p:nvSpPr>
        <p:spPr bwMode="auto">
          <a:xfrm>
            <a:off x="5221287"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6" name="Line 72"/>
          <p:cNvSpPr>
            <a:spLocks noChangeShapeType="1"/>
          </p:cNvSpPr>
          <p:nvPr/>
        </p:nvSpPr>
        <p:spPr bwMode="auto">
          <a:xfrm>
            <a:off x="3338512"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7" name="Line 73"/>
          <p:cNvSpPr>
            <a:spLocks noChangeShapeType="1"/>
          </p:cNvSpPr>
          <p:nvPr/>
        </p:nvSpPr>
        <p:spPr bwMode="auto">
          <a:xfrm>
            <a:off x="1770062" y="4927600"/>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8" name="Line 74"/>
          <p:cNvSpPr>
            <a:spLocks noChangeShapeType="1"/>
          </p:cNvSpPr>
          <p:nvPr/>
        </p:nvSpPr>
        <p:spPr bwMode="auto">
          <a:xfrm>
            <a:off x="2082800"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19" name="Line 75"/>
          <p:cNvSpPr>
            <a:spLocks noChangeShapeType="1"/>
          </p:cNvSpPr>
          <p:nvPr/>
        </p:nvSpPr>
        <p:spPr bwMode="auto">
          <a:xfrm>
            <a:off x="2397125"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0" name="Line 76"/>
          <p:cNvSpPr>
            <a:spLocks noChangeShapeType="1"/>
          </p:cNvSpPr>
          <p:nvPr/>
        </p:nvSpPr>
        <p:spPr bwMode="auto">
          <a:xfrm>
            <a:off x="3652837" y="5622925"/>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1" name="Line 77"/>
          <p:cNvSpPr>
            <a:spLocks noChangeShapeType="1"/>
          </p:cNvSpPr>
          <p:nvPr/>
        </p:nvSpPr>
        <p:spPr bwMode="auto">
          <a:xfrm>
            <a:off x="2711450" y="4927600"/>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2" name="Line 78"/>
          <p:cNvSpPr>
            <a:spLocks noChangeShapeType="1"/>
          </p:cNvSpPr>
          <p:nvPr/>
        </p:nvSpPr>
        <p:spPr bwMode="auto">
          <a:xfrm>
            <a:off x="3024187"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3" name="Line 79"/>
          <p:cNvSpPr>
            <a:spLocks noChangeShapeType="1"/>
          </p:cNvSpPr>
          <p:nvPr/>
        </p:nvSpPr>
        <p:spPr bwMode="auto">
          <a:xfrm>
            <a:off x="3965575"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4" name="Line 80"/>
          <p:cNvSpPr>
            <a:spLocks noChangeShapeType="1"/>
          </p:cNvSpPr>
          <p:nvPr/>
        </p:nvSpPr>
        <p:spPr bwMode="auto">
          <a:xfrm>
            <a:off x="4279900"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5" name="Line 81"/>
          <p:cNvSpPr>
            <a:spLocks noChangeShapeType="1"/>
          </p:cNvSpPr>
          <p:nvPr/>
        </p:nvSpPr>
        <p:spPr bwMode="auto">
          <a:xfrm>
            <a:off x="4594225" y="4927600"/>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6" name="Line 82"/>
          <p:cNvSpPr>
            <a:spLocks noChangeShapeType="1"/>
          </p:cNvSpPr>
          <p:nvPr/>
        </p:nvSpPr>
        <p:spPr bwMode="auto">
          <a:xfrm>
            <a:off x="5535612" y="5622925"/>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7" name="Line 83"/>
          <p:cNvSpPr>
            <a:spLocks noChangeShapeType="1"/>
          </p:cNvSpPr>
          <p:nvPr/>
        </p:nvSpPr>
        <p:spPr bwMode="auto">
          <a:xfrm>
            <a:off x="5848350"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8" name="Line 84"/>
          <p:cNvSpPr>
            <a:spLocks noChangeShapeType="1"/>
          </p:cNvSpPr>
          <p:nvPr/>
        </p:nvSpPr>
        <p:spPr bwMode="auto">
          <a:xfrm>
            <a:off x="1455737" y="4927600"/>
            <a:ext cx="0" cy="347663"/>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29" name="Line 85"/>
          <p:cNvSpPr>
            <a:spLocks noChangeShapeType="1"/>
          </p:cNvSpPr>
          <p:nvPr/>
        </p:nvSpPr>
        <p:spPr bwMode="auto">
          <a:xfrm>
            <a:off x="6162675"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0" name="Line 86"/>
          <p:cNvSpPr>
            <a:spLocks noChangeShapeType="1"/>
          </p:cNvSpPr>
          <p:nvPr/>
        </p:nvSpPr>
        <p:spPr bwMode="auto">
          <a:xfrm>
            <a:off x="6477000" y="4927600"/>
            <a:ext cx="312737"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1" name="Line 87"/>
          <p:cNvSpPr>
            <a:spLocks noChangeShapeType="1"/>
          </p:cNvSpPr>
          <p:nvPr/>
        </p:nvSpPr>
        <p:spPr bwMode="auto">
          <a:xfrm>
            <a:off x="4906962" y="5622925"/>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2" name="Line 88"/>
          <p:cNvSpPr>
            <a:spLocks noChangeShapeType="1"/>
          </p:cNvSpPr>
          <p:nvPr/>
        </p:nvSpPr>
        <p:spPr bwMode="auto">
          <a:xfrm>
            <a:off x="6477000" y="4927600"/>
            <a:ext cx="0" cy="695325"/>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3" name="Line 89"/>
          <p:cNvSpPr>
            <a:spLocks noChangeShapeType="1"/>
          </p:cNvSpPr>
          <p:nvPr/>
        </p:nvSpPr>
        <p:spPr bwMode="auto">
          <a:xfrm>
            <a:off x="7418387" y="4927600"/>
            <a:ext cx="312738"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4" name="Line 90"/>
          <p:cNvSpPr>
            <a:spLocks noChangeShapeType="1"/>
          </p:cNvSpPr>
          <p:nvPr/>
        </p:nvSpPr>
        <p:spPr bwMode="auto">
          <a:xfrm>
            <a:off x="7104062"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5" name="Line 91"/>
          <p:cNvSpPr>
            <a:spLocks noChangeShapeType="1"/>
          </p:cNvSpPr>
          <p:nvPr/>
        </p:nvSpPr>
        <p:spPr bwMode="auto">
          <a:xfrm>
            <a:off x="6789737" y="4927600"/>
            <a:ext cx="314325" cy="0"/>
          </a:xfrm>
          <a:prstGeom prst="line">
            <a:avLst/>
          </a:prstGeom>
          <a:noFill/>
          <a:ln w="28575">
            <a:solidFill>
              <a:srgbClr val="0000FF"/>
            </a:solidFill>
            <a:round/>
            <a:headEnd/>
            <a:tailEnd/>
          </a:ln>
        </p:spPr>
        <p:txBody>
          <a:bodyPr/>
          <a:lstStyle/>
          <a:p>
            <a:endParaRPr lang="en-US">
              <a:latin typeface="Times New Roman" pitchFamily="18" charset="0"/>
              <a:cs typeface="Times New Roman" pitchFamily="18" charset="0"/>
            </a:endParaRPr>
          </a:p>
        </p:txBody>
      </p:sp>
      <p:sp>
        <p:nvSpPr>
          <p:cNvPr id="57436" name="Line 92"/>
          <p:cNvSpPr>
            <a:spLocks noChangeShapeType="1"/>
          </p:cNvSpPr>
          <p:nvPr/>
        </p:nvSpPr>
        <p:spPr bwMode="auto">
          <a:xfrm>
            <a:off x="3965575" y="5275263"/>
            <a:ext cx="0" cy="347662"/>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37" name="Line 93"/>
          <p:cNvSpPr>
            <a:spLocks noChangeShapeType="1"/>
          </p:cNvSpPr>
          <p:nvPr/>
        </p:nvSpPr>
        <p:spPr bwMode="auto">
          <a:xfrm>
            <a:off x="4279900" y="5275263"/>
            <a:ext cx="0" cy="347662"/>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38" name="Line 94"/>
          <p:cNvSpPr>
            <a:spLocks noChangeShapeType="1"/>
          </p:cNvSpPr>
          <p:nvPr/>
        </p:nvSpPr>
        <p:spPr bwMode="auto">
          <a:xfrm>
            <a:off x="5535612" y="5275263"/>
            <a:ext cx="0" cy="347662"/>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39" name="Line 95"/>
          <p:cNvSpPr>
            <a:spLocks noChangeShapeType="1"/>
          </p:cNvSpPr>
          <p:nvPr/>
        </p:nvSpPr>
        <p:spPr bwMode="auto">
          <a:xfrm>
            <a:off x="5221287" y="5275263"/>
            <a:ext cx="0" cy="347662"/>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0" name="Line 96"/>
          <p:cNvSpPr>
            <a:spLocks noChangeShapeType="1"/>
          </p:cNvSpPr>
          <p:nvPr/>
        </p:nvSpPr>
        <p:spPr bwMode="auto">
          <a:xfrm>
            <a:off x="7731125"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1" name="Line 97"/>
          <p:cNvSpPr>
            <a:spLocks noChangeShapeType="1"/>
          </p:cNvSpPr>
          <p:nvPr/>
        </p:nvSpPr>
        <p:spPr bwMode="auto">
          <a:xfrm>
            <a:off x="7418387"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2" name="Line 98"/>
          <p:cNvSpPr>
            <a:spLocks noChangeShapeType="1"/>
          </p:cNvSpPr>
          <p:nvPr/>
        </p:nvSpPr>
        <p:spPr bwMode="auto">
          <a:xfrm>
            <a:off x="7104062"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3" name="Line 99"/>
          <p:cNvSpPr>
            <a:spLocks noChangeShapeType="1"/>
          </p:cNvSpPr>
          <p:nvPr/>
        </p:nvSpPr>
        <p:spPr bwMode="auto">
          <a:xfrm>
            <a:off x="6789737"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4" name="Line 100"/>
          <p:cNvSpPr>
            <a:spLocks noChangeShapeType="1"/>
          </p:cNvSpPr>
          <p:nvPr/>
        </p:nvSpPr>
        <p:spPr bwMode="auto">
          <a:xfrm>
            <a:off x="1770062"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5" name="Line 101"/>
          <p:cNvSpPr>
            <a:spLocks noChangeShapeType="1"/>
          </p:cNvSpPr>
          <p:nvPr/>
        </p:nvSpPr>
        <p:spPr bwMode="auto">
          <a:xfrm>
            <a:off x="2082800" y="4927600"/>
            <a:ext cx="0" cy="347663"/>
          </a:xfrm>
          <a:prstGeom prst="line">
            <a:avLst/>
          </a:prstGeom>
          <a:noFill/>
          <a:ln w="28575">
            <a:solidFill>
              <a:srgbClr val="0000FF"/>
            </a:solidFill>
            <a:prstDash val="dash"/>
            <a:round/>
            <a:headEnd/>
            <a:tailEnd/>
          </a:ln>
        </p:spPr>
        <p:txBody>
          <a:bodyPr/>
          <a:lstStyle/>
          <a:p>
            <a:endParaRPr lang="en-US">
              <a:latin typeface="Times New Roman" pitchFamily="18" charset="0"/>
              <a:cs typeface="Times New Roman" pitchFamily="18" charset="0"/>
            </a:endParaRPr>
          </a:p>
        </p:txBody>
      </p:sp>
      <p:sp>
        <p:nvSpPr>
          <p:cNvPr id="57446" name="Line 102"/>
          <p:cNvSpPr>
            <a:spLocks noChangeShapeType="1"/>
          </p:cNvSpPr>
          <p:nvPr/>
        </p:nvSpPr>
        <p:spPr bwMode="auto">
          <a:xfrm>
            <a:off x="2079625" y="2933700"/>
            <a:ext cx="627062" cy="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47" name="Line 103"/>
          <p:cNvSpPr>
            <a:spLocks noChangeShapeType="1"/>
          </p:cNvSpPr>
          <p:nvPr/>
        </p:nvSpPr>
        <p:spPr bwMode="auto">
          <a:xfrm>
            <a:off x="1765300" y="3281363"/>
            <a:ext cx="941387" cy="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48" name="Line 104"/>
          <p:cNvSpPr>
            <a:spLocks noChangeShapeType="1"/>
          </p:cNvSpPr>
          <p:nvPr/>
        </p:nvSpPr>
        <p:spPr bwMode="auto">
          <a:xfrm>
            <a:off x="2549525" y="2586038"/>
            <a:ext cx="0" cy="347662"/>
          </a:xfrm>
          <a:prstGeom prst="line">
            <a:avLst/>
          </a:prstGeom>
          <a:noFill/>
          <a:ln w="2857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57449" name="Line 105"/>
          <p:cNvSpPr>
            <a:spLocks noChangeShapeType="1"/>
          </p:cNvSpPr>
          <p:nvPr/>
        </p:nvSpPr>
        <p:spPr bwMode="auto">
          <a:xfrm flipV="1">
            <a:off x="2549525" y="3281363"/>
            <a:ext cx="0" cy="346075"/>
          </a:xfrm>
          <a:prstGeom prst="line">
            <a:avLst/>
          </a:prstGeom>
          <a:noFill/>
          <a:ln w="2857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57450" name="Line 106"/>
          <p:cNvSpPr>
            <a:spLocks noChangeShapeType="1"/>
          </p:cNvSpPr>
          <p:nvPr/>
        </p:nvSpPr>
        <p:spPr bwMode="auto">
          <a:xfrm>
            <a:off x="3648075" y="2760663"/>
            <a:ext cx="0" cy="208280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51" name="Line 107"/>
          <p:cNvSpPr>
            <a:spLocks noChangeShapeType="1"/>
          </p:cNvSpPr>
          <p:nvPr/>
        </p:nvSpPr>
        <p:spPr bwMode="auto">
          <a:xfrm flipH="1">
            <a:off x="3948112" y="2740025"/>
            <a:ext cx="25400" cy="228600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52" name="Line 108"/>
          <p:cNvSpPr>
            <a:spLocks noChangeShapeType="1"/>
          </p:cNvSpPr>
          <p:nvPr/>
        </p:nvSpPr>
        <p:spPr bwMode="auto">
          <a:xfrm>
            <a:off x="3332162" y="3978275"/>
            <a:ext cx="312738" cy="0"/>
          </a:xfrm>
          <a:prstGeom prst="line">
            <a:avLst/>
          </a:prstGeom>
          <a:noFill/>
          <a:ln w="2857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57453" name="Line 109"/>
          <p:cNvSpPr>
            <a:spLocks noChangeShapeType="1"/>
          </p:cNvSpPr>
          <p:nvPr/>
        </p:nvSpPr>
        <p:spPr bwMode="auto">
          <a:xfrm flipH="1">
            <a:off x="3962400" y="3976688"/>
            <a:ext cx="312737" cy="0"/>
          </a:xfrm>
          <a:prstGeom prst="line">
            <a:avLst/>
          </a:prstGeom>
          <a:noFill/>
          <a:ln w="28575">
            <a:noFill/>
            <a:round/>
            <a:headEnd/>
            <a:tailEnd type="triangle" w="sm" len="sm"/>
          </a:ln>
        </p:spPr>
        <p:txBody>
          <a:bodyPr lIns="0" tIns="0" rIns="0" bIns="0"/>
          <a:lstStyle/>
          <a:p>
            <a:endParaRPr lang="en-US">
              <a:latin typeface="Times New Roman" pitchFamily="18" charset="0"/>
              <a:cs typeface="Times New Roman" pitchFamily="18" charset="0"/>
            </a:endParaRPr>
          </a:p>
        </p:txBody>
      </p:sp>
      <p:sp>
        <p:nvSpPr>
          <p:cNvPr id="57454" name="Line 110"/>
          <p:cNvSpPr>
            <a:spLocks noChangeShapeType="1"/>
          </p:cNvSpPr>
          <p:nvPr/>
        </p:nvSpPr>
        <p:spPr bwMode="auto">
          <a:xfrm flipH="1">
            <a:off x="3948112" y="3987800"/>
            <a:ext cx="312738" cy="0"/>
          </a:xfrm>
          <a:prstGeom prst="line">
            <a:avLst/>
          </a:prstGeom>
          <a:noFill/>
          <a:ln w="28575">
            <a:solidFill>
              <a:srgbClr val="000000"/>
            </a:solidFill>
            <a:round/>
            <a:headEnd/>
            <a:tailEnd type="triangle" w="med" len="med"/>
          </a:ln>
        </p:spPr>
        <p:txBody>
          <a:bodyPr/>
          <a:lstStyle/>
          <a:p>
            <a:endParaRPr lang="en-US">
              <a:latin typeface="Times New Roman" pitchFamily="18" charset="0"/>
              <a:cs typeface="Times New Roman" pitchFamily="18" charset="0"/>
            </a:endParaRPr>
          </a:p>
        </p:txBody>
      </p:sp>
      <p:sp>
        <p:nvSpPr>
          <p:cNvPr id="57455" name="Line 111"/>
          <p:cNvSpPr>
            <a:spLocks noChangeShapeType="1"/>
          </p:cNvSpPr>
          <p:nvPr/>
        </p:nvSpPr>
        <p:spPr bwMode="auto">
          <a:xfrm>
            <a:off x="1751012" y="3273425"/>
            <a:ext cx="0" cy="1676400"/>
          </a:xfrm>
          <a:prstGeom prst="line">
            <a:avLst/>
          </a:prstGeom>
          <a:noFill/>
          <a:ln w="19050">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57456" name="Line 112"/>
          <p:cNvSpPr>
            <a:spLocks noChangeShapeType="1"/>
          </p:cNvSpPr>
          <p:nvPr/>
        </p:nvSpPr>
        <p:spPr bwMode="auto">
          <a:xfrm flipH="1">
            <a:off x="5205412" y="2981325"/>
            <a:ext cx="25400" cy="228600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57" name="Line 113"/>
          <p:cNvSpPr>
            <a:spLocks noChangeShapeType="1"/>
          </p:cNvSpPr>
          <p:nvPr/>
        </p:nvSpPr>
        <p:spPr bwMode="auto">
          <a:xfrm flipH="1">
            <a:off x="3021012" y="2663825"/>
            <a:ext cx="25400" cy="2286000"/>
          </a:xfrm>
          <a:prstGeom prst="line">
            <a:avLst/>
          </a:prstGeom>
          <a:noFill/>
          <a:ln w="19050">
            <a:solidFill>
              <a:srgbClr val="000000"/>
            </a:solidFill>
            <a:prstDash val="dash"/>
            <a:round/>
            <a:headEnd/>
            <a:tailEnd/>
          </a:ln>
        </p:spPr>
        <p:txBody>
          <a:bodyPr/>
          <a:lstStyle/>
          <a:p>
            <a:endParaRPr lang="en-US">
              <a:latin typeface="Times New Roman" pitchFamily="18" charset="0"/>
              <a:cs typeface="Times New Roman" pitchFamily="18" charset="0"/>
            </a:endParaRPr>
          </a:p>
        </p:txBody>
      </p:sp>
      <p:sp>
        <p:nvSpPr>
          <p:cNvPr id="57458" name="Line 139"/>
          <p:cNvSpPr>
            <a:spLocks noChangeShapeType="1"/>
          </p:cNvSpPr>
          <p:nvPr/>
        </p:nvSpPr>
        <p:spPr bwMode="auto">
          <a:xfrm flipV="1">
            <a:off x="5959475" y="1701800"/>
            <a:ext cx="0" cy="352425"/>
          </a:xfrm>
          <a:prstGeom prst="line">
            <a:avLst/>
          </a:prstGeom>
          <a:noFill/>
          <a:ln w="28575">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116" name="Title 49"/>
          <p:cNvSpPr>
            <a:spLocks noGrp="1"/>
          </p:cNvSpPr>
          <p:nvPr>
            <p:ph type="title"/>
          </p:nvPr>
        </p:nvSpPr>
        <p:spPr>
          <a:xfrm>
            <a:off x="0" y="76200"/>
            <a:ext cx="9144000" cy="762000"/>
          </a:xfrm>
        </p:spPr>
        <p:txBody>
          <a:bodyPr>
            <a:normAutofit/>
          </a:bodyPr>
          <a:lstStyle/>
          <a:p>
            <a:r>
              <a:rPr lang="en-US" sz="3400" dirty="0" err="1">
                <a:latin typeface="Arial"/>
                <a:cs typeface="Arial"/>
              </a:rPr>
              <a:t>Kỹ</a:t>
            </a:r>
            <a:r>
              <a:rPr lang="en-US" sz="3400" dirty="0">
                <a:latin typeface="Arial"/>
                <a:cs typeface="Arial"/>
              </a:rPr>
              <a:t> </a:t>
            </a:r>
            <a:r>
              <a:rPr lang="en-US" sz="3400" dirty="0" err="1">
                <a:latin typeface="Arial"/>
                <a:cs typeface="Arial"/>
              </a:rPr>
              <a:t>thuật</a:t>
            </a:r>
            <a:r>
              <a:rPr lang="en-US" sz="3400" dirty="0">
                <a:latin typeface="Arial"/>
                <a:cs typeface="Arial"/>
              </a:rPr>
              <a:t> DM (Delta Modulation)</a:t>
            </a:r>
          </a:p>
        </p:txBody>
      </p:sp>
    </p:spTree>
    <p:extLst>
      <p:ext uri="{BB962C8B-B14F-4D97-AF65-F5344CB8AC3E}">
        <p14:creationId xmlns:p14="http://schemas.microsoft.com/office/powerpoint/2010/main" val="619920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lide Number Placeholder 5"/>
          <p:cNvSpPr>
            <a:spLocks noGrp="1"/>
          </p:cNvSpPr>
          <p:nvPr>
            <p:ph type="sldNum" sz="quarter" idx="12"/>
          </p:nvPr>
        </p:nvSpPr>
        <p:spPr/>
        <p:txBody>
          <a:bodyPr/>
          <a:lstStyle/>
          <a:p>
            <a:pPr>
              <a:defRPr/>
            </a:pPr>
            <a:fld id="{D0777C5D-5C5E-4C67-BA97-DB2F067C28AC}" type="slidenum">
              <a:rPr lang="vi-VN"/>
              <a:pPr>
                <a:defRPr/>
              </a:pPr>
              <a:t>53</a:t>
            </a:fld>
            <a:endParaRPr lang="vi-VN"/>
          </a:p>
        </p:txBody>
      </p:sp>
      <p:grpSp>
        <p:nvGrpSpPr>
          <p:cNvPr id="2" name="Group 3"/>
          <p:cNvGrpSpPr>
            <a:grpSpLocks/>
          </p:cNvGrpSpPr>
          <p:nvPr/>
        </p:nvGrpSpPr>
        <p:grpSpPr bwMode="auto">
          <a:xfrm>
            <a:off x="307975" y="1447800"/>
            <a:ext cx="8074025" cy="4267200"/>
            <a:chOff x="96" y="1248"/>
            <a:chExt cx="5086" cy="2688"/>
          </a:xfrm>
        </p:grpSpPr>
        <p:sp>
          <p:nvSpPr>
            <p:cNvPr id="58374" name="Text Box 4"/>
            <p:cNvSpPr txBox="1">
              <a:spLocks noChangeArrowheads="1"/>
            </p:cNvSpPr>
            <p:nvPr/>
          </p:nvSpPr>
          <p:spPr bwMode="auto">
            <a:xfrm>
              <a:off x="672" y="2804"/>
              <a:ext cx="580" cy="268"/>
            </a:xfrm>
            <a:prstGeom prst="rect">
              <a:avLst/>
            </a:prstGeom>
            <a:noFill/>
            <a:ln w="28575" algn="ctr">
              <a:noFill/>
              <a:miter lim="800000"/>
              <a:headEnd/>
              <a:tailEnd/>
            </a:ln>
          </p:spPr>
          <p:txBody>
            <a:bodyPr lIns="0" tIns="0" rIns="0" bIns="0"/>
            <a:lstStyle/>
            <a:p>
              <a:pPr algn="ctr"/>
              <a:r>
                <a:rPr lang="en-US" sz="2000">
                  <a:latin typeface="Times New Roman" pitchFamily="18" charset="0"/>
                </a:rPr>
                <a:t>g(t)</a:t>
              </a:r>
            </a:p>
          </p:txBody>
        </p:sp>
        <p:sp>
          <p:nvSpPr>
            <p:cNvPr id="58375" name="Text Box 5"/>
            <p:cNvSpPr txBox="1">
              <a:spLocks noChangeArrowheads="1"/>
            </p:cNvSpPr>
            <p:nvPr/>
          </p:nvSpPr>
          <p:spPr bwMode="auto">
            <a:xfrm>
              <a:off x="834" y="1569"/>
              <a:ext cx="1014" cy="443"/>
            </a:xfrm>
            <a:prstGeom prst="rect">
              <a:avLst/>
            </a:prstGeom>
            <a:noFill/>
            <a:ln w="28575">
              <a:noFill/>
              <a:miter lim="800000"/>
              <a:headEnd/>
              <a:tailEnd/>
            </a:ln>
          </p:spPr>
          <p:txBody>
            <a:bodyPr lIns="0" tIns="0" rIns="0" bIns="0"/>
            <a:lstStyle/>
            <a:p>
              <a:pPr algn="ctr"/>
              <a:r>
                <a:rPr lang="en-US" sz="2000"/>
                <a:t>Tín hiệu</a:t>
              </a:r>
              <a:r>
                <a:rPr lang="en-US" sz="2000">
                  <a:latin typeface="Times New Roman" pitchFamily="18" charset="0"/>
                </a:rPr>
                <a:t> biến đổi nhanh</a:t>
              </a:r>
              <a:endParaRPr lang="en-US" sz="2000"/>
            </a:p>
          </p:txBody>
        </p:sp>
        <p:sp>
          <p:nvSpPr>
            <p:cNvPr id="58376" name="Line 6"/>
            <p:cNvSpPr>
              <a:spLocks noChangeShapeType="1"/>
            </p:cNvSpPr>
            <p:nvPr/>
          </p:nvSpPr>
          <p:spPr bwMode="auto">
            <a:xfrm>
              <a:off x="979" y="3268"/>
              <a:ext cx="290" cy="0"/>
            </a:xfrm>
            <a:prstGeom prst="line">
              <a:avLst/>
            </a:prstGeom>
            <a:noFill/>
            <a:ln w="28575">
              <a:solidFill>
                <a:srgbClr val="0000FF"/>
              </a:solidFill>
              <a:round/>
              <a:headEnd/>
              <a:tailEnd/>
            </a:ln>
          </p:spPr>
          <p:txBody>
            <a:bodyPr/>
            <a:lstStyle/>
            <a:p>
              <a:endParaRPr lang="en-US"/>
            </a:p>
          </p:txBody>
        </p:sp>
        <p:sp>
          <p:nvSpPr>
            <p:cNvPr id="58377" name="Line 7"/>
            <p:cNvSpPr>
              <a:spLocks noChangeShapeType="1"/>
            </p:cNvSpPr>
            <p:nvPr/>
          </p:nvSpPr>
          <p:spPr bwMode="auto">
            <a:xfrm>
              <a:off x="1848" y="2676"/>
              <a:ext cx="290" cy="0"/>
            </a:xfrm>
            <a:prstGeom prst="line">
              <a:avLst/>
            </a:prstGeom>
            <a:noFill/>
            <a:ln w="28575">
              <a:solidFill>
                <a:srgbClr val="0000FF"/>
              </a:solidFill>
              <a:round/>
              <a:headEnd/>
              <a:tailEnd/>
            </a:ln>
          </p:spPr>
          <p:txBody>
            <a:bodyPr/>
            <a:lstStyle/>
            <a:p>
              <a:endParaRPr lang="en-US"/>
            </a:p>
          </p:txBody>
        </p:sp>
        <p:sp>
          <p:nvSpPr>
            <p:cNvPr id="58378" name="Line 8"/>
            <p:cNvSpPr>
              <a:spLocks noChangeShapeType="1"/>
            </p:cNvSpPr>
            <p:nvPr/>
          </p:nvSpPr>
          <p:spPr bwMode="auto">
            <a:xfrm>
              <a:off x="1269" y="3120"/>
              <a:ext cx="289" cy="0"/>
            </a:xfrm>
            <a:prstGeom prst="line">
              <a:avLst/>
            </a:prstGeom>
            <a:noFill/>
            <a:ln w="28575">
              <a:solidFill>
                <a:srgbClr val="0000FF"/>
              </a:solidFill>
              <a:round/>
              <a:headEnd/>
              <a:tailEnd/>
            </a:ln>
          </p:spPr>
          <p:txBody>
            <a:bodyPr/>
            <a:lstStyle/>
            <a:p>
              <a:endParaRPr lang="en-US"/>
            </a:p>
          </p:txBody>
        </p:sp>
        <p:sp>
          <p:nvSpPr>
            <p:cNvPr id="58379" name="Line 9"/>
            <p:cNvSpPr>
              <a:spLocks noChangeShapeType="1"/>
            </p:cNvSpPr>
            <p:nvPr/>
          </p:nvSpPr>
          <p:spPr bwMode="auto">
            <a:xfrm>
              <a:off x="1558" y="2972"/>
              <a:ext cx="290" cy="0"/>
            </a:xfrm>
            <a:prstGeom prst="line">
              <a:avLst/>
            </a:prstGeom>
            <a:noFill/>
            <a:ln w="28575">
              <a:solidFill>
                <a:srgbClr val="0000FF"/>
              </a:solidFill>
              <a:round/>
              <a:headEnd/>
              <a:tailEnd/>
            </a:ln>
          </p:spPr>
          <p:txBody>
            <a:bodyPr/>
            <a:lstStyle/>
            <a:p>
              <a:endParaRPr lang="en-US"/>
            </a:p>
          </p:txBody>
        </p:sp>
        <p:sp>
          <p:nvSpPr>
            <p:cNvPr id="58380" name="Line 10"/>
            <p:cNvSpPr>
              <a:spLocks noChangeShapeType="1"/>
            </p:cNvSpPr>
            <p:nvPr/>
          </p:nvSpPr>
          <p:spPr bwMode="auto">
            <a:xfrm>
              <a:off x="2138" y="2232"/>
              <a:ext cx="290" cy="0"/>
            </a:xfrm>
            <a:prstGeom prst="line">
              <a:avLst/>
            </a:prstGeom>
            <a:noFill/>
            <a:ln w="28575">
              <a:solidFill>
                <a:srgbClr val="0000FF"/>
              </a:solidFill>
              <a:round/>
              <a:headEnd/>
              <a:tailEnd/>
            </a:ln>
          </p:spPr>
          <p:txBody>
            <a:bodyPr/>
            <a:lstStyle/>
            <a:p>
              <a:endParaRPr lang="en-US"/>
            </a:p>
          </p:txBody>
        </p:sp>
        <p:sp>
          <p:nvSpPr>
            <p:cNvPr id="58381" name="Line 11"/>
            <p:cNvSpPr>
              <a:spLocks noChangeShapeType="1"/>
            </p:cNvSpPr>
            <p:nvPr/>
          </p:nvSpPr>
          <p:spPr bwMode="auto">
            <a:xfrm>
              <a:off x="2428" y="1640"/>
              <a:ext cx="290" cy="0"/>
            </a:xfrm>
            <a:prstGeom prst="line">
              <a:avLst/>
            </a:prstGeom>
            <a:noFill/>
            <a:ln w="28575">
              <a:solidFill>
                <a:srgbClr val="0000FF"/>
              </a:solidFill>
              <a:round/>
              <a:headEnd/>
              <a:tailEnd/>
            </a:ln>
          </p:spPr>
          <p:txBody>
            <a:bodyPr/>
            <a:lstStyle/>
            <a:p>
              <a:endParaRPr lang="en-US"/>
            </a:p>
          </p:txBody>
        </p:sp>
        <p:sp>
          <p:nvSpPr>
            <p:cNvPr id="58382" name="Line 12"/>
            <p:cNvSpPr>
              <a:spLocks noChangeShapeType="1"/>
            </p:cNvSpPr>
            <p:nvPr/>
          </p:nvSpPr>
          <p:spPr bwMode="auto">
            <a:xfrm>
              <a:off x="2718" y="2084"/>
              <a:ext cx="290" cy="0"/>
            </a:xfrm>
            <a:prstGeom prst="line">
              <a:avLst/>
            </a:prstGeom>
            <a:noFill/>
            <a:ln w="28575">
              <a:solidFill>
                <a:srgbClr val="0000FF"/>
              </a:solidFill>
              <a:round/>
              <a:headEnd/>
              <a:tailEnd/>
            </a:ln>
          </p:spPr>
          <p:txBody>
            <a:bodyPr/>
            <a:lstStyle/>
            <a:p>
              <a:endParaRPr lang="en-US"/>
            </a:p>
          </p:txBody>
        </p:sp>
        <p:sp>
          <p:nvSpPr>
            <p:cNvPr id="58383" name="Line 13"/>
            <p:cNvSpPr>
              <a:spLocks noChangeShapeType="1"/>
            </p:cNvSpPr>
            <p:nvPr/>
          </p:nvSpPr>
          <p:spPr bwMode="auto">
            <a:xfrm>
              <a:off x="3008" y="1788"/>
              <a:ext cx="290" cy="0"/>
            </a:xfrm>
            <a:prstGeom prst="line">
              <a:avLst/>
            </a:prstGeom>
            <a:noFill/>
            <a:ln w="28575">
              <a:solidFill>
                <a:srgbClr val="0000FF"/>
              </a:solidFill>
              <a:round/>
              <a:headEnd/>
              <a:tailEnd/>
            </a:ln>
          </p:spPr>
          <p:txBody>
            <a:bodyPr/>
            <a:lstStyle/>
            <a:p>
              <a:endParaRPr lang="en-US"/>
            </a:p>
          </p:txBody>
        </p:sp>
        <p:sp>
          <p:nvSpPr>
            <p:cNvPr id="58384" name="Line 14"/>
            <p:cNvSpPr>
              <a:spLocks noChangeShapeType="1"/>
            </p:cNvSpPr>
            <p:nvPr/>
          </p:nvSpPr>
          <p:spPr bwMode="auto">
            <a:xfrm>
              <a:off x="3298" y="1936"/>
              <a:ext cx="290" cy="0"/>
            </a:xfrm>
            <a:prstGeom prst="line">
              <a:avLst/>
            </a:prstGeom>
            <a:noFill/>
            <a:ln w="28575">
              <a:solidFill>
                <a:srgbClr val="0000FF"/>
              </a:solidFill>
              <a:round/>
              <a:headEnd/>
              <a:tailEnd/>
            </a:ln>
          </p:spPr>
          <p:txBody>
            <a:bodyPr/>
            <a:lstStyle/>
            <a:p>
              <a:endParaRPr lang="en-US"/>
            </a:p>
          </p:txBody>
        </p:sp>
        <p:sp>
          <p:nvSpPr>
            <p:cNvPr id="58385" name="Line 15"/>
            <p:cNvSpPr>
              <a:spLocks noChangeShapeType="1"/>
            </p:cNvSpPr>
            <p:nvPr/>
          </p:nvSpPr>
          <p:spPr bwMode="auto">
            <a:xfrm>
              <a:off x="3588" y="1788"/>
              <a:ext cx="290" cy="0"/>
            </a:xfrm>
            <a:prstGeom prst="line">
              <a:avLst/>
            </a:prstGeom>
            <a:noFill/>
            <a:ln w="28575">
              <a:solidFill>
                <a:srgbClr val="0000FF"/>
              </a:solidFill>
              <a:round/>
              <a:headEnd/>
              <a:tailEnd/>
            </a:ln>
          </p:spPr>
          <p:txBody>
            <a:bodyPr/>
            <a:lstStyle/>
            <a:p>
              <a:endParaRPr lang="en-US"/>
            </a:p>
          </p:txBody>
        </p:sp>
        <p:sp>
          <p:nvSpPr>
            <p:cNvPr id="58386" name="Line 16"/>
            <p:cNvSpPr>
              <a:spLocks noChangeShapeType="1"/>
            </p:cNvSpPr>
            <p:nvPr/>
          </p:nvSpPr>
          <p:spPr bwMode="auto">
            <a:xfrm>
              <a:off x="3878" y="1936"/>
              <a:ext cx="289" cy="0"/>
            </a:xfrm>
            <a:prstGeom prst="line">
              <a:avLst/>
            </a:prstGeom>
            <a:noFill/>
            <a:ln w="28575">
              <a:solidFill>
                <a:srgbClr val="0000FF"/>
              </a:solidFill>
              <a:round/>
              <a:headEnd/>
              <a:tailEnd/>
            </a:ln>
          </p:spPr>
          <p:txBody>
            <a:bodyPr/>
            <a:lstStyle/>
            <a:p>
              <a:endParaRPr lang="en-US"/>
            </a:p>
          </p:txBody>
        </p:sp>
        <p:sp>
          <p:nvSpPr>
            <p:cNvPr id="58387" name="Line 17"/>
            <p:cNvSpPr>
              <a:spLocks noChangeShapeType="1"/>
            </p:cNvSpPr>
            <p:nvPr/>
          </p:nvSpPr>
          <p:spPr bwMode="auto">
            <a:xfrm>
              <a:off x="1558" y="2972"/>
              <a:ext cx="0" cy="148"/>
            </a:xfrm>
            <a:prstGeom prst="line">
              <a:avLst/>
            </a:prstGeom>
            <a:noFill/>
            <a:ln w="28575">
              <a:solidFill>
                <a:srgbClr val="0000FF"/>
              </a:solidFill>
              <a:round/>
              <a:headEnd/>
              <a:tailEnd/>
            </a:ln>
          </p:spPr>
          <p:txBody>
            <a:bodyPr/>
            <a:lstStyle/>
            <a:p>
              <a:endParaRPr lang="en-US"/>
            </a:p>
          </p:txBody>
        </p:sp>
        <p:sp>
          <p:nvSpPr>
            <p:cNvPr id="58388" name="Line 18"/>
            <p:cNvSpPr>
              <a:spLocks noChangeShapeType="1"/>
            </p:cNvSpPr>
            <p:nvPr/>
          </p:nvSpPr>
          <p:spPr bwMode="auto">
            <a:xfrm>
              <a:off x="4167" y="1936"/>
              <a:ext cx="0" cy="148"/>
            </a:xfrm>
            <a:prstGeom prst="line">
              <a:avLst/>
            </a:prstGeom>
            <a:noFill/>
            <a:ln w="28575">
              <a:solidFill>
                <a:srgbClr val="0000FF"/>
              </a:solidFill>
              <a:round/>
              <a:headEnd/>
              <a:tailEnd/>
            </a:ln>
          </p:spPr>
          <p:txBody>
            <a:bodyPr/>
            <a:lstStyle/>
            <a:p>
              <a:endParaRPr lang="en-US"/>
            </a:p>
          </p:txBody>
        </p:sp>
        <p:sp>
          <p:nvSpPr>
            <p:cNvPr id="58389" name="Line 19"/>
            <p:cNvSpPr>
              <a:spLocks noChangeShapeType="1"/>
            </p:cNvSpPr>
            <p:nvPr/>
          </p:nvSpPr>
          <p:spPr bwMode="auto">
            <a:xfrm>
              <a:off x="3878" y="1788"/>
              <a:ext cx="0" cy="148"/>
            </a:xfrm>
            <a:prstGeom prst="line">
              <a:avLst/>
            </a:prstGeom>
            <a:noFill/>
            <a:ln w="28575">
              <a:solidFill>
                <a:srgbClr val="0000FF"/>
              </a:solidFill>
              <a:round/>
              <a:headEnd/>
              <a:tailEnd/>
            </a:ln>
          </p:spPr>
          <p:txBody>
            <a:bodyPr/>
            <a:lstStyle/>
            <a:p>
              <a:endParaRPr lang="en-US"/>
            </a:p>
          </p:txBody>
        </p:sp>
        <p:sp>
          <p:nvSpPr>
            <p:cNvPr id="58390" name="Line 20"/>
            <p:cNvSpPr>
              <a:spLocks noChangeShapeType="1"/>
            </p:cNvSpPr>
            <p:nvPr/>
          </p:nvSpPr>
          <p:spPr bwMode="auto">
            <a:xfrm>
              <a:off x="3588" y="1788"/>
              <a:ext cx="0" cy="148"/>
            </a:xfrm>
            <a:prstGeom prst="line">
              <a:avLst/>
            </a:prstGeom>
            <a:noFill/>
            <a:ln w="28575">
              <a:solidFill>
                <a:srgbClr val="0000FF"/>
              </a:solidFill>
              <a:round/>
              <a:headEnd/>
              <a:tailEnd/>
            </a:ln>
          </p:spPr>
          <p:txBody>
            <a:bodyPr/>
            <a:lstStyle/>
            <a:p>
              <a:endParaRPr lang="en-US"/>
            </a:p>
          </p:txBody>
        </p:sp>
        <p:sp>
          <p:nvSpPr>
            <p:cNvPr id="58391" name="Line 21"/>
            <p:cNvSpPr>
              <a:spLocks noChangeShapeType="1"/>
            </p:cNvSpPr>
            <p:nvPr/>
          </p:nvSpPr>
          <p:spPr bwMode="auto">
            <a:xfrm>
              <a:off x="1269" y="3120"/>
              <a:ext cx="0" cy="148"/>
            </a:xfrm>
            <a:prstGeom prst="line">
              <a:avLst/>
            </a:prstGeom>
            <a:noFill/>
            <a:ln w="28575">
              <a:solidFill>
                <a:srgbClr val="0000FF"/>
              </a:solidFill>
              <a:round/>
              <a:headEnd/>
              <a:tailEnd/>
            </a:ln>
          </p:spPr>
          <p:txBody>
            <a:bodyPr/>
            <a:lstStyle/>
            <a:p>
              <a:endParaRPr lang="en-US"/>
            </a:p>
          </p:txBody>
        </p:sp>
        <p:sp>
          <p:nvSpPr>
            <p:cNvPr id="58392" name="Line 22"/>
            <p:cNvSpPr>
              <a:spLocks noChangeShapeType="1"/>
            </p:cNvSpPr>
            <p:nvPr/>
          </p:nvSpPr>
          <p:spPr bwMode="auto">
            <a:xfrm>
              <a:off x="1848" y="2676"/>
              <a:ext cx="0" cy="296"/>
            </a:xfrm>
            <a:prstGeom prst="line">
              <a:avLst/>
            </a:prstGeom>
            <a:noFill/>
            <a:ln w="28575">
              <a:solidFill>
                <a:srgbClr val="0000FF"/>
              </a:solidFill>
              <a:round/>
              <a:headEnd/>
              <a:tailEnd/>
            </a:ln>
          </p:spPr>
          <p:txBody>
            <a:bodyPr/>
            <a:lstStyle/>
            <a:p>
              <a:endParaRPr lang="en-US"/>
            </a:p>
          </p:txBody>
        </p:sp>
        <p:sp>
          <p:nvSpPr>
            <p:cNvPr id="58393" name="Line 23"/>
            <p:cNvSpPr>
              <a:spLocks noChangeShapeType="1"/>
            </p:cNvSpPr>
            <p:nvPr/>
          </p:nvSpPr>
          <p:spPr bwMode="auto">
            <a:xfrm flipV="1">
              <a:off x="2138" y="2232"/>
              <a:ext cx="0" cy="444"/>
            </a:xfrm>
            <a:prstGeom prst="line">
              <a:avLst/>
            </a:prstGeom>
            <a:noFill/>
            <a:ln w="28575">
              <a:solidFill>
                <a:srgbClr val="0000FF"/>
              </a:solidFill>
              <a:round/>
              <a:headEnd/>
              <a:tailEnd/>
            </a:ln>
          </p:spPr>
          <p:txBody>
            <a:bodyPr/>
            <a:lstStyle/>
            <a:p>
              <a:endParaRPr lang="en-US"/>
            </a:p>
          </p:txBody>
        </p:sp>
        <p:sp>
          <p:nvSpPr>
            <p:cNvPr id="58394" name="Line 24"/>
            <p:cNvSpPr>
              <a:spLocks noChangeShapeType="1"/>
            </p:cNvSpPr>
            <p:nvPr/>
          </p:nvSpPr>
          <p:spPr bwMode="auto">
            <a:xfrm flipV="1">
              <a:off x="2428" y="1640"/>
              <a:ext cx="0" cy="592"/>
            </a:xfrm>
            <a:prstGeom prst="line">
              <a:avLst/>
            </a:prstGeom>
            <a:noFill/>
            <a:ln w="28575">
              <a:solidFill>
                <a:srgbClr val="0000FF"/>
              </a:solidFill>
              <a:round/>
              <a:headEnd/>
              <a:tailEnd/>
            </a:ln>
          </p:spPr>
          <p:txBody>
            <a:bodyPr/>
            <a:lstStyle/>
            <a:p>
              <a:endParaRPr lang="en-US"/>
            </a:p>
          </p:txBody>
        </p:sp>
        <p:sp>
          <p:nvSpPr>
            <p:cNvPr id="58395" name="Line 25"/>
            <p:cNvSpPr>
              <a:spLocks noChangeShapeType="1"/>
            </p:cNvSpPr>
            <p:nvPr/>
          </p:nvSpPr>
          <p:spPr bwMode="auto">
            <a:xfrm flipV="1">
              <a:off x="2718" y="1640"/>
              <a:ext cx="0" cy="444"/>
            </a:xfrm>
            <a:prstGeom prst="line">
              <a:avLst/>
            </a:prstGeom>
            <a:noFill/>
            <a:ln w="28575">
              <a:solidFill>
                <a:srgbClr val="0000FF"/>
              </a:solidFill>
              <a:round/>
              <a:headEnd/>
              <a:tailEnd/>
            </a:ln>
          </p:spPr>
          <p:txBody>
            <a:bodyPr/>
            <a:lstStyle/>
            <a:p>
              <a:endParaRPr lang="en-US"/>
            </a:p>
          </p:txBody>
        </p:sp>
        <p:sp>
          <p:nvSpPr>
            <p:cNvPr id="58396" name="Line 26"/>
            <p:cNvSpPr>
              <a:spLocks noChangeShapeType="1"/>
            </p:cNvSpPr>
            <p:nvPr/>
          </p:nvSpPr>
          <p:spPr bwMode="auto">
            <a:xfrm>
              <a:off x="3008" y="1788"/>
              <a:ext cx="0" cy="296"/>
            </a:xfrm>
            <a:prstGeom prst="line">
              <a:avLst/>
            </a:prstGeom>
            <a:noFill/>
            <a:ln w="28575">
              <a:solidFill>
                <a:srgbClr val="0000FF"/>
              </a:solidFill>
              <a:round/>
              <a:headEnd/>
              <a:tailEnd/>
            </a:ln>
          </p:spPr>
          <p:txBody>
            <a:bodyPr/>
            <a:lstStyle/>
            <a:p>
              <a:endParaRPr lang="en-US"/>
            </a:p>
          </p:txBody>
        </p:sp>
        <p:sp>
          <p:nvSpPr>
            <p:cNvPr id="58397" name="Line 27"/>
            <p:cNvSpPr>
              <a:spLocks noChangeShapeType="1"/>
            </p:cNvSpPr>
            <p:nvPr/>
          </p:nvSpPr>
          <p:spPr bwMode="auto">
            <a:xfrm>
              <a:off x="3298" y="1788"/>
              <a:ext cx="0" cy="148"/>
            </a:xfrm>
            <a:prstGeom prst="line">
              <a:avLst/>
            </a:prstGeom>
            <a:noFill/>
            <a:ln w="28575">
              <a:solidFill>
                <a:srgbClr val="0000FF"/>
              </a:solidFill>
              <a:round/>
              <a:headEnd/>
              <a:tailEnd/>
            </a:ln>
          </p:spPr>
          <p:txBody>
            <a:bodyPr/>
            <a:lstStyle/>
            <a:p>
              <a:endParaRPr lang="en-US"/>
            </a:p>
          </p:txBody>
        </p:sp>
        <p:sp>
          <p:nvSpPr>
            <p:cNvPr id="58398" name="Line 28"/>
            <p:cNvSpPr>
              <a:spLocks noChangeShapeType="1"/>
            </p:cNvSpPr>
            <p:nvPr/>
          </p:nvSpPr>
          <p:spPr bwMode="auto">
            <a:xfrm>
              <a:off x="4457" y="2084"/>
              <a:ext cx="0" cy="148"/>
            </a:xfrm>
            <a:prstGeom prst="line">
              <a:avLst/>
            </a:prstGeom>
            <a:noFill/>
            <a:ln w="28575">
              <a:solidFill>
                <a:srgbClr val="0000FF"/>
              </a:solidFill>
              <a:round/>
              <a:headEnd/>
              <a:tailEnd/>
            </a:ln>
          </p:spPr>
          <p:txBody>
            <a:bodyPr/>
            <a:lstStyle/>
            <a:p>
              <a:endParaRPr lang="en-US"/>
            </a:p>
          </p:txBody>
        </p:sp>
        <p:sp>
          <p:nvSpPr>
            <p:cNvPr id="58399" name="Line 29"/>
            <p:cNvSpPr>
              <a:spLocks noChangeShapeType="1"/>
            </p:cNvSpPr>
            <p:nvPr/>
          </p:nvSpPr>
          <p:spPr bwMode="auto">
            <a:xfrm>
              <a:off x="4457" y="2232"/>
              <a:ext cx="0" cy="148"/>
            </a:xfrm>
            <a:prstGeom prst="line">
              <a:avLst/>
            </a:prstGeom>
            <a:noFill/>
            <a:ln w="28575">
              <a:solidFill>
                <a:srgbClr val="0000FF"/>
              </a:solidFill>
              <a:round/>
              <a:headEnd/>
              <a:tailEnd/>
            </a:ln>
          </p:spPr>
          <p:txBody>
            <a:bodyPr/>
            <a:lstStyle/>
            <a:p>
              <a:endParaRPr lang="en-US"/>
            </a:p>
          </p:txBody>
        </p:sp>
        <p:sp>
          <p:nvSpPr>
            <p:cNvPr id="58400" name="Line 30"/>
            <p:cNvSpPr>
              <a:spLocks noChangeShapeType="1"/>
            </p:cNvSpPr>
            <p:nvPr/>
          </p:nvSpPr>
          <p:spPr bwMode="auto">
            <a:xfrm>
              <a:off x="4747" y="2232"/>
              <a:ext cx="0" cy="148"/>
            </a:xfrm>
            <a:prstGeom prst="line">
              <a:avLst/>
            </a:prstGeom>
            <a:noFill/>
            <a:ln w="28575">
              <a:solidFill>
                <a:srgbClr val="0000FF"/>
              </a:solidFill>
              <a:round/>
              <a:headEnd/>
              <a:tailEnd/>
            </a:ln>
          </p:spPr>
          <p:txBody>
            <a:bodyPr/>
            <a:lstStyle/>
            <a:p>
              <a:endParaRPr lang="en-US"/>
            </a:p>
          </p:txBody>
        </p:sp>
        <p:sp>
          <p:nvSpPr>
            <p:cNvPr id="58401" name="Line 31"/>
            <p:cNvSpPr>
              <a:spLocks noChangeShapeType="1"/>
            </p:cNvSpPr>
            <p:nvPr/>
          </p:nvSpPr>
          <p:spPr bwMode="auto">
            <a:xfrm>
              <a:off x="4457" y="2380"/>
              <a:ext cx="290" cy="0"/>
            </a:xfrm>
            <a:prstGeom prst="line">
              <a:avLst/>
            </a:prstGeom>
            <a:noFill/>
            <a:ln w="28575">
              <a:solidFill>
                <a:srgbClr val="0000FF"/>
              </a:solidFill>
              <a:round/>
              <a:headEnd/>
              <a:tailEnd/>
            </a:ln>
          </p:spPr>
          <p:txBody>
            <a:bodyPr/>
            <a:lstStyle/>
            <a:p>
              <a:endParaRPr lang="en-US"/>
            </a:p>
          </p:txBody>
        </p:sp>
        <p:sp>
          <p:nvSpPr>
            <p:cNvPr id="58402" name="Line 32"/>
            <p:cNvSpPr>
              <a:spLocks noChangeShapeType="1"/>
            </p:cNvSpPr>
            <p:nvPr/>
          </p:nvSpPr>
          <p:spPr bwMode="auto">
            <a:xfrm>
              <a:off x="4747" y="2232"/>
              <a:ext cx="290" cy="0"/>
            </a:xfrm>
            <a:prstGeom prst="line">
              <a:avLst/>
            </a:prstGeom>
            <a:noFill/>
            <a:ln w="28575">
              <a:solidFill>
                <a:srgbClr val="0000FF"/>
              </a:solidFill>
              <a:round/>
              <a:headEnd/>
              <a:tailEnd/>
            </a:ln>
          </p:spPr>
          <p:txBody>
            <a:bodyPr/>
            <a:lstStyle/>
            <a:p>
              <a:endParaRPr lang="en-US"/>
            </a:p>
          </p:txBody>
        </p:sp>
        <p:sp>
          <p:nvSpPr>
            <p:cNvPr id="58403" name="Line 33"/>
            <p:cNvSpPr>
              <a:spLocks noChangeShapeType="1"/>
            </p:cNvSpPr>
            <p:nvPr/>
          </p:nvSpPr>
          <p:spPr bwMode="auto">
            <a:xfrm>
              <a:off x="4167" y="2084"/>
              <a:ext cx="290" cy="0"/>
            </a:xfrm>
            <a:prstGeom prst="line">
              <a:avLst/>
            </a:prstGeom>
            <a:noFill/>
            <a:ln w="28575">
              <a:solidFill>
                <a:srgbClr val="0000FF"/>
              </a:solidFill>
              <a:round/>
              <a:headEnd/>
              <a:tailEnd/>
            </a:ln>
          </p:spPr>
          <p:txBody>
            <a:bodyPr/>
            <a:lstStyle/>
            <a:p>
              <a:endParaRPr lang="en-US"/>
            </a:p>
          </p:txBody>
        </p:sp>
        <p:sp>
          <p:nvSpPr>
            <p:cNvPr id="58404" name="Freeform 34"/>
            <p:cNvSpPr>
              <a:spLocks/>
            </p:cNvSpPr>
            <p:nvPr/>
          </p:nvSpPr>
          <p:spPr bwMode="auto">
            <a:xfrm>
              <a:off x="979" y="1763"/>
              <a:ext cx="2754" cy="1357"/>
            </a:xfrm>
            <a:custGeom>
              <a:avLst/>
              <a:gdLst>
                <a:gd name="T0" fmla="*/ 0 w 3420"/>
                <a:gd name="T1" fmla="*/ 345 h 1650"/>
                <a:gd name="T2" fmla="*/ 64 w 3420"/>
                <a:gd name="T3" fmla="*/ 308 h 1650"/>
                <a:gd name="T4" fmla="*/ 127 w 3420"/>
                <a:gd name="T5" fmla="*/ 271 h 1650"/>
                <a:gd name="T6" fmla="*/ 192 w 3420"/>
                <a:gd name="T7" fmla="*/ 195 h 1650"/>
                <a:gd name="T8" fmla="*/ 223 w 3420"/>
                <a:gd name="T9" fmla="*/ 120 h 1650"/>
                <a:gd name="T10" fmla="*/ 318 w 3420"/>
                <a:gd name="T11" fmla="*/ 44 h 1650"/>
                <a:gd name="T12" fmla="*/ 382 w 3420"/>
                <a:gd name="T13" fmla="*/ 7 h 1650"/>
                <a:gd name="T14" fmla="*/ 446 w 3420"/>
                <a:gd name="T15" fmla="*/ 7 h 1650"/>
                <a:gd name="T16" fmla="*/ 541 w 3420"/>
                <a:gd name="T17" fmla="*/ 44 h 1650"/>
                <a:gd name="T18" fmla="*/ 605 w 3420"/>
                <a:gd name="T19" fmla="*/ 44 h 16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20"/>
                <a:gd name="T31" fmla="*/ 0 h 1650"/>
                <a:gd name="T32" fmla="*/ 3420 w 3420"/>
                <a:gd name="T33" fmla="*/ 1650 h 16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20" h="1650">
                  <a:moveTo>
                    <a:pt x="0" y="1650"/>
                  </a:moveTo>
                  <a:cubicBezTo>
                    <a:pt x="120" y="1590"/>
                    <a:pt x="240" y="1530"/>
                    <a:pt x="360" y="1470"/>
                  </a:cubicBezTo>
                  <a:cubicBezTo>
                    <a:pt x="480" y="1410"/>
                    <a:pt x="600" y="1380"/>
                    <a:pt x="720" y="1290"/>
                  </a:cubicBezTo>
                  <a:cubicBezTo>
                    <a:pt x="840" y="1200"/>
                    <a:pt x="990" y="1050"/>
                    <a:pt x="1080" y="930"/>
                  </a:cubicBezTo>
                  <a:cubicBezTo>
                    <a:pt x="1170" y="810"/>
                    <a:pt x="1140" y="690"/>
                    <a:pt x="1260" y="570"/>
                  </a:cubicBezTo>
                  <a:cubicBezTo>
                    <a:pt x="1380" y="450"/>
                    <a:pt x="1650" y="300"/>
                    <a:pt x="1800" y="210"/>
                  </a:cubicBezTo>
                  <a:cubicBezTo>
                    <a:pt x="1950" y="120"/>
                    <a:pt x="2040" y="60"/>
                    <a:pt x="2160" y="30"/>
                  </a:cubicBezTo>
                  <a:cubicBezTo>
                    <a:pt x="2280" y="0"/>
                    <a:pt x="2370" y="0"/>
                    <a:pt x="2520" y="30"/>
                  </a:cubicBezTo>
                  <a:cubicBezTo>
                    <a:pt x="2670" y="60"/>
                    <a:pt x="2910" y="180"/>
                    <a:pt x="3060" y="210"/>
                  </a:cubicBezTo>
                  <a:cubicBezTo>
                    <a:pt x="3210" y="240"/>
                    <a:pt x="3360" y="210"/>
                    <a:pt x="3420" y="210"/>
                  </a:cubicBezTo>
                </a:path>
              </a:pathLst>
            </a:custGeom>
            <a:noFill/>
            <a:ln w="28575">
              <a:solidFill>
                <a:srgbClr val="FF0000"/>
              </a:solidFill>
              <a:round/>
              <a:headEnd/>
              <a:tailEnd/>
            </a:ln>
          </p:spPr>
          <p:txBody>
            <a:bodyPr/>
            <a:lstStyle/>
            <a:p>
              <a:endParaRPr lang="en-US"/>
            </a:p>
          </p:txBody>
        </p:sp>
        <p:sp>
          <p:nvSpPr>
            <p:cNvPr id="58405" name="Freeform 35"/>
            <p:cNvSpPr>
              <a:spLocks/>
            </p:cNvSpPr>
            <p:nvPr/>
          </p:nvSpPr>
          <p:spPr bwMode="auto">
            <a:xfrm>
              <a:off x="3733" y="1911"/>
              <a:ext cx="1449" cy="494"/>
            </a:xfrm>
            <a:custGeom>
              <a:avLst/>
              <a:gdLst>
                <a:gd name="T0" fmla="*/ 0 w 1800"/>
                <a:gd name="T1" fmla="*/ 7 h 600"/>
                <a:gd name="T2" fmla="*/ 31 w 1800"/>
                <a:gd name="T3" fmla="*/ 7 h 600"/>
                <a:gd name="T4" fmla="*/ 95 w 1800"/>
                <a:gd name="T5" fmla="*/ 44 h 600"/>
                <a:gd name="T6" fmla="*/ 127 w 1800"/>
                <a:gd name="T7" fmla="*/ 82 h 600"/>
                <a:gd name="T8" fmla="*/ 191 w 1800"/>
                <a:gd name="T9" fmla="*/ 121 h 600"/>
                <a:gd name="T10" fmla="*/ 222 w 1800"/>
                <a:gd name="T11" fmla="*/ 121 h 600"/>
                <a:gd name="T12" fmla="*/ 317 w 1800"/>
                <a:gd name="T13" fmla="*/ 82 h 600"/>
                <a:gd name="T14" fmla="*/ 0 60000 65536"/>
                <a:gd name="T15" fmla="*/ 0 60000 65536"/>
                <a:gd name="T16" fmla="*/ 0 60000 65536"/>
                <a:gd name="T17" fmla="*/ 0 60000 65536"/>
                <a:gd name="T18" fmla="*/ 0 60000 65536"/>
                <a:gd name="T19" fmla="*/ 0 60000 65536"/>
                <a:gd name="T20" fmla="*/ 0 60000 65536"/>
                <a:gd name="T21" fmla="*/ 0 w 1800"/>
                <a:gd name="T22" fmla="*/ 0 h 600"/>
                <a:gd name="T23" fmla="*/ 1800 w 1800"/>
                <a:gd name="T24" fmla="*/ 600 h 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00" h="600">
                  <a:moveTo>
                    <a:pt x="0" y="30"/>
                  </a:moveTo>
                  <a:cubicBezTo>
                    <a:pt x="45" y="15"/>
                    <a:pt x="90" y="0"/>
                    <a:pt x="180" y="30"/>
                  </a:cubicBezTo>
                  <a:cubicBezTo>
                    <a:pt x="270" y="60"/>
                    <a:pt x="450" y="150"/>
                    <a:pt x="540" y="210"/>
                  </a:cubicBezTo>
                  <a:cubicBezTo>
                    <a:pt x="630" y="270"/>
                    <a:pt x="630" y="330"/>
                    <a:pt x="720" y="390"/>
                  </a:cubicBezTo>
                  <a:cubicBezTo>
                    <a:pt x="810" y="450"/>
                    <a:pt x="990" y="540"/>
                    <a:pt x="1080" y="570"/>
                  </a:cubicBezTo>
                  <a:cubicBezTo>
                    <a:pt x="1170" y="600"/>
                    <a:pt x="1140" y="600"/>
                    <a:pt x="1260" y="570"/>
                  </a:cubicBezTo>
                  <a:cubicBezTo>
                    <a:pt x="1380" y="540"/>
                    <a:pt x="1590" y="465"/>
                    <a:pt x="1800" y="390"/>
                  </a:cubicBezTo>
                </a:path>
              </a:pathLst>
            </a:custGeom>
            <a:noFill/>
            <a:ln w="28575">
              <a:solidFill>
                <a:srgbClr val="FF0000"/>
              </a:solidFill>
              <a:round/>
              <a:headEnd/>
              <a:tailEnd/>
            </a:ln>
          </p:spPr>
          <p:txBody>
            <a:bodyPr/>
            <a:lstStyle/>
            <a:p>
              <a:endParaRPr lang="en-US"/>
            </a:p>
          </p:txBody>
        </p:sp>
        <p:sp>
          <p:nvSpPr>
            <p:cNvPr id="58406" name="Line 36"/>
            <p:cNvSpPr>
              <a:spLocks noChangeShapeType="1"/>
            </p:cNvSpPr>
            <p:nvPr/>
          </p:nvSpPr>
          <p:spPr bwMode="auto">
            <a:xfrm>
              <a:off x="1269" y="2086"/>
              <a:ext cx="579" cy="444"/>
            </a:xfrm>
            <a:prstGeom prst="line">
              <a:avLst/>
            </a:prstGeom>
            <a:noFill/>
            <a:ln w="28575">
              <a:solidFill>
                <a:srgbClr val="000000"/>
              </a:solidFill>
              <a:round/>
              <a:headEnd/>
              <a:tailEnd type="triangle" w="med" len="med"/>
            </a:ln>
          </p:spPr>
          <p:txBody>
            <a:bodyPr/>
            <a:lstStyle/>
            <a:p>
              <a:endParaRPr lang="en-US"/>
            </a:p>
          </p:txBody>
        </p:sp>
        <p:sp>
          <p:nvSpPr>
            <p:cNvPr id="58407" name="Text Box 37"/>
            <p:cNvSpPr txBox="1">
              <a:spLocks noChangeArrowheads="1"/>
            </p:cNvSpPr>
            <p:nvPr/>
          </p:nvSpPr>
          <p:spPr bwMode="auto">
            <a:xfrm>
              <a:off x="4167" y="2555"/>
              <a:ext cx="1015" cy="444"/>
            </a:xfrm>
            <a:prstGeom prst="rect">
              <a:avLst/>
            </a:prstGeom>
            <a:noFill/>
            <a:ln w="28575" algn="ctr">
              <a:noFill/>
              <a:miter lim="800000"/>
              <a:headEnd/>
              <a:tailEnd/>
            </a:ln>
          </p:spPr>
          <p:txBody>
            <a:bodyPr lIns="0" tIns="0" rIns="0" bIns="0"/>
            <a:lstStyle/>
            <a:p>
              <a:pPr algn="ctr"/>
              <a:r>
                <a:rPr lang="en-US" sz="2000">
                  <a:latin typeface="Times New Roman" pitchFamily="18" charset="0"/>
                </a:rPr>
                <a:t>Tín hiệu biến đổi chậm</a:t>
              </a:r>
            </a:p>
          </p:txBody>
        </p:sp>
        <p:sp>
          <p:nvSpPr>
            <p:cNvPr id="58408" name="Line 38"/>
            <p:cNvSpPr>
              <a:spLocks noChangeShapeType="1"/>
            </p:cNvSpPr>
            <p:nvPr/>
          </p:nvSpPr>
          <p:spPr bwMode="auto">
            <a:xfrm flipH="1" flipV="1">
              <a:off x="3684" y="1947"/>
              <a:ext cx="435" cy="740"/>
            </a:xfrm>
            <a:prstGeom prst="line">
              <a:avLst/>
            </a:prstGeom>
            <a:noFill/>
            <a:ln w="28575">
              <a:solidFill>
                <a:srgbClr val="000000"/>
              </a:solidFill>
              <a:round/>
              <a:headEnd/>
              <a:tailEnd type="triangle" w="med" len="med"/>
            </a:ln>
          </p:spPr>
          <p:txBody>
            <a:bodyPr/>
            <a:lstStyle/>
            <a:p>
              <a:endParaRPr lang="en-US"/>
            </a:p>
          </p:txBody>
        </p:sp>
        <p:sp>
          <p:nvSpPr>
            <p:cNvPr id="58409" name="Text Box 39"/>
            <p:cNvSpPr txBox="1">
              <a:spLocks noChangeArrowheads="1"/>
            </p:cNvSpPr>
            <p:nvPr/>
          </p:nvSpPr>
          <p:spPr bwMode="auto">
            <a:xfrm>
              <a:off x="2573" y="2308"/>
              <a:ext cx="870" cy="444"/>
            </a:xfrm>
            <a:prstGeom prst="rect">
              <a:avLst/>
            </a:prstGeom>
            <a:noFill/>
            <a:ln w="28575" algn="ctr">
              <a:noFill/>
              <a:miter lim="800000"/>
              <a:headEnd/>
              <a:tailEnd/>
            </a:ln>
          </p:spPr>
          <p:txBody>
            <a:bodyPr lIns="0" tIns="0" rIns="0" bIns="0"/>
            <a:lstStyle/>
            <a:p>
              <a:pPr algn="ctr"/>
              <a:r>
                <a:rPr lang="en-US" sz="2000">
                  <a:latin typeface="Times New Roman" pitchFamily="18" charset="0"/>
                </a:rPr>
                <a:t>Tăng kích thước bước</a:t>
              </a:r>
            </a:p>
          </p:txBody>
        </p:sp>
        <p:sp>
          <p:nvSpPr>
            <p:cNvPr id="58410" name="Line 40"/>
            <p:cNvSpPr>
              <a:spLocks noChangeShapeType="1"/>
            </p:cNvSpPr>
            <p:nvPr/>
          </p:nvSpPr>
          <p:spPr bwMode="auto">
            <a:xfrm flipH="1">
              <a:off x="2138" y="2456"/>
              <a:ext cx="435" cy="0"/>
            </a:xfrm>
            <a:prstGeom prst="line">
              <a:avLst/>
            </a:prstGeom>
            <a:noFill/>
            <a:ln w="28575">
              <a:solidFill>
                <a:srgbClr val="000000"/>
              </a:solidFill>
              <a:round/>
              <a:headEnd/>
              <a:tailEnd type="triangle" w="med" len="med"/>
            </a:ln>
          </p:spPr>
          <p:txBody>
            <a:bodyPr/>
            <a:lstStyle/>
            <a:p>
              <a:endParaRPr lang="en-US"/>
            </a:p>
          </p:txBody>
        </p:sp>
        <p:sp>
          <p:nvSpPr>
            <p:cNvPr id="58411" name="Text Box 41"/>
            <p:cNvSpPr txBox="1">
              <a:spLocks noChangeArrowheads="1"/>
            </p:cNvSpPr>
            <p:nvPr/>
          </p:nvSpPr>
          <p:spPr bwMode="auto">
            <a:xfrm>
              <a:off x="4167" y="1248"/>
              <a:ext cx="870" cy="444"/>
            </a:xfrm>
            <a:prstGeom prst="rect">
              <a:avLst/>
            </a:prstGeom>
            <a:noFill/>
            <a:ln w="28575" algn="ctr">
              <a:noFill/>
              <a:miter lim="800000"/>
              <a:headEnd/>
              <a:tailEnd/>
            </a:ln>
          </p:spPr>
          <p:txBody>
            <a:bodyPr lIns="0" tIns="0" rIns="0" bIns="0"/>
            <a:lstStyle/>
            <a:p>
              <a:pPr algn="ctr"/>
              <a:r>
                <a:rPr lang="en-US" sz="2000">
                  <a:latin typeface="Times New Roman" pitchFamily="18" charset="0"/>
                </a:rPr>
                <a:t>Giảm kích thước bước</a:t>
              </a:r>
            </a:p>
          </p:txBody>
        </p:sp>
        <p:sp>
          <p:nvSpPr>
            <p:cNvPr id="58412" name="Line 42"/>
            <p:cNvSpPr>
              <a:spLocks noChangeShapeType="1"/>
            </p:cNvSpPr>
            <p:nvPr/>
          </p:nvSpPr>
          <p:spPr bwMode="auto">
            <a:xfrm flipH="1">
              <a:off x="3733" y="1478"/>
              <a:ext cx="434" cy="296"/>
            </a:xfrm>
            <a:prstGeom prst="line">
              <a:avLst/>
            </a:prstGeom>
            <a:noFill/>
            <a:ln w="28575">
              <a:solidFill>
                <a:srgbClr val="000000"/>
              </a:solidFill>
              <a:round/>
              <a:headEnd/>
              <a:tailEnd type="triangle" w="med" len="med"/>
            </a:ln>
          </p:spPr>
          <p:txBody>
            <a:bodyPr/>
            <a:lstStyle/>
            <a:p>
              <a:endParaRPr lang="en-US"/>
            </a:p>
          </p:txBody>
        </p:sp>
        <p:sp>
          <p:nvSpPr>
            <p:cNvPr id="58413" name="Line 43"/>
            <p:cNvSpPr>
              <a:spLocks noChangeShapeType="1"/>
            </p:cNvSpPr>
            <p:nvPr/>
          </p:nvSpPr>
          <p:spPr bwMode="auto">
            <a:xfrm>
              <a:off x="392" y="3788"/>
              <a:ext cx="4783" cy="0"/>
            </a:xfrm>
            <a:prstGeom prst="line">
              <a:avLst/>
            </a:prstGeom>
            <a:noFill/>
            <a:ln w="12700">
              <a:solidFill>
                <a:srgbClr val="000000"/>
              </a:solidFill>
              <a:round/>
              <a:headEnd/>
              <a:tailEnd/>
            </a:ln>
          </p:spPr>
          <p:txBody>
            <a:bodyPr/>
            <a:lstStyle/>
            <a:p>
              <a:endParaRPr lang="en-US"/>
            </a:p>
          </p:txBody>
        </p:sp>
        <p:sp>
          <p:nvSpPr>
            <p:cNvPr id="58414" name="Line 44"/>
            <p:cNvSpPr>
              <a:spLocks noChangeShapeType="1"/>
            </p:cNvSpPr>
            <p:nvPr/>
          </p:nvSpPr>
          <p:spPr bwMode="auto">
            <a:xfrm>
              <a:off x="1261" y="3640"/>
              <a:ext cx="290" cy="0"/>
            </a:xfrm>
            <a:prstGeom prst="line">
              <a:avLst/>
            </a:prstGeom>
            <a:noFill/>
            <a:ln w="28575">
              <a:solidFill>
                <a:srgbClr val="0000FF"/>
              </a:solidFill>
              <a:round/>
              <a:headEnd/>
              <a:tailEnd/>
            </a:ln>
          </p:spPr>
          <p:txBody>
            <a:bodyPr/>
            <a:lstStyle/>
            <a:p>
              <a:endParaRPr lang="en-US"/>
            </a:p>
          </p:txBody>
        </p:sp>
        <p:sp>
          <p:nvSpPr>
            <p:cNvPr id="58415" name="Line 45"/>
            <p:cNvSpPr>
              <a:spLocks noChangeShapeType="1"/>
            </p:cNvSpPr>
            <p:nvPr/>
          </p:nvSpPr>
          <p:spPr bwMode="auto">
            <a:xfrm>
              <a:off x="1551" y="3640"/>
              <a:ext cx="290" cy="0"/>
            </a:xfrm>
            <a:prstGeom prst="line">
              <a:avLst/>
            </a:prstGeom>
            <a:noFill/>
            <a:ln w="28575">
              <a:solidFill>
                <a:srgbClr val="0000FF"/>
              </a:solidFill>
              <a:round/>
              <a:headEnd/>
              <a:tailEnd/>
            </a:ln>
          </p:spPr>
          <p:txBody>
            <a:bodyPr/>
            <a:lstStyle/>
            <a:p>
              <a:endParaRPr lang="en-US"/>
            </a:p>
          </p:txBody>
        </p:sp>
        <p:sp>
          <p:nvSpPr>
            <p:cNvPr id="58416" name="Line 46"/>
            <p:cNvSpPr>
              <a:spLocks noChangeShapeType="1"/>
            </p:cNvSpPr>
            <p:nvPr/>
          </p:nvSpPr>
          <p:spPr bwMode="auto">
            <a:xfrm>
              <a:off x="1841" y="3640"/>
              <a:ext cx="290" cy="0"/>
            </a:xfrm>
            <a:prstGeom prst="line">
              <a:avLst/>
            </a:prstGeom>
            <a:noFill/>
            <a:ln w="28575">
              <a:solidFill>
                <a:srgbClr val="0000FF"/>
              </a:solidFill>
              <a:round/>
              <a:headEnd/>
              <a:tailEnd/>
            </a:ln>
          </p:spPr>
          <p:txBody>
            <a:bodyPr/>
            <a:lstStyle/>
            <a:p>
              <a:endParaRPr lang="en-US"/>
            </a:p>
          </p:txBody>
        </p:sp>
        <p:sp>
          <p:nvSpPr>
            <p:cNvPr id="58417" name="Line 47"/>
            <p:cNvSpPr>
              <a:spLocks noChangeShapeType="1"/>
            </p:cNvSpPr>
            <p:nvPr/>
          </p:nvSpPr>
          <p:spPr bwMode="auto">
            <a:xfrm>
              <a:off x="2131" y="3640"/>
              <a:ext cx="290" cy="0"/>
            </a:xfrm>
            <a:prstGeom prst="line">
              <a:avLst/>
            </a:prstGeom>
            <a:noFill/>
            <a:ln w="28575">
              <a:solidFill>
                <a:srgbClr val="0000FF"/>
              </a:solidFill>
              <a:round/>
              <a:headEnd/>
              <a:tailEnd/>
            </a:ln>
          </p:spPr>
          <p:txBody>
            <a:bodyPr/>
            <a:lstStyle/>
            <a:p>
              <a:endParaRPr lang="en-US"/>
            </a:p>
          </p:txBody>
        </p:sp>
        <p:sp>
          <p:nvSpPr>
            <p:cNvPr id="58418" name="Line 48"/>
            <p:cNvSpPr>
              <a:spLocks noChangeShapeType="1"/>
            </p:cNvSpPr>
            <p:nvPr/>
          </p:nvSpPr>
          <p:spPr bwMode="auto">
            <a:xfrm>
              <a:off x="2421" y="3936"/>
              <a:ext cx="290" cy="0"/>
            </a:xfrm>
            <a:prstGeom prst="line">
              <a:avLst/>
            </a:prstGeom>
            <a:noFill/>
            <a:ln w="28575">
              <a:solidFill>
                <a:srgbClr val="0000FF"/>
              </a:solidFill>
              <a:round/>
              <a:headEnd/>
              <a:tailEnd/>
            </a:ln>
          </p:spPr>
          <p:txBody>
            <a:bodyPr/>
            <a:lstStyle/>
            <a:p>
              <a:endParaRPr lang="en-US"/>
            </a:p>
          </p:txBody>
        </p:sp>
        <p:sp>
          <p:nvSpPr>
            <p:cNvPr id="58419" name="Line 49"/>
            <p:cNvSpPr>
              <a:spLocks noChangeShapeType="1"/>
            </p:cNvSpPr>
            <p:nvPr/>
          </p:nvSpPr>
          <p:spPr bwMode="auto">
            <a:xfrm>
              <a:off x="972" y="3640"/>
              <a:ext cx="289" cy="0"/>
            </a:xfrm>
            <a:prstGeom prst="line">
              <a:avLst/>
            </a:prstGeom>
            <a:noFill/>
            <a:ln w="28575">
              <a:solidFill>
                <a:srgbClr val="0000FF"/>
              </a:solidFill>
              <a:round/>
              <a:headEnd/>
              <a:tailEnd/>
            </a:ln>
          </p:spPr>
          <p:txBody>
            <a:bodyPr/>
            <a:lstStyle/>
            <a:p>
              <a:endParaRPr lang="en-US"/>
            </a:p>
          </p:txBody>
        </p:sp>
        <p:sp>
          <p:nvSpPr>
            <p:cNvPr id="58420" name="Line 50"/>
            <p:cNvSpPr>
              <a:spLocks noChangeShapeType="1"/>
            </p:cNvSpPr>
            <p:nvPr/>
          </p:nvSpPr>
          <p:spPr bwMode="auto">
            <a:xfrm>
              <a:off x="3581" y="3936"/>
              <a:ext cx="289" cy="0"/>
            </a:xfrm>
            <a:prstGeom prst="line">
              <a:avLst/>
            </a:prstGeom>
            <a:noFill/>
            <a:ln w="28575">
              <a:solidFill>
                <a:srgbClr val="0000FF"/>
              </a:solidFill>
              <a:round/>
              <a:headEnd/>
              <a:tailEnd/>
            </a:ln>
          </p:spPr>
          <p:txBody>
            <a:bodyPr/>
            <a:lstStyle/>
            <a:p>
              <a:endParaRPr lang="en-US"/>
            </a:p>
          </p:txBody>
        </p:sp>
        <p:sp>
          <p:nvSpPr>
            <p:cNvPr id="58421" name="Line 51"/>
            <p:cNvSpPr>
              <a:spLocks noChangeShapeType="1"/>
            </p:cNvSpPr>
            <p:nvPr/>
          </p:nvSpPr>
          <p:spPr bwMode="auto">
            <a:xfrm>
              <a:off x="3291" y="3640"/>
              <a:ext cx="290" cy="0"/>
            </a:xfrm>
            <a:prstGeom prst="line">
              <a:avLst/>
            </a:prstGeom>
            <a:noFill/>
            <a:ln w="28575">
              <a:solidFill>
                <a:srgbClr val="0000FF"/>
              </a:solidFill>
              <a:round/>
              <a:headEnd/>
              <a:tailEnd/>
            </a:ln>
          </p:spPr>
          <p:txBody>
            <a:bodyPr/>
            <a:lstStyle/>
            <a:p>
              <a:endParaRPr lang="en-US"/>
            </a:p>
          </p:txBody>
        </p:sp>
        <p:sp>
          <p:nvSpPr>
            <p:cNvPr id="58422" name="Line 52"/>
            <p:cNvSpPr>
              <a:spLocks noChangeShapeType="1"/>
            </p:cNvSpPr>
            <p:nvPr/>
          </p:nvSpPr>
          <p:spPr bwMode="auto">
            <a:xfrm>
              <a:off x="3001" y="3936"/>
              <a:ext cx="290" cy="0"/>
            </a:xfrm>
            <a:prstGeom prst="line">
              <a:avLst/>
            </a:prstGeom>
            <a:noFill/>
            <a:ln w="28575">
              <a:solidFill>
                <a:srgbClr val="0000FF"/>
              </a:solidFill>
              <a:round/>
              <a:headEnd/>
              <a:tailEnd/>
            </a:ln>
          </p:spPr>
          <p:txBody>
            <a:bodyPr/>
            <a:lstStyle/>
            <a:p>
              <a:endParaRPr lang="en-US"/>
            </a:p>
          </p:txBody>
        </p:sp>
        <p:sp>
          <p:nvSpPr>
            <p:cNvPr id="58423" name="Line 53"/>
            <p:cNvSpPr>
              <a:spLocks noChangeShapeType="1"/>
            </p:cNvSpPr>
            <p:nvPr/>
          </p:nvSpPr>
          <p:spPr bwMode="auto">
            <a:xfrm>
              <a:off x="2711" y="3640"/>
              <a:ext cx="290" cy="0"/>
            </a:xfrm>
            <a:prstGeom prst="line">
              <a:avLst/>
            </a:prstGeom>
            <a:noFill/>
            <a:ln w="28575">
              <a:solidFill>
                <a:srgbClr val="0000FF"/>
              </a:solidFill>
              <a:round/>
              <a:headEnd/>
              <a:tailEnd/>
            </a:ln>
          </p:spPr>
          <p:txBody>
            <a:bodyPr/>
            <a:lstStyle/>
            <a:p>
              <a:endParaRPr lang="en-US"/>
            </a:p>
          </p:txBody>
        </p:sp>
        <p:sp>
          <p:nvSpPr>
            <p:cNvPr id="58424" name="Line 54"/>
            <p:cNvSpPr>
              <a:spLocks noChangeShapeType="1"/>
            </p:cNvSpPr>
            <p:nvPr/>
          </p:nvSpPr>
          <p:spPr bwMode="auto">
            <a:xfrm>
              <a:off x="4450" y="3640"/>
              <a:ext cx="290" cy="0"/>
            </a:xfrm>
            <a:prstGeom prst="line">
              <a:avLst/>
            </a:prstGeom>
            <a:noFill/>
            <a:ln w="28575">
              <a:solidFill>
                <a:srgbClr val="0000FF"/>
              </a:solidFill>
              <a:round/>
              <a:headEnd/>
              <a:tailEnd/>
            </a:ln>
          </p:spPr>
          <p:txBody>
            <a:bodyPr/>
            <a:lstStyle/>
            <a:p>
              <a:endParaRPr lang="en-US"/>
            </a:p>
          </p:txBody>
        </p:sp>
        <p:sp>
          <p:nvSpPr>
            <p:cNvPr id="58425" name="Line 55"/>
            <p:cNvSpPr>
              <a:spLocks noChangeShapeType="1"/>
            </p:cNvSpPr>
            <p:nvPr/>
          </p:nvSpPr>
          <p:spPr bwMode="auto">
            <a:xfrm>
              <a:off x="4160" y="3936"/>
              <a:ext cx="290" cy="0"/>
            </a:xfrm>
            <a:prstGeom prst="line">
              <a:avLst/>
            </a:prstGeom>
            <a:noFill/>
            <a:ln w="28575">
              <a:solidFill>
                <a:srgbClr val="0000FF"/>
              </a:solidFill>
              <a:round/>
              <a:headEnd/>
              <a:tailEnd/>
            </a:ln>
          </p:spPr>
          <p:txBody>
            <a:bodyPr/>
            <a:lstStyle/>
            <a:p>
              <a:endParaRPr lang="en-US"/>
            </a:p>
          </p:txBody>
        </p:sp>
        <p:sp>
          <p:nvSpPr>
            <p:cNvPr id="58426" name="Line 56"/>
            <p:cNvSpPr>
              <a:spLocks noChangeShapeType="1"/>
            </p:cNvSpPr>
            <p:nvPr/>
          </p:nvSpPr>
          <p:spPr bwMode="auto">
            <a:xfrm>
              <a:off x="3870" y="3936"/>
              <a:ext cx="290" cy="0"/>
            </a:xfrm>
            <a:prstGeom prst="line">
              <a:avLst/>
            </a:prstGeom>
            <a:noFill/>
            <a:ln w="28575">
              <a:solidFill>
                <a:srgbClr val="0000FF"/>
              </a:solidFill>
              <a:round/>
              <a:headEnd/>
              <a:tailEnd/>
            </a:ln>
          </p:spPr>
          <p:txBody>
            <a:bodyPr/>
            <a:lstStyle/>
            <a:p>
              <a:endParaRPr lang="en-US"/>
            </a:p>
          </p:txBody>
        </p:sp>
        <p:sp>
          <p:nvSpPr>
            <p:cNvPr id="58427" name="Line 57"/>
            <p:cNvSpPr>
              <a:spLocks noChangeShapeType="1"/>
            </p:cNvSpPr>
            <p:nvPr/>
          </p:nvSpPr>
          <p:spPr bwMode="auto">
            <a:xfrm>
              <a:off x="3581" y="3640"/>
              <a:ext cx="0" cy="296"/>
            </a:xfrm>
            <a:prstGeom prst="line">
              <a:avLst/>
            </a:prstGeom>
            <a:noFill/>
            <a:ln w="28575">
              <a:solidFill>
                <a:srgbClr val="0000FF"/>
              </a:solidFill>
              <a:round/>
              <a:headEnd/>
              <a:tailEnd/>
            </a:ln>
          </p:spPr>
          <p:txBody>
            <a:bodyPr/>
            <a:lstStyle/>
            <a:p>
              <a:endParaRPr lang="en-US"/>
            </a:p>
          </p:txBody>
        </p:sp>
        <p:sp>
          <p:nvSpPr>
            <p:cNvPr id="58428" name="Line 58"/>
            <p:cNvSpPr>
              <a:spLocks noChangeShapeType="1"/>
            </p:cNvSpPr>
            <p:nvPr/>
          </p:nvSpPr>
          <p:spPr bwMode="auto">
            <a:xfrm>
              <a:off x="3001" y="3640"/>
              <a:ext cx="0" cy="296"/>
            </a:xfrm>
            <a:prstGeom prst="line">
              <a:avLst/>
            </a:prstGeom>
            <a:noFill/>
            <a:ln w="28575">
              <a:solidFill>
                <a:srgbClr val="0000FF"/>
              </a:solidFill>
              <a:round/>
              <a:headEnd/>
              <a:tailEnd/>
            </a:ln>
          </p:spPr>
          <p:txBody>
            <a:bodyPr/>
            <a:lstStyle/>
            <a:p>
              <a:endParaRPr lang="en-US"/>
            </a:p>
          </p:txBody>
        </p:sp>
        <p:sp>
          <p:nvSpPr>
            <p:cNvPr id="58429" name="Line 59"/>
            <p:cNvSpPr>
              <a:spLocks noChangeShapeType="1"/>
            </p:cNvSpPr>
            <p:nvPr/>
          </p:nvSpPr>
          <p:spPr bwMode="auto">
            <a:xfrm>
              <a:off x="2711" y="3640"/>
              <a:ext cx="0" cy="296"/>
            </a:xfrm>
            <a:prstGeom prst="line">
              <a:avLst/>
            </a:prstGeom>
            <a:noFill/>
            <a:ln w="28575">
              <a:solidFill>
                <a:srgbClr val="0000FF"/>
              </a:solidFill>
              <a:round/>
              <a:headEnd/>
              <a:tailEnd/>
            </a:ln>
          </p:spPr>
          <p:txBody>
            <a:bodyPr/>
            <a:lstStyle/>
            <a:p>
              <a:endParaRPr lang="en-US"/>
            </a:p>
          </p:txBody>
        </p:sp>
        <p:sp>
          <p:nvSpPr>
            <p:cNvPr id="58430" name="Line 60"/>
            <p:cNvSpPr>
              <a:spLocks noChangeShapeType="1"/>
            </p:cNvSpPr>
            <p:nvPr/>
          </p:nvSpPr>
          <p:spPr bwMode="auto">
            <a:xfrm>
              <a:off x="2421" y="3640"/>
              <a:ext cx="0" cy="296"/>
            </a:xfrm>
            <a:prstGeom prst="line">
              <a:avLst/>
            </a:prstGeom>
            <a:noFill/>
            <a:ln w="28575">
              <a:solidFill>
                <a:srgbClr val="0000FF"/>
              </a:solidFill>
              <a:round/>
              <a:headEnd/>
              <a:tailEnd/>
            </a:ln>
          </p:spPr>
          <p:txBody>
            <a:bodyPr/>
            <a:lstStyle/>
            <a:p>
              <a:endParaRPr lang="en-US"/>
            </a:p>
          </p:txBody>
        </p:sp>
        <p:sp>
          <p:nvSpPr>
            <p:cNvPr id="58431" name="Line 61"/>
            <p:cNvSpPr>
              <a:spLocks noChangeShapeType="1"/>
            </p:cNvSpPr>
            <p:nvPr/>
          </p:nvSpPr>
          <p:spPr bwMode="auto">
            <a:xfrm>
              <a:off x="4450" y="3640"/>
              <a:ext cx="0" cy="296"/>
            </a:xfrm>
            <a:prstGeom prst="line">
              <a:avLst/>
            </a:prstGeom>
            <a:noFill/>
            <a:ln w="28575">
              <a:solidFill>
                <a:srgbClr val="0000FF"/>
              </a:solidFill>
              <a:round/>
              <a:headEnd/>
              <a:tailEnd/>
            </a:ln>
          </p:spPr>
          <p:txBody>
            <a:bodyPr/>
            <a:lstStyle/>
            <a:p>
              <a:endParaRPr lang="en-US"/>
            </a:p>
          </p:txBody>
        </p:sp>
        <p:sp>
          <p:nvSpPr>
            <p:cNvPr id="58432" name="Line 62"/>
            <p:cNvSpPr>
              <a:spLocks noChangeShapeType="1"/>
            </p:cNvSpPr>
            <p:nvPr/>
          </p:nvSpPr>
          <p:spPr bwMode="auto">
            <a:xfrm>
              <a:off x="3291" y="3640"/>
              <a:ext cx="0" cy="296"/>
            </a:xfrm>
            <a:prstGeom prst="line">
              <a:avLst/>
            </a:prstGeom>
            <a:noFill/>
            <a:ln w="28575">
              <a:solidFill>
                <a:srgbClr val="0000FF"/>
              </a:solidFill>
              <a:round/>
              <a:headEnd/>
              <a:tailEnd/>
            </a:ln>
          </p:spPr>
          <p:txBody>
            <a:bodyPr/>
            <a:lstStyle/>
            <a:p>
              <a:endParaRPr lang="en-US"/>
            </a:p>
          </p:txBody>
        </p:sp>
        <p:sp>
          <p:nvSpPr>
            <p:cNvPr id="58433" name="Line 63"/>
            <p:cNvSpPr>
              <a:spLocks noChangeShapeType="1"/>
            </p:cNvSpPr>
            <p:nvPr/>
          </p:nvSpPr>
          <p:spPr bwMode="auto">
            <a:xfrm>
              <a:off x="4740" y="3640"/>
              <a:ext cx="0" cy="296"/>
            </a:xfrm>
            <a:prstGeom prst="line">
              <a:avLst/>
            </a:prstGeom>
            <a:noFill/>
            <a:ln w="28575">
              <a:solidFill>
                <a:srgbClr val="0000FF"/>
              </a:solidFill>
              <a:round/>
              <a:headEnd/>
              <a:tailEnd/>
            </a:ln>
          </p:spPr>
          <p:txBody>
            <a:bodyPr/>
            <a:lstStyle/>
            <a:p>
              <a:endParaRPr lang="en-US"/>
            </a:p>
          </p:txBody>
        </p:sp>
        <p:sp>
          <p:nvSpPr>
            <p:cNvPr id="58434" name="Line 64"/>
            <p:cNvSpPr>
              <a:spLocks noChangeShapeType="1"/>
            </p:cNvSpPr>
            <p:nvPr/>
          </p:nvSpPr>
          <p:spPr bwMode="auto">
            <a:xfrm>
              <a:off x="2131" y="3640"/>
              <a:ext cx="0" cy="148"/>
            </a:xfrm>
            <a:prstGeom prst="line">
              <a:avLst/>
            </a:prstGeom>
            <a:noFill/>
            <a:ln w="28575">
              <a:solidFill>
                <a:srgbClr val="0000FF"/>
              </a:solidFill>
              <a:prstDash val="dash"/>
              <a:round/>
              <a:headEnd/>
              <a:tailEnd/>
            </a:ln>
          </p:spPr>
          <p:txBody>
            <a:bodyPr/>
            <a:lstStyle/>
            <a:p>
              <a:endParaRPr lang="en-US"/>
            </a:p>
          </p:txBody>
        </p:sp>
        <p:sp>
          <p:nvSpPr>
            <p:cNvPr id="58435" name="Line 65"/>
            <p:cNvSpPr>
              <a:spLocks noChangeShapeType="1"/>
            </p:cNvSpPr>
            <p:nvPr/>
          </p:nvSpPr>
          <p:spPr bwMode="auto">
            <a:xfrm>
              <a:off x="1551" y="3640"/>
              <a:ext cx="0" cy="148"/>
            </a:xfrm>
            <a:prstGeom prst="line">
              <a:avLst/>
            </a:prstGeom>
            <a:noFill/>
            <a:ln w="28575">
              <a:solidFill>
                <a:srgbClr val="0000FF"/>
              </a:solidFill>
              <a:prstDash val="dash"/>
              <a:round/>
              <a:headEnd/>
              <a:tailEnd/>
            </a:ln>
          </p:spPr>
          <p:txBody>
            <a:bodyPr/>
            <a:lstStyle/>
            <a:p>
              <a:endParaRPr lang="en-US"/>
            </a:p>
          </p:txBody>
        </p:sp>
        <p:sp>
          <p:nvSpPr>
            <p:cNvPr id="58436" name="Line 66"/>
            <p:cNvSpPr>
              <a:spLocks noChangeShapeType="1"/>
            </p:cNvSpPr>
            <p:nvPr/>
          </p:nvSpPr>
          <p:spPr bwMode="auto">
            <a:xfrm>
              <a:off x="1841" y="3640"/>
              <a:ext cx="0" cy="148"/>
            </a:xfrm>
            <a:prstGeom prst="line">
              <a:avLst/>
            </a:prstGeom>
            <a:noFill/>
            <a:ln w="28575">
              <a:solidFill>
                <a:srgbClr val="0000FF"/>
              </a:solidFill>
              <a:prstDash val="dash"/>
              <a:round/>
              <a:headEnd/>
              <a:tailEnd/>
            </a:ln>
          </p:spPr>
          <p:txBody>
            <a:bodyPr/>
            <a:lstStyle/>
            <a:p>
              <a:endParaRPr lang="en-US"/>
            </a:p>
          </p:txBody>
        </p:sp>
        <p:sp>
          <p:nvSpPr>
            <p:cNvPr id="58437" name="Line 67"/>
            <p:cNvSpPr>
              <a:spLocks noChangeShapeType="1"/>
            </p:cNvSpPr>
            <p:nvPr/>
          </p:nvSpPr>
          <p:spPr bwMode="auto">
            <a:xfrm>
              <a:off x="4160" y="3788"/>
              <a:ext cx="0" cy="148"/>
            </a:xfrm>
            <a:prstGeom prst="line">
              <a:avLst/>
            </a:prstGeom>
            <a:noFill/>
            <a:ln w="28575">
              <a:solidFill>
                <a:srgbClr val="0000FF"/>
              </a:solidFill>
              <a:prstDash val="dash"/>
              <a:round/>
              <a:headEnd/>
              <a:tailEnd/>
            </a:ln>
          </p:spPr>
          <p:txBody>
            <a:bodyPr/>
            <a:lstStyle/>
            <a:p>
              <a:endParaRPr lang="en-US"/>
            </a:p>
          </p:txBody>
        </p:sp>
        <p:sp>
          <p:nvSpPr>
            <p:cNvPr id="58438" name="Line 68"/>
            <p:cNvSpPr>
              <a:spLocks noChangeShapeType="1"/>
            </p:cNvSpPr>
            <p:nvPr/>
          </p:nvSpPr>
          <p:spPr bwMode="auto">
            <a:xfrm>
              <a:off x="3870" y="3788"/>
              <a:ext cx="0" cy="148"/>
            </a:xfrm>
            <a:prstGeom prst="line">
              <a:avLst/>
            </a:prstGeom>
            <a:noFill/>
            <a:ln w="28575">
              <a:solidFill>
                <a:srgbClr val="0000FF"/>
              </a:solidFill>
              <a:prstDash val="dash"/>
              <a:round/>
              <a:headEnd/>
              <a:tailEnd/>
            </a:ln>
          </p:spPr>
          <p:txBody>
            <a:bodyPr/>
            <a:lstStyle/>
            <a:p>
              <a:endParaRPr lang="en-US"/>
            </a:p>
          </p:txBody>
        </p:sp>
        <p:sp>
          <p:nvSpPr>
            <p:cNvPr id="58439" name="Line 69"/>
            <p:cNvSpPr>
              <a:spLocks noChangeShapeType="1"/>
            </p:cNvSpPr>
            <p:nvPr/>
          </p:nvSpPr>
          <p:spPr bwMode="auto">
            <a:xfrm>
              <a:off x="972" y="3640"/>
              <a:ext cx="0" cy="148"/>
            </a:xfrm>
            <a:prstGeom prst="line">
              <a:avLst/>
            </a:prstGeom>
            <a:noFill/>
            <a:ln w="28575">
              <a:solidFill>
                <a:srgbClr val="0000FF"/>
              </a:solidFill>
              <a:prstDash val="dash"/>
              <a:round/>
              <a:headEnd/>
              <a:tailEnd/>
            </a:ln>
          </p:spPr>
          <p:txBody>
            <a:bodyPr/>
            <a:lstStyle/>
            <a:p>
              <a:endParaRPr lang="en-US"/>
            </a:p>
          </p:txBody>
        </p:sp>
        <p:sp>
          <p:nvSpPr>
            <p:cNvPr id="58440" name="Line 70"/>
            <p:cNvSpPr>
              <a:spLocks noChangeShapeType="1"/>
            </p:cNvSpPr>
            <p:nvPr/>
          </p:nvSpPr>
          <p:spPr bwMode="auto">
            <a:xfrm>
              <a:off x="1261" y="3640"/>
              <a:ext cx="0" cy="148"/>
            </a:xfrm>
            <a:prstGeom prst="line">
              <a:avLst/>
            </a:prstGeom>
            <a:noFill/>
            <a:ln w="28575">
              <a:solidFill>
                <a:srgbClr val="0000FF"/>
              </a:solidFill>
              <a:prstDash val="dash"/>
              <a:round/>
              <a:headEnd/>
              <a:tailEnd/>
            </a:ln>
          </p:spPr>
          <p:txBody>
            <a:bodyPr/>
            <a:lstStyle/>
            <a:p>
              <a:endParaRPr lang="en-US"/>
            </a:p>
          </p:txBody>
        </p:sp>
        <p:sp>
          <p:nvSpPr>
            <p:cNvPr id="58441" name="Text Box 71"/>
            <p:cNvSpPr txBox="1">
              <a:spLocks noChangeArrowheads="1"/>
            </p:cNvSpPr>
            <p:nvPr/>
          </p:nvSpPr>
          <p:spPr bwMode="auto">
            <a:xfrm>
              <a:off x="96" y="2736"/>
              <a:ext cx="531" cy="296"/>
            </a:xfrm>
            <a:prstGeom prst="rect">
              <a:avLst/>
            </a:prstGeom>
            <a:noFill/>
            <a:ln w="28575" algn="ctr">
              <a:noFill/>
              <a:miter lim="800000"/>
              <a:headEnd/>
              <a:tailEnd/>
            </a:ln>
          </p:spPr>
          <p:txBody>
            <a:bodyPr lIns="0" tIns="0" rIns="0" bIns="0"/>
            <a:lstStyle/>
            <a:p>
              <a:pPr algn="ctr"/>
              <a:r>
                <a:rPr lang="en-US" sz="2000">
                  <a:latin typeface="Times New Roman" pitchFamily="18" charset="0"/>
                  <a:sym typeface="Symbol" pitchFamily="18" charset="2"/>
                </a:rPr>
                <a:t></a:t>
              </a:r>
              <a:r>
                <a:rPr lang="en-US" sz="2000" baseline="-25000">
                  <a:latin typeface="Times New Roman" pitchFamily="18" charset="0"/>
                  <a:sym typeface="Symbol" pitchFamily="18" charset="2"/>
                </a:rPr>
                <a:t>q</a:t>
              </a:r>
              <a:r>
                <a:rPr lang="en-US" sz="2000">
                  <a:latin typeface="Times New Roman" pitchFamily="18" charset="0"/>
                  <a:sym typeface="Symbol" pitchFamily="18" charset="2"/>
                </a:rPr>
                <a:t>(kT)</a:t>
              </a:r>
              <a:endParaRPr lang="en-US" sz="2000">
                <a:latin typeface="Times New Roman" pitchFamily="18" charset="0"/>
              </a:endParaRPr>
            </a:p>
          </p:txBody>
        </p:sp>
        <p:sp>
          <p:nvSpPr>
            <p:cNvPr id="58442" name="Line 72"/>
            <p:cNvSpPr>
              <a:spLocks noChangeShapeType="1"/>
            </p:cNvSpPr>
            <p:nvPr/>
          </p:nvSpPr>
          <p:spPr bwMode="auto">
            <a:xfrm>
              <a:off x="2128" y="2688"/>
              <a:ext cx="0" cy="912"/>
            </a:xfrm>
            <a:prstGeom prst="line">
              <a:avLst/>
            </a:prstGeom>
            <a:noFill/>
            <a:ln w="19050">
              <a:solidFill>
                <a:schemeClr val="tx1"/>
              </a:solidFill>
              <a:prstDash val="dash"/>
              <a:round/>
              <a:headEnd/>
              <a:tailEnd/>
            </a:ln>
          </p:spPr>
          <p:txBody>
            <a:bodyPr/>
            <a:lstStyle/>
            <a:p>
              <a:endParaRPr lang="en-US"/>
            </a:p>
          </p:txBody>
        </p:sp>
        <p:sp>
          <p:nvSpPr>
            <p:cNvPr id="58443" name="Line 73"/>
            <p:cNvSpPr>
              <a:spLocks noChangeShapeType="1"/>
            </p:cNvSpPr>
            <p:nvPr/>
          </p:nvSpPr>
          <p:spPr bwMode="auto">
            <a:xfrm>
              <a:off x="2424" y="2256"/>
              <a:ext cx="0" cy="1536"/>
            </a:xfrm>
            <a:prstGeom prst="line">
              <a:avLst/>
            </a:prstGeom>
            <a:noFill/>
            <a:ln w="19050">
              <a:solidFill>
                <a:schemeClr val="tx1"/>
              </a:solidFill>
              <a:prstDash val="dash"/>
              <a:round/>
              <a:headEnd/>
              <a:tailEnd/>
            </a:ln>
          </p:spPr>
          <p:txBody>
            <a:bodyPr/>
            <a:lstStyle/>
            <a:p>
              <a:endParaRPr lang="en-US"/>
            </a:p>
          </p:txBody>
        </p:sp>
        <p:sp>
          <p:nvSpPr>
            <p:cNvPr id="58444" name="Line 74"/>
            <p:cNvSpPr>
              <a:spLocks noChangeShapeType="1"/>
            </p:cNvSpPr>
            <p:nvPr/>
          </p:nvSpPr>
          <p:spPr bwMode="auto">
            <a:xfrm>
              <a:off x="3576" y="2048"/>
              <a:ext cx="0" cy="1536"/>
            </a:xfrm>
            <a:prstGeom prst="line">
              <a:avLst/>
            </a:prstGeom>
            <a:noFill/>
            <a:ln w="19050">
              <a:solidFill>
                <a:schemeClr val="tx1"/>
              </a:solidFill>
              <a:prstDash val="dash"/>
              <a:round/>
              <a:headEnd/>
              <a:tailEnd/>
            </a:ln>
          </p:spPr>
          <p:txBody>
            <a:bodyPr/>
            <a:lstStyle/>
            <a:p>
              <a:endParaRPr lang="en-US"/>
            </a:p>
          </p:txBody>
        </p:sp>
      </p:grpSp>
      <p:sp>
        <p:nvSpPr>
          <p:cNvPr id="79" name="Title 78"/>
          <p:cNvSpPr>
            <a:spLocks noGrp="1"/>
          </p:cNvSpPr>
          <p:nvPr>
            <p:ph type="title"/>
          </p:nvPr>
        </p:nvSpPr>
        <p:spPr/>
        <p:txBody>
          <a:bodyPr>
            <a:normAutofit/>
          </a:bodyPr>
          <a:lstStyle/>
          <a:p>
            <a:r>
              <a:rPr lang="en-US" sz="3400" dirty="0" err="1">
                <a:latin typeface="Arial"/>
                <a:cs typeface="Arial"/>
              </a:rPr>
              <a:t>Kỹ</a:t>
            </a:r>
            <a:r>
              <a:rPr lang="en-US" sz="3400" dirty="0">
                <a:latin typeface="Arial"/>
                <a:cs typeface="Arial"/>
              </a:rPr>
              <a:t> </a:t>
            </a:r>
            <a:r>
              <a:rPr lang="en-US" sz="3400" dirty="0" err="1">
                <a:latin typeface="Arial"/>
                <a:cs typeface="Arial"/>
              </a:rPr>
              <a:t>thuật</a:t>
            </a:r>
            <a:r>
              <a:rPr lang="en-US" sz="3400" dirty="0">
                <a:latin typeface="Arial"/>
                <a:cs typeface="Arial"/>
              </a:rPr>
              <a:t> ADM</a:t>
            </a:r>
          </a:p>
        </p:txBody>
      </p:sp>
    </p:spTree>
    <p:extLst>
      <p:ext uri="{BB962C8B-B14F-4D97-AF65-F5344CB8AC3E}">
        <p14:creationId xmlns:p14="http://schemas.microsoft.com/office/powerpoint/2010/main" val="238970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en-US" sz="3400" dirty="0" err="1">
                <a:latin typeface="Arial"/>
                <a:cs typeface="Arial"/>
              </a:rPr>
              <a:t>Kỹ</a:t>
            </a:r>
            <a:r>
              <a:rPr lang="en-US" sz="3400" dirty="0">
                <a:latin typeface="Arial"/>
                <a:cs typeface="Arial"/>
              </a:rPr>
              <a:t> </a:t>
            </a:r>
            <a:r>
              <a:rPr lang="en-US" sz="3400" dirty="0" err="1">
                <a:latin typeface="Arial"/>
                <a:cs typeface="Arial"/>
              </a:rPr>
              <a:t>thuật</a:t>
            </a:r>
            <a:r>
              <a:rPr lang="en-US" sz="3400" dirty="0">
                <a:latin typeface="Arial"/>
                <a:cs typeface="Arial"/>
              </a:rPr>
              <a:t> </a:t>
            </a:r>
            <a:r>
              <a:rPr lang="en-US" sz="3400" dirty="0" err="1">
                <a:latin typeface="Arial"/>
                <a:cs typeface="Arial"/>
              </a:rPr>
              <a:t>vocoding</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132E5FF4-1577-4017-83C0-34622E859072}" type="slidenum">
              <a:rPr lang="vi-VN"/>
              <a:pPr>
                <a:defRPr/>
              </a:pPr>
              <a:t>54</a:t>
            </a:fld>
            <a:endParaRPr lang="vi-VN"/>
          </a:p>
        </p:txBody>
      </p:sp>
      <p:sp>
        <p:nvSpPr>
          <p:cNvPr id="21" name="Content Placeholder 20"/>
          <p:cNvSpPr>
            <a:spLocks noGrp="1"/>
          </p:cNvSpPr>
          <p:nvPr>
            <p:ph sz="quarter" idx="1"/>
          </p:nvPr>
        </p:nvSpPr>
        <p:spPr>
          <a:xfrm>
            <a:off x="228600" y="1295400"/>
            <a:ext cx="8686800" cy="5105400"/>
          </a:xfrm>
        </p:spPr>
        <p:txBody>
          <a:bodyPr>
            <a:normAutofit/>
          </a:bodyPr>
          <a:lstStyle/>
          <a:p>
            <a:pPr>
              <a:lnSpc>
                <a:spcPct val="150000"/>
              </a:lnSpc>
              <a:spcBef>
                <a:spcPct val="50000"/>
              </a:spcBef>
            </a:pPr>
            <a:r>
              <a:rPr lang="en-US" sz="2200" dirty="0" err="1">
                <a:latin typeface="Arial"/>
                <a:cs typeface="Arial"/>
              </a:rPr>
              <a:t>Chỉ</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endParaRPr lang="en-US" sz="2200" dirty="0">
              <a:latin typeface="Arial"/>
              <a:cs typeface="Arial"/>
            </a:endParaRPr>
          </a:p>
          <a:p>
            <a:pPr>
              <a:lnSpc>
                <a:spcPct val="150000"/>
              </a:lnSpc>
              <a:spcBef>
                <a:spcPct val="50000"/>
              </a:spcBef>
            </a:pPr>
            <a:r>
              <a:rPr lang="en-US" sz="2200" b="1" dirty="0" err="1">
                <a:solidFill>
                  <a:srgbClr val="0000FF"/>
                </a:solidFill>
                <a:latin typeface="Arial"/>
                <a:cs typeface="Arial"/>
              </a:rPr>
              <a:t>Bộ</a:t>
            </a:r>
            <a:r>
              <a:rPr lang="en-US" sz="2200" b="1" dirty="0">
                <a:solidFill>
                  <a:srgbClr val="0000FF"/>
                </a:solidFill>
                <a:latin typeface="Arial"/>
                <a:cs typeface="Arial"/>
              </a:rPr>
              <a:t> </a:t>
            </a:r>
            <a:r>
              <a:rPr lang="en-US" sz="2200" b="1" dirty="0" err="1">
                <a:solidFill>
                  <a:srgbClr val="0000FF"/>
                </a:solidFill>
                <a:latin typeface="Arial"/>
                <a:cs typeface="Arial"/>
              </a:rPr>
              <a:t>phát</a:t>
            </a:r>
            <a:r>
              <a:rPr lang="en-US" sz="2200" b="1" dirty="0">
                <a:solidFill>
                  <a:srgbClr val="0000FF"/>
                </a:solidFill>
                <a:latin typeface="Arial"/>
                <a:cs typeface="Arial"/>
              </a:rPr>
              <a:t>:</a:t>
            </a:r>
            <a:r>
              <a:rPr lang="en-US" sz="2200" dirty="0">
                <a:solidFill>
                  <a:srgbClr val="0000FF"/>
                </a:solidFill>
                <a:latin typeface="Arial"/>
                <a:cs typeface="Arial"/>
              </a:rPr>
              <a:t> </a:t>
            </a:r>
            <a:r>
              <a:rPr lang="en-US" sz="2200" dirty="0" err="1">
                <a:latin typeface="Arial"/>
                <a:cs typeface="Arial"/>
              </a:rPr>
              <a:t>trích</a:t>
            </a:r>
            <a:r>
              <a:rPr lang="en-US" sz="2200" dirty="0">
                <a:latin typeface="Arial"/>
                <a:cs typeface="Arial"/>
              </a:rPr>
              <a:t> </a:t>
            </a:r>
            <a:r>
              <a:rPr lang="en-US" sz="2200" dirty="0" err="1">
                <a:latin typeface="Arial"/>
                <a:cs typeface="Arial"/>
              </a:rPr>
              <a:t>ra</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quan</a:t>
            </a:r>
            <a:r>
              <a:rPr lang="en-US" sz="2200" dirty="0">
                <a:latin typeface="Arial"/>
                <a:cs typeface="Arial"/>
              </a:rPr>
              <a:t> </a:t>
            </a:r>
            <a:r>
              <a:rPr lang="en-US" sz="2200" dirty="0" err="1">
                <a:latin typeface="Arial"/>
                <a:cs typeface="Arial"/>
              </a:rPr>
              <a:t>trọng</a:t>
            </a:r>
            <a:r>
              <a:rPr lang="en-US" sz="2200" dirty="0">
                <a:latin typeface="Arial"/>
                <a:cs typeface="Arial"/>
              </a:rPr>
              <a:t> </a:t>
            </a:r>
            <a:r>
              <a:rPr lang="en-US" sz="2200" dirty="0" err="1">
                <a:latin typeface="Arial"/>
                <a:cs typeface="Arial"/>
              </a:rPr>
              <a:t>nhất</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r>
              <a:rPr lang="en-US" sz="2200" dirty="0">
                <a:latin typeface="Arial"/>
                <a:cs typeface="Arial"/>
              </a:rPr>
              <a:t> </a:t>
            </a:r>
            <a:r>
              <a:rPr lang="en-US" sz="2200" dirty="0" err="1">
                <a:latin typeface="Arial"/>
                <a:cs typeface="Arial"/>
              </a:rPr>
              <a:t>rồi</a:t>
            </a:r>
            <a:r>
              <a:rPr lang="en-US" sz="2200" dirty="0">
                <a:latin typeface="Arial"/>
                <a:cs typeface="Arial"/>
              </a:rPr>
              <a:t> </a:t>
            </a:r>
            <a:r>
              <a:rPr lang="en-US" sz="2200" dirty="0" err="1">
                <a:latin typeface="Arial"/>
                <a:cs typeface="Arial"/>
              </a:rPr>
              <a:t>truyền</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này</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dirty="0" err="1">
                <a:latin typeface="Arial"/>
                <a:cs typeface="Arial"/>
              </a:rPr>
              <a:t>bên</a:t>
            </a:r>
            <a:r>
              <a:rPr lang="en-US" sz="2200" dirty="0">
                <a:latin typeface="Arial"/>
                <a:cs typeface="Arial"/>
              </a:rPr>
              <a:t> </a:t>
            </a:r>
            <a:r>
              <a:rPr lang="en-US" sz="2200" dirty="0" err="1">
                <a:latin typeface="Arial"/>
                <a:cs typeface="Arial"/>
              </a:rPr>
              <a:t>thu</a:t>
            </a:r>
            <a:r>
              <a:rPr lang="en-US" sz="2200" dirty="0">
                <a:latin typeface="Arial"/>
                <a:cs typeface="Arial"/>
              </a:rPr>
              <a:t>. </a:t>
            </a:r>
            <a:r>
              <a:rPr lang="en-US" sz="2200" dirty="0" err="1">
                <a:latin typeface="Arial"/>
                <a:cs typeface="Arial"/>
              </a:rPr>
              <a:t>Hầu</a:t>
            </a:r>
            <a:r>
              <a:rPr lang="en-US" sz="2200" dirty="0">
                <a:latin typeface="Arial"/>
                <a:cs typeface="Arial"/>
              </a:rPr>
              <a:t> </a:t>
            </a:r>
            <a:r>
              <a:rPr lang="en-US" sz="2200" dirty="0" err="1">
                <a:latin typeface="Arial"/>
                <a:cs typeface="Arial"/>
              </a:rPr>
              <a:t>hết</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dư</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r>
              <a:rPr lang="en-US" sz="2200" dirty="0">
                <a:latin typeface="Arial"/>
                <a:cs typeface="Arial"/>
              </a:rPr>
              <a:t> </a:t>
            </a:r>
            <a:r>
              <a:rPr lang="en-US" sz="2200" dirty="0" err="1">
                <a:latin typeface="Arial"/>
                <a:cs typeface="Arial"/>
              </a:rPr>
              <a:t>được</a:t>
            </a:r>
            <a:r>
              <a:rPr lang="en-US" sz="2200" dirty="0">
                <a:latin typeface="Arial"/>
                <a:cs typeface="Arial"/>
              </a:rPr>
              <a:t> </a:t>
            </a:r>
            <a:r>
              <a:rPr lang="en-US" sz="2200" dirty="0" err="1">
                <a:latin typeface="Arial"/>
                <a:cs typeface="Arial"/>
              </a:rPr>
              <a:t>loại</a:t>
            </a:r>
            <a:r>
              <a:rPr lang="en-US" sz="2200" dirty="0">
                <a:latin typeface="Arial"/>
                <a:cs typeface="Arial"/>
              </a:rPr>
              <a:t> </a:t>
            </a:r>
            <a:r>
              <a:rPr lang="en-US" sz="2200" dirty="0" err="1">
                <a:latin typeface="Arial"/>
                <a:cs typeface="Arial"/>
              </a:rPr>
              <a:t>bỏ</a:t>
            </a:r>
            <a:endParaRPr lang="en-US" sz="2200" dirty="0">
              <a:latin typeface="Arial"/>
              <a:cs typeface="Arial"/>
            </a:endParaRPr>
          </a:p>
          <a:p>
            <a:pPr>
              <a:lnSpc>
                <a:spcPct val="150000"/>
              </a:lnSpc>
              <a:spcBef>
                <a:spcPct val="50000"/>
              </a:spcBef>
            </a:pPr>
            <a:r>
              <a:rPr lang="en-US" sz="2200" b="1" dirty="0" err="1">
                <a:solidFill>
                  <a:srgbClr val="0000FF"/>
                </a:solidFill>
                <a:latin typeface="Arial"/>
                <a:cs typeface="Arial"/>
              </a:rPr>
              <a:t>Bộ</a:t>
            </a:r>
            <a:r>
              <a:rPr lang="en-US" sz="2200" b="1" dirty="0">
                <a:solidFill>
                  <a:srgbClr val="0000FF"/>
                </a:solidFill>
                <a:latin typeface="Arial"/>
                <a:cs typeface="Arial"/>
              </a:rPr>
              <a:t> </a:t>
            </a:r>
            <a:r>
              <a:rPr lang="en-US" sz="2200" b="1" dirty="0" err="1">
                <a:solidFill>
                  <a:srgbClr val="0000FF"/>
                </a:solidFill>
                <a:latin typeface="Arial"/>
                <a:cs typeface="Arial"/>
              </a:rPr>
              <a:t>thu</a:t>
            </a:r>
            <a:r>
              <a:rPr lang="en-US" sz="2200" b="1" dirty="0">
                <a:solidFill>
                  <a:srgbClr val="0000FF"/>
                </a:solidFill>
                <a:latin typeface="Arial"/>
                <a:cs typeface="Arial"/>
              </a:rPr>
              <a:t>:</a:t>
            </a:r>
            <a:r>
              <a:rPr lang="en-US" sz="2200" dirty="0">
                <a:solidFill>
                  <a:srgbClr val="0000FF"/>
                </a:solidFill>
                <a:latin typeface="Arial"/>
                <a:cs typeface="Arial"/>
              </a:rPr>
              <a:t> </a:t>
            </a:r>
            <a:r>
              <a:rPr lang="en-US" sz="2200" dirty="0" err="1">
                <a:latin typeface="Arial"/>
                <a:cs typeface="Arial"/>
              </a:rPr>
              <a:t>dùng</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nhận</a:t>
            </a:r>
            <a:r>
              <a:rPr lang="en-US" sz="2200" dirty="0">
                <a:latin typeface="Arial"/>
                <a:cs typeface="Arial"/>
              </a:rPr>
              <a:t> </a:t>
            </a:r>
            <a:r>
              <a:rPr lang="en-US" sz="2200" dirty="0" err="1">
                <a:latin typeface="Arial"/>
                <a:cs typeface="Arial"/>
              </a:rPr>
              <a:t>được</a:t>
            </a:r>
            <a:r>
              <a:rPr lang="en-US" sz="2200" dirty="0">
                <a:latin typeface="Arial"/>
                <a:cs typeface="Arial"/>
              </a:rPr>
              <a:t> </a:t>
            </a:r>
            <a:r>
              <a:rPr lang="en-US" sz="2200" dirty="0" err="1">
                <a:latin typeface="Arial"/>
                <a:cs typeface="Arial"/>
              </a:rPr>
              <a:t>để</a:t>
            </a:r>
            <a:r>
              <a:rPr lang="en-US" sz="2200" dirty="0">
                <a:latin typeface="Arial"/>
                <a:cs typeface="Arial"/>
              </a:rPr>
              <a:t> </a:t>
            </a:r>
            <a:r>
              <a:rPr lang="en-US" sz="2200" dirty="0" err="1">
                <a:latin typeface="Arial"/>
                <a:cs typeface="Arial"/>
              </a:rPr>
              <a:t>đặt</a:t>
            </a:r>
            <a:r>
              <a:rPr lang="en-US" sz="2200" dirty="0">
                <a:latin typeface="Arial"/>
                <a:cs typeface="Arial"/>
              </a:rPr>
              <a:t> </a:t>
            </a:r>
            <a:r>
              <a:rPr lang="en-US" sz="2200" dirty="0" err="1">
                <a:latin typeface="Arial"/>
                <a:cs typeface="Arial"/>
              </a:rPr>
              <a:t>giá</a:t>
            </a:r>
            <a:r>
              <a:rPr lang="en-US" sz="2200" dirty="0">
                <a:latin typeface="Arial"/>
                <a:cs typeface="Arial"/>
              </a:rPr>
              <a:t> </a:t>
            </a:r>
            <a:r>
              <a:rPr lang="en-US" sz="2200" dirty="0" err="1">
                <a:latin typeface="Arial"/>
                <a:cs typeface="Arial"/>
              </a:rPr>
              <a:t>trị</a:t>
            </a:r>
            <a:r>
              <a:rPr lang="en-US" sz="2200" dirty="0">
                <a:latin typeface="Arial"/>
                <a:cs typeface="Arial"/>
              </a:rPr>
              <a:t> </a:t>
            </a:r>
            <a:r>
              <a:rPr lang="en-US" sz="2200" dirty="0" err="1">
                <a:latin typeface="Arial"/>
                <a:cs typeface="Arial"/>
              </a:rPr>
              <a:t>cho</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bộ</a:t>
            </a:r>
            <a:r>
              <a:rPr lang="en-US" sz="2200" dirty="0">
                <a:latin typeface="Arial"/>
                <a:cs typeface="Arial"/>
              </a:rPr>
              <a:t> </a:t>
            </a:r>
            <a:r>
              <a:rPr lang="en-US" sz="2200" dirty="0" err="1">
                <a:latin typeface="Arial"/>
                <a:cs typeface="Arial"/>
              </a:rPr>
              <a:t>tạo</a:t>
            </a:r>
            <a:r>
              <a:rPr lang="en-US" sz="2200" dirty="0">
                <a:latin typeface="Arial"/>
                <a:cs typeface="Arial"/>
              </a:rPr>
              <a:t> </a:t>
            </a:r>
            <a:r>
              <a:rPr lang="en-US" sz="2200" dirty="0" err="1">
                <a:latin typeface="Arial"/>
                <a:cs typeface="Arial"/>
              </a:rPr>
              <a:t>hàm</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bộ</a:t>
            </a:r>
            <a:r>
              <a:rPr lang="en-US" sz="2200" dirty="0">
                <a:latin typeface="Arial"/>
                <a:cs typeface="Arial"/>
              </a:rPr>
              <a:t> </a:t>
            </a:r>
            <a:r>
              <a:rPr lang="en-US" sz="2200" dirty="0" err="1">
                <a:latin typeface="Arial"/>
                <a:cs typeface="Arial"/>
              </a:rPr>
              <a:t>lọc</a:t>
            </a:r>
            <a:r>
              <a:rPr lang="en-US" sz="2200" dirty="0">
                <a:latin typeface="Arial"/>
                <a:cs typeface="Arial"/>
              </a:rPr>
              <a:t> </a:t>
            </a:r>
            <a:r>
              <a:rPr lang="en-US" sz="2200" dirty="0" err="1">
                <a:latin typeface="Arial"/>
                <a:cs typeface="Arial"/>
              </a:rPr>
              <a:t>để</a:t>
            </a:r>
            <a:r>
              <a:rPr lang="en-US" sz="2200" dirty="0">
                <a:latin typeface="Arial"/>
                <a:cs typeface="Arial"/>
              </a:rPr>
              <a:t> </a:t>
            </a:r>
            <a:r>
              <a:rPr lang="en-US" sz="2200" dirty="0" err="1">
                <a:latin typeface="Arial"/>
                <a:cs typeface="Arial"/>
              </a:rPr>
              <a:t>tổng</a:t>
            </a:r>
            <a:r>
              <a:rPr lang="en-US" sz="2200" dirty="0">
                <a:latin typeface="Arial"/>
                <a:cs typeface="Arial"/>
              </a:rPr>
              <a:t> </a:t>
            </a:r>
            <a:r>
              <a:rPr lang="en-US" sz="2200" dirty="0" err="1">
                <a:latin typeface="Arial"/>
                <a:cs typeface="Arial"/>
              </a:rPr>
              <a:t>hợp</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endParaRPr lang="en-US" sz="2200" dirty="0">
              <a:latin typeface="Arial"/>
              <a:cs typeface="Arial"/>
            </a:endParaRPr>
          </a:p>
          <a:p>
            <a:pPr>
              <a:lnSpc>
                <a:spcPct val="150000"/>
              </a:lnSpc>
              <a:spcBef>
                <a:spcPct val="50000"/>
              </a:spcBef>
            </a:pPr>
            <a:r>
              <a:rPr lang="en-US" sz="2200" b="1" dirty="0" err="1">
                <a:solidFill>
                  <a:srgbClr val="0000FF"/>
                </a:solidFill>
                <a:latin typeface="Arial"/>
                <a:cs typeface="Arial"/>
              </a:rPr>
              <a:t>Đặc</a:t>
            </a:r>
            <a:r>
              <a:rPr lang="en-US" sz="2200" b="1" dirty="0">
                <a:solidFill>
                  <a:srgbClr val="0000FF"/>
                </a:solidFill>
                <a:latin typeface="Arial"/>
                <a:cs typeface="Arial"/>
              </a:rPr>
              <a:t> </a:t>
            </a:r>
            <a:r>
              <a:rPr lang="en-US" sz="2200" b="1" dirty="0" err="1">
                <a:solidFill>
                  <a:srgbClr val="0000FF"/>
                </a:solidFill>
                <a:latin typeface="Arial"/>
                <a:cs typeface="Arial"/>
              </a:rPr>
              <a:t>điểm</a:t>
            </a:r>
            <a:r>
              <a:rPr lang="en-US" sz="2200" b="1" dirty="0">
                <a:solidFill>
                  <a:srgbClr val="0000FF"/>
                </a:solidFill>
                <a:latin typeface="Arial"/>
                <a:cs typeface="Arial"/>
              </a:rPr>
              <a:t>: </a:t>
            </a:r>
            <a:r>
              <a:rPr lang="en-US" sz="2200" dirty="0" err="1">
                <a:latin typeface="Arial"/>
                <a:cs typeface="Arial"/>
              </a:rPr>
              <a:t>tốc</a:t>
            </a:r>
            <a:r>
              <a:rPr lang="en-US" sz="2200" dirty="0">
                <a:latin typeface="Arial"/>
                <a:cs typeface="Arial"/>
              </a:rPr>
              <a:t> </a:t>
            </a:r>
            <a:r>
              <a:rPr lang="en-US" sz="2200" dirty="0" err="1">
                <a:latin typeface="Arial"/>
                <a:cs typeface="Arial"/>
              </a:rPr>
              <a:t>độ</a:t>
            </a:r>
            <a:r>
              <a:rPr lang="en-US" sz="2200" dirty="0">
                <a:latin typeface="Arial"/>
                <a:cs typeface="Arial"/>
              </a:rPr>
              <a:t> bit </a:t>
            </a:r>
            <a:r>
              <a:rPr lang="en-US" sz="2200" dirty="0" err="1">
                <a:latin typeface="Arial"/>
                <a:cs typeface="Arial"/>
              </a:rPr>
              <a:t>rất</a:t>
            </a:r>
            <a:r>
              <a:rPr lang="en-US" sz="2200" dirty="0">
                <a:latin typeface="Arial"/>
                <a:cs typeface="Arial"/>
              </a:rPr>
              <a:t> </a:t>
            </a:r>
            <a:r>
              <a:rPr lang="en-US" sz="2200" dirty="0" err="1">
                <a:latin typeface="Arial"/>
                <a:cs typeface="Arial"/>
              </a:rPr>
              <a:t>thấp</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thể</a:t>
            </a:r>
            <a:r>
              <a:rPr lang="en-US" sz="2200" dirty="0">
                <a:latin typeface="Arial"/>
                <a:cs typeface="Arial"/>
              </a:rPr>
              <a:t> 1-2 kbps) </a:t>
            </a:r>
            <a:r>
              <a:rPr lang="en-US" sz="2200" dirty="0" err="1">
                <a:latin typeface="Arial"/>
                <a:cs typeface="Arial"/>
              </a:rPr>
              <a:t>nhưng</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r>
              <a:rPr lang="en-US" sz="2200" dirty="0">
                <a:latin typeface="Arial"/>
                <a:cs typeface="Arial"/>
              </a:rPr>
              <a:t> </a:t>
            </a:r>
            <a:r>
              <a:rPr lang="en-US" sz="2200" dirty="0" err="1">
                <a:latin typeface="Arial"/>
                <a:cs typeface="Arial"/>
              </a:rPr>
              <a:t>không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nhiên</a:t>
            </a:r>
            <a:endParaRPr lang="en-US" sz="2200" dirty="0">
              <a:latin typeface="Arial"/>
              <a:cs typeface="Arial"/>
            </a:endParaRPr>
          </a:p>
        </p:txBody>
      </p:sp>
      <p:sp>
        <p:nvSpPr>
          <p:cNvPr id="5939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939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939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940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5940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5940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5940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940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5940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5940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5940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5940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2969132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en-US" sz="3400" dirty="0" err="1">
                <a:latin typeface="Arial"/>
                <a:cs typeface="Arial"/>
              </a:rPr>
              <a:t>Kỹ</a:t>
            </a:r>
            <a:r>
              <a:rPr lang="en-US" sz="3400" dirty="0">
                <a:latin typeface="Arial"/>
                <a:cs typeface="Arial"/>
              </a:rPr>
              <a:t> </a:t>
            </a:r>
            <a:r>
              <a:rPr lang="en-US" sz="3400" dirty="0" err="1">
                <a:latin typeface="Arial"/>
                <a:cs typeface="Arial"/>
              </a:rPr>
              <a:t>thuật</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hóa</a:t>
            </a:r>
            <a:r>
              <a:rPr lang="en-US" sz="3400" dirty="0">
                <a:latin typeface="Arial"/>
                <a:cs typeface="Arial"/>
              </a:rPr>
              <a:t> </a:t>
            </a:r>
            <a:r>
              <a:rPr lang="en-US" sz="3400" dirty="0" err="1">
                <a:latin typeface="Arial"/>
                <a:cs typeface="Arial"/>
              </a:rPr>
              <a:t>băng</a:t>
            </a:r>
            <a:r>
              <a:rPr lang="en-US" sz="3400" dirty="0">
                <a:latin typeface="Arial"/>
                <a:cs typeface="Arial"/>
              </a:rPr>
              <a:t> con</a:t>
            </a:r>
          </a:p>
        </p:txBody>
      </p:sp>
      <p:sp>
        <p:nvSpPr>
          <p:cNvPr id="18" name="Slide Number Placeholder 5"/>
          <p:cNvSpPr>
            <a:spLocks noGrp="1"/>
          </p:cNvSpPr>
          <p:nvPr>
            <p:ph type="sldNum" sz="quarter" idx="12"/>
          </p:nvPr>
        </p:nvSpPr>
        <p:spPr/>
        <p:txBody>
          <a:bodyPr/>
          <a:lstStyle/>
          <a:p>
            <a:pPr>
              <a:defRPr/>
            </a:pPr>
            <a:fld id="{B180310B-D3D4-41C3-8A6D-47B909687D85}" type="slidenum">
              <a:rPr lang="vi-VN"/>
              <a:pPr>
                <a:defRPr/>
              </a:pPr>
              <a:t>55</a:t>
            </a:fld>
            <a:endParaRPr lang="vi-VN"/>
          </a:p>
        </p:txBody>
      </p:sp>
      <p:sp>
        <p:nvSpPr>
          <p:cNvPr id="21" name="Content Placeholder 20"/>
          <p:cNvSpPr>
            <a:spLocks noGrp="1"/>
          </p:cNvSpPr>
          <p:nvPr>
            <p:ph sz="quarter" idx="1"/>
          </p:nvPr>
        </p:nvSpPr>
        <p:spPr>
          <a:xfrm>
            <a:off x="0" y="1219200"/>
            <a:ext cx="9144000" cy="5486400"/>
          </a:xfrm>
        </p:spPr>
        <p:txBody>
          <a:bodyPr>
            <a:noAutofit/>
          </a:bodyPr>
          <a:lstStyle/>
          <a:p>
            <a:pPr>
              <a:lnSpc>
                <a:spcPct val="150000"/>
              </a:lnSpc>
              <a:spcBef>
                <a:spcPct val="40000"/>
              </a:spcBef>
            </a:pPr>
            <a:r>
              <a:rPr lang="en-US" sz="2200" dirty="0" err="1">
                <a:latin typeface="Arial"/>
                <a:cs typeface="Arial"/>
              </a:rPr>
              <a:t>Là</a:t>
            </a:r>
            <a:r>
              <a:rPr lang="en-US" sz="2200" dirty="0">
                <a:latin typeface="Arial"/>
                <a:cs typeface="Arial"/>
              </a:rPr>
              <a:t> </a:t>
            </a:r>
            <a:r>
              <a:rPr lang="en-US" sz="2200" dirty="0" err="1">
                <a:latin typeface="Arial"/>
                <a:cs typeface="Arial"/>
              </a:rPr>
              <a:t>kỹ</a:t>
            </a:r>
            <a:r>
              <a:rPr lang="en-US" sz="2200" dirty="0">
                <a:latin typeface="Arial"/>
                <a:cs typeface="Arial"/>
              </a:rPr>
              <a:t> </a:t>
            </a:r>
            <a:r>
              <a:rPr lang="en-US" sz="2200" dirty="0" err="1">
                <a:latin typeface="Arial"/>
                <a:cs typeface="Arial"/>
              </a:rPr>
              <a:t>thuật</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audio </a:t>
            </a:r>
            <a:r>
              <a:rPr lang="en-US" sz="2200" dirty="0" err="1">
                <a:latin typeface="Arial"/>
                <a:cs typeface="Arial"/>
              </a:rPr>
              <a:t>dựa</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mô</a:t>
            </a:r>
            <a:r>
              <a:rPr lang="en-US" sz="2200" dirty="0">
                <a:latin typeface="Arial"/>
                <a:cs typeface="Arial"/>
              </a:rPr>
              <a:t> </a:t>
            </a:r>
            <a:r>
              <a:rPr lang="en-US" sz="2200" dirty="0" err="1">
                <a:latin typeface="Arial"/>
                <a:cs typeface="Arial"/>
              </a:rPr>
              <a:t>hình</a:t>
            </a:r>
            <a:r>
              <a:rPr lang="en-US" sz="2200" dirty="0">
                <a:latin typeface="Arial"/>
                <a:cs typeface="Arial"/>
              </a:rPr>
              <a:t> </a:t>
            </a:r>
            <a:r>
              <a:rPr lang="en-US" sz="2200" dirty="0" err="1">
                <a:latin typeface="Arial"/>
                <a:cs typeface="Arial"/>
              </a:rPr>
              <a:t>tâm</a:t>
            </a:r>
            <a:r>
              <a:rPr lang="en-US" sz="2200" dirty="0">
                <a:latin typeface="Arial"/>
                <a:cs typeface="Arial"/>
              </a:rPr>
              <a:t> </a:t>
            </a:r>
            <a:r>
              <a:rPr lang="en-US" sz="2200" dirty="0" err="1">
                <a:latin typeface="Arial"/>
                <a:cs typeface="Arial"/>
              </a:rPr>
              <a:t>sinh</a:t>
            </a:r>
            <a:r>
              <a:rPr lang="en-US" sz="2200" dirty="0">
                <a:latin typeface="Arial"/>
                <a:cs typeface="Arial"/>
              </a:rPr>
              <a:t> </a:t>
            </a:r>
            <a:r>
              <a:rPr lang="en-US" sz="2200" dirty="0" err="1">
                <a:latin typeface="Arial"/>
                <a:cs typeface="Arial"/>
              </a:rPr>
              <a:t>lý</a:t>
            </a:r>
            <a:r>
              <a:rPr lang="en-US" sz="2200" dirty="0">
                <a:latin typeface="Arial"/>
                <a:cs typeface="Arial"/>
              </a:rPr>
              <a:t> </a:t>
            </a:r>
            <a:r>
              <a:rPr lang="en-US" sz="2200" dirty="0" err="1">
                <a:latin typeface="Arial"/>
                <a:cs typeface="Arial"/>
              </a:rPr>
              <a:t>thính</a:t>
            </a:r>
            <a:r>
              <a:rPr lang="en-US" sz="2200" dirty="0">
                <a:latin typeface="Arial"/>
                <a:cs typeface="Arial"/>
              </a:rPr>
              <a:t> </a:t>
            </a:r>
            <a:r>
              <a:rPr lang="en-US" sz="2200" dirty="0" err="1">
                <a:latin typeface="Arial"/>
                <a:cs typeface="Arial"/>
              </a:rPr>
              <a:t>giác</a:t>
            </a:r>
            <a:endParaRPr lang="en-US" sz="2200" dirty="0">
              <a:latin typeface="Arial"/>
              <a:cs typeface="Arial"/>
            </a:endParaRPr>
          </a:p>
          <a:p>
            <a:pPr>
              <a:lnSpc>
                <a:spcPct val="150000"/>
              </a:lnSpc>
              <a:spcBef>
                <a:spcPct val="40000"/>
              </a:spcBef>
            </a:pPr>
            <a:r>
              <a:rPr lang="en-US" sz="2200" b="1" dirty="0" err="1">
                <a:solidFill>
                  <a:srgbClr val="0000FF"/>
                </a:solidFill>
                <a:latin typeface="Arial"/>
                <a:cs typeface="Arial"/>
              </a:rPr>
              <a:t>Nguyên</a:t>
            </a:r>
            <a:r>
              <a:rPr lang="en-US" sz="2200" b="1" dirty="0">
                <a:solidFill>
                  <a:srgbClr val="0000FF"/>
                </a:solidFill>
                <a:latin typeface="Arial"/>
                <a:cs typeface="Arial"/>
              </a:rPr>
              <a:t> </a:t>
            </a:r>
            <a:r>
              <a:rPr lang="en-US" sz="2200" b="1" dirty="0" err="1">
                <a:solidFill>
                  <a:srgbClr val="0000FF"/>
                </a:solidFill>
                <a:latin typeface="Arial"/>
                <a:cs typeface="Arial"/>
              </a:rPr>
              <a:t>lý</a:t>
            </a:r>
            <a:r>
              <a:rPr lang="en-US" sz="2200" b="1" dirty="0">
                <a:solidFill>
                  <a:srgbClr val="0000FF"/>
                </a:solidFill>
                <a:latin typeface="Arial"/>
                <a:cs typeface="Arial"/>
              </a:rPr>
              <a:t>:</a:t>
            </a:r>
          </a:p>
          <a:p>
            <a:pPr marL="0" indent="0">
              <a:lnSpc>
                <a:spcPct val="150000"/>
              </a:lnSpc>
              <a:spcBef>
                <a:spcPct val="40000"/>
              </a:spcBef>
              <a:buNone/>
            </a:pPr>
            <a:r>
              <a:rPr lang="en-US" sz="2200" dirty="0">
                <a:latin typeface="Arial"/>
                <a:cs typeface="Arial"/>
              </a:rPr>
              <a:t>- </a:t>
            </a:r>
            <a:r>
              <a:rPr lang="en-US" sz="2200" dirty="0" err="1">
                <a:latin typeface="Arial"/>
                <a:cs typeface="Arial"/>
              </a:rPr>
              <a:t>Phân</a:t>
            </a:r>
            <a:r>
              <a:rPr lang="en-US" sz="2200" dirty="0">
                <a:latin typeface="Arial"/>
                <a:cs typeface="Arial"/>
              </a:rPr>
              <a:t> chia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nhiều</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dirty="0" err="1">
                <a:latin typeface="Arial"/>
                <a:cs typeface="Arial"/>
              </a:rPr>
              <a:t>băng</a:t>
            </a:r>
            <a:r>
              <a:rPr lang="en-US" sz="2200" dirty="0">
                <a:latin typeface="Arial"/>
                <a:cs typeface="Arial"/>
              </a:rPr>
              <a:t> </a:t>
            </a:r>
            <a:r>
              <a:rPr lang="en-US" sz="2200" dirty="0" err="1">
                <a:latin typeface="Arial"/>
                <a:cs typeface="Arial"/>
              </a:rPr>
              <a:t>hẹp</a:t>
            </a:r>
            <a:r>
              <a:rPr lang="en-US" sz="2200" dirty="0">
                <a:latin typeface="Arial"/>
                <a:cs typeface="Arial"/>
              </a:rPr>
              <a:t> </a:t>
            </a:r>
            <a:r>
              <a:rPr lang="en-US" sz="2200" dirty="0" err="1">
                <a:latin typeface="Arial"/>
                <a:cs typeface="Arial"/>
              </a:rPr>
              <a:t>riêng</a:t>
            </a:r>
            <a:r>
              <a:rPr lang="en-US" sz="2200" dirty="0">
                <a:latin typeface="Arial"/>
                <a:cs typeface="Arial"/>
              </a:rPr>
              <a:t> </a:t>
            </a:r>
            <a:r>
              <a:rPr lang="en-US" sz="2200" dirty="0" err="1">
                <a:latin typeface="Arial"/>
                <a:cs typeface="Arial"/>
              </a:rPr>
              <a:t>biệt</a:t>
            </a:r>
            <a:r>
              <a:rPr lang="en-US" sz="2200" dirty="0">
                <a:latin typeface="Arial"/>
                <a:cs typeface="Arial"/>
              </a:rPr>
              <a:t> (</a:t>
            </a:r>
            <a:r>
              <a:rPr lang="en-US" sz="2200" dirty="0" err="1">
                <a:latin typeface="Arial"/>
                <a:cs typeface="Arial"/>
              </a:rPr>
              <a:t>băng</a:t>
            </a:r>
            <a:r>
              <a:rPr lang="en-US" sz="2200" dirty="0">
                <a:latin typeface="Arial"/>
                <a:cs typeface="Arial"/>
              </a:rPr>
              <a:t> con)</a:t>
            </a:r>
          </a:p>
          <a:p>
            <a:pPr marL="0" indent="0">
              <a:lnSpc>
                <a:spcPct val="150000"/>
              </a:lnSpc>
              <a:spcBef>
                <a:spcPct val="40000"/>
              </a:spcBef>
              <a:buNone/>
            </a:pP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mỗi</a:t>
            </a:r>
            <a:r>
              <a:rPr lang="en-US" sz="2200" dirty="0">
                <a:latin typeface="Arial"/>
                <a:cs typeface="Arial"/>
              </a:rPr>
              <a:t> </a:t>
            </a:r>
            <a:r>
              <a:rPr lang="en-US" sz="2200" dirty="0" err="1">
                <a:latin typeface="Arial"/>
                <a:cs typeface="Arial"/>
              </a:rPr>
              <a:t>băng</a:t>
            </a:r>
            <a:r>
              <a:rPr lang="en-US" sz="2200" dirty="0">
                <a:latin typeface="Arial"/>
                <a:cs typeface="Arial"/>
              </a:rPr>
              <a:t> con </a:t>
            </a:r>
            <a:r>
              <a:rPr lang="en-US" sz="2200" dirty="0" err="1">
                <a:latin typeface="Arial"/>
                <a:cs typeface="Arial"/>
              </a:rPr>
              <a:t>với</a:t>
            </a:r>
            <a:r>
              <a:rPr lang="en-US" sz="2200" dirty="0">
                <a:latin typeface="Arial"/>
                <a:cs typeface="Arial"/>
              </a:rPr>
              <a:t> </a:t>
            </a:r>
            <a:r>
              <a:rPr lang="en-US" sz="2200" dirty="0" err="1">
                <a:latin typeface="Arial"/>
                <a:cs typeface="Arial"/>
              </a:rPr>
              <a:t>số</a:t>
            </a:r>
            <a:r>
              <a:rPr lang="en-US" sz="2200" dirty="0">
                <a:latin typeface="Arial"/>
                <a:cs typeface="Arial"/>
              </a:rPr>
              <a:t> bit </a:t>
            </a:r>
            <a:r>
              <a:rPr lang="en-US" sz="2200" dirty="0" err="1">
                <a:latin typeface="Arial"/>
                <a:cs typeface="Arial"/>
              </a:rPr>
              <a:t>khác</a:t>
            </a:r>
            <a:r>
              <a:rPr lang="en-US" sz="2200" dirty="0">
                <a:latin typeface="Arial"/>
                <a:cs typeface="Arial"/>
              </a:rPr>
              <a:t> </a:t>
            </a:r>
            <a:r>
              <a:rPr lang="en-US" sz="2200" dirty="0" err="1">
                <a:latin typeface="Arial"/>
                <a:cs typeface="Arial"/>
              </a:rPr>
              <a:t>nhau</a:t>
            </a:r>
            <a:endParaRPr lang="en-US" sz="2200" dirty="0">
              <a:latin typeface="Arial"/>
              <a:cs typeface="Arial"/>
            </a:endParaRPr>
          </a:p>
          <a:p>
            <a:pPr>
              <a:lnSpc>
                <a:spcPct val="150000"/>
              </a:lnSpc>
              <a:spcBef>
                <a:spcPct val="40000"/>
              </a:spcBef>
            </a:pPr>
            <a:r>
              <a:rPr lang="en-US" sz="2200" b="1" dirty="0" err="1">
                <a:solidFill>
                  <a:srgbClr val="0000FF"/>
                </a:solidFill>
                <a:latin typeface="Arial"/>
                <a:cs typeface="Arial"/>
              </a:rPr>
              <a:t>Ví</a:t>
            </a:r>
            <a:r>
              <a:rPr lang="en-US" sz="2200" b="1" dirty="0">
                <a:solidFill>
                  <a:srgbClr val="0000FF"/>
                </a:solidFill>
                <a:latin typeface="Arial"/>
                <a:cs typeface="Arial"/>
              </a:rPr>
              <a:t> </a:t>
            </a:r>
            <a:r>
              <a:rPr lang="en-US" sz="2200" b="1" dirty="0" err="1">
                <a:solidFill>
                  <a:srgbClr val="0000FF"/>
                </a:solidFill>
                <a:latin typeface="Arial"/>
                <a:cs typeface="Arial"/>
              </a:rPr>
              <a:t>dụ</a:t>
            </a:r>
            <a:r>
              <a:rPr lang="en-US" sz="2200" b="1" dirty="0">
                <a:solidFill>
                  <a:srgbClr val="0000FF"/>
                </a:solidFill>
                <a:latin typeface="Arial"/>
                <a:cs typeface="Arial"/>
              </a:rPr>
              <a:t>:</a:t>
            </a:r>
          </a:p>
          <a:p>
            <a:pPr marL="0" indent="0">
              <a:lnSpc>
                <a:spcPct val="150000"/>
              </a:lnSpc>
              <a:spcBef>
                <a:spcPct val="40000"/>
              </a:spcBef>
              <a:buNone/>
            </a:pPr>
            <a:r>
              <a:rPr lang="en-US" sz="2200" dirty="0">
                <a:latin typeface="Arial"/>
                <a:cs typeface="Arial"/>
              </a:rPr>
              <a:t>- </a:t>
            </a:r>
            <a:r>
              <a:rPr lang="en-US" sz="2200" dirty="0" err="1">
                <a:latin typeface="Arial"/>
                <a:cs typeface="Arial"/>
              </a:rPr>
              <a:t>Chuẩn</a:t>
            </a:r>
            <a:r>
              <a:rPr lang="en-US" sz="2200" dirty="0">
                <a:latin typeface="Arial"/>
                <a:cs typeface="Arial"/>
              </a:rPr>
              <a:t> G.722: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0-7 kHz, </a:t>
            </a:r>
            <a:r>
              <a:rPr lang="en-US" sz="2200" dirty="0" err="1">
                <a:latin typeface="Arial"/>
                <a:cs typeface="Arial"/>
              </a:rPr>
              <a:t>phân</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thành</a:t>
            </a:r>
            <a:r>
              <a:rPr lang="en-US" sz="2200" dirty="0">
                <a:latin typeface="Arial"/>
                <a:cs typeface="Arial"/>
              </a:rPr>
              <a:t> 2 </a:t>
            </a:r>
            <a:r>
              <a:rPr lang="en-US" sz="2200" dirty="0" err="1">
                <a:latin typeface="Arial"/>
                <a:cs typeface="Arial"/>
              </a:rPr>
              <a:t>băng</a:t>
            </a:r>
            <a:r>
              <a:rPr lang="en-US" sz="2200" dirty="0">
                <a:latin typeface="Arial"/>
                <a:cs typeface="Arial"/>
              </a:rPr>
              <a:t> con, </a:t>
            </a:r>
            <a:r>
              <a:rPr lang="en-US" sz="2200" dirty="0" err="1">
                <a:latin typeface="Arial"/>
                <a:cs typeface="Arial"/>
              </a:rPr>
              <a:t>tốc</a:t>
            </a:r>
            <a:r>
              <a:rPr lang="en-US" sz="2200" dirty="0">
                <a:latin typeface="Arial"/>
                <a:cs typeface="Arial"/>
              </a:rPr>
              <a:t> </a:t>
            </a:r>
            <a:r>
              <a:rPr lang="en-US" sz="2200" dirty="0" err="1">
                <a:latin typeface="Arial"/>
                <a:cs typeface="Arial"/>
              </a:rPr>
              <a:t>độ</a:t>
            </a:r>
            <a:r>
              <a:rPr lang="en-US" sz="2200" dirty="0">
                <a:latin typeface="Arial"/>
                <a:cs typeface="Arial"/>
              </a:rPr>
              <a:t> 64/56/48 kbps</a:t>
            </a:r>
          </a:p>
          <a:p>
            <a:pPr marL="0" indent="0">
              <a:lnSpc>
                <a:spcPct val="150000"/>
              </a:lnSpc>
              <a:spcBef>
                <a:spcPct val="40000"/>
              </a:spcBef>
              <a:buNone/>
            </a:pP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compact disc (CD):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lấy</a:t>
            </a:r>
            <a:r>
              <a:rPr lang="en-US" sz="2200" dirty="0">
                <a:latin typeface="Arial"/>
                <a:cs typeface="Arial"/>
              </a:rPr>
              <a:t> </a:t>
            </a:r>
            <a:r>
              <a:rPr lang="en-US" sz="2200" dirty="0" err="1">
                <a:latin typeface="Arial"/>
                <a:cs typeface="Arial"/>
              </a:rPr>
              <a:t>mẫu</a:t>
            </a:r>
            <a:r>
              <a:rPr lang="en-US" sz="2200" dirty="0">
                <a:latin typeface="Arial"/>
                <a:cs typeface="Arial"/>
              </a:rPr>
              <a:t> 44.1 kHz, </a:t>
            </a:r>
            <a:r>
              <a:rPr lang="en-US" sz="2200" dirty="0" err="1">
                <a:latin typeface="Arial"/>
                <a:cs typeface="Arial"/>
              </a:rPr>
              <a:t>phân</a:t>
            </a:r>
            <a:r>
              <a:rPr lang="en-US" sz="2200" dirty="0">
                <a:latin typeface="Arial"/>
                <a:cs typeface="Arial"/>
              </a:rPr>
              <a:t> </a:t>
            </a:r>
            <a:r>
              <a:rPr lang="en-US" sz="2200" dirty="0" err="1">
                <a:latin typeface="Arial"/>
                <a:cs typeface="Arial"/>
              </a:rPr>
              <a:t>thành</a:t>
            </a:r>
            <a:r>
              <a:rPr lang="en-US" sz="2200" dirty="0">
                <a:latin typeface="Arial"/>
                <a:cs typeface="Arial"/>
              </a:rPr>
              <a:t> 32 </a:t>
            </a:r>
            <a:r>
              <a:rPr lang="en-US" sz="2200" dirty="0" err="1">
                <a:latin typeface="Arial"/>
                <a:cs typeface="Arial"/>
              </a:rPr>
              <a:t>băng</a:t>
            </a:r>
            <a:r>
              <a:rPr lang="en-US" sz="2200" dirty="0">
                <a:latin typeface="Arial"/>
                <a:cs typeface="Arial"/>
              </a:rPr>
              <a:t> con,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trung</a:t>
            </a:r>
            <a:r>
              <a:rPr lang="en-US" sz="2200" dirty="0">
                <a:latin typeface="Arial"/>
                <a:cs typeface="Arial"/>
              </a:rPr>
              <a:t> </a:t>
            </a:r>
            <a:r>
              <a:rPr lang="en-US" sz="2200" dirty="0" err="1">
                <a:latin typeface="Arial"/>
                <a:cs typeface="Arial"/>
              </a:rPr>
              <a:t>bình</a:t>
            </a:r>
            <a:r>
              <a:rPr lang="en-US" sz="2200" dirty="0">
                <a:latin typeface="Arial"/>
                <a:cs typeface="Arial"/>
              </a:rPr>
              <a:t> 2 bit/</a:t>
            </a:r>
            <a:r>
              <a:rPr lang="en-US" sz="2200" dirty="0" err="1">
                <a:latin typeface="Arial"/>
                <a:cs typeface="Arial"/>
              </a:rPr>
              <a:t>mẫu</a:t>
            </a:r>
            <a:r>
              <a:rPr lang="en-US" sz="2200" dirty="0">
                <a:latin typeface="Arial"/>
                <a:cs typeface="Arial"/>
              </a:rPr>
              <a:t>, 88 kbps </a:t>
            </a:r>
            <a:endParaRPr lang="vi-VN" sz="2200" dirty="0">
              <a:latin typeface="Arial"/>
              <a:cs typeface="Arial"/>
            </a:endParaRPr>
          </a:p>
        </p:txBody>
      </p:sp>
      <p:sp>
        <p:nvSpPr>
          <p:cNvPr id="6042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042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042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0424"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0425"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0426"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042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0428"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0429"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0430"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0431"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0432"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2387816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Arial"/>
                <a:cs typeface="Arial"/>
              </a:rPr>
              <a:t>So </a:t>
            </a:r>
            <a:r>
              <a:rPr lang="en-US" sz="3200" dirty="0" err="1">
                <a:latin typeface="Arial"/>
                <a:cs typeface="Arial"/>
              </a:rPr>
              <a:t>sánh</a:t>
            </a:r>
            <a:r>
              <a:rPr lang="en-US" sz="3200" dirty="0">
                <a:latin typeface="Arial"/>
                <a:cs typeface="Arial"/>
              </a:rPr>
              <a:t> </a:t>
            </a:r>
            <a:r>
              <a:rPr lang="en-US" sz="3200" dirty="0" err="1">
                <a:latin typeface="Arial"/>
                <a:cs typeface="Arial"/>
              </a:rPr>
              <a:t>các</a:t>
            </a:r>
            <a:r>
              <a:rPr lang="en-US" sz="3200" dirty="0">
                <a:latin typeface="Arial"/>
                <a:cs typeface="Arial"/>
              </a:rPr>
              <a:t> </a:t>
            </a:r>
            <a:r>
              <a:rPr lang="en-US" sz="3200" dirty="0" err="1">
                <a:latin typeface="Arial"/>
                <a:cs typeface="Arial"/>
              </a:rPr>
              <a:t>kỹ</a:t>
            </a:r>
            <a:r>
              <a:rPr lang="en-US" sz="3200" dirty="0">
                <a:latin typeface="Arial"/>
                <a:cs typeface="Arial"/>
              </a:rPr>
              <a:t> </a:t>
            </a:r>
            <a:r>
              <a:rPr lang="en-US" sz="3200" dirty="0" err="1">
                <a:latin typeface="Arial"/>
                <a:cs typeface="Arial"/>
              </a:rPr>
              <a:t>thuật</a:t>
            </a:r>
            <a:r>
              <a:rPr lang="en-US" sz="3200" dirty="0">
                <a:latin typeface="Arial"/>
                <a:cs typeface="Arial"/>
              </a:rPr>
              <a:t> </a:t>
            </a:r>
            <a:r>
              <a:rPr lang="en-US" sz="3200" dirty="0" err="1">
                <a:latin typeface="Arial"/>
                <a:cs typeface="Arial"/>
              </a:rPr>
              <a:t>định</a:t>
            </a:r>
            <a:r>
              <a:rPr lang="en-US" sz="3200" dirty="0">
                <a:latin typeface="Arial"/>
                <a:cs typeface="Arial"/>
              </a:rPr>
              <a:t> </a:t>
            </a:r>
            <a:r>
              <a:rPr lang="en-US" sz="3200" dirty="0" err="1">
                <a:latin typeface="Arial"/>
                <a:cs typeface="Arial"/>
              </a:rPr>
              <a:t>dạng</a:t>
            </a:r>
            <a:r>
              <a:rPr lang="en-US" sz="3200" dirty="0">
                <a:latin typeface="Arial"/>
                <a:cs typeface="Arial"/>
              </a:rPr>
              <a:t> </a:t>
            </a:r>
            <a:r>
              <a:rPr lang="en-US" sz="3200" dirty="0" err="1">
                <a:latin typeface="Arial"/>
                <a:cs typeface="Arial"/>
              </a:rPr>
              <a:t>tín</a:t>
            </a:r>
            <a:r>
              <a:rPr lang="en-US" sz="3200" dirty="0">
                <a:latin typeface="Arial"/>
                <a:cs typeface="Arial"/>
              </a:rPr>
              <a:t> </a:t>
            </a:r>
            <a:r>
              <a:rPr lang="en-US" sz="3200" dirty="0" err="1">
                <a:latin typeface="Arial"/>
                <a:cs typeface="Arial"/>
              </a:rPr>
              <a:t>hiệu</a:t>
            </a:r>
            <a:r>
              <a:rPr lang="en-US" sz="3200" dirty="0">
                <a:latin typeface="Arial"/>
                <a:cs typeface="Arial"/>
              </a:rPr>
              <a:t> </a:t>
            </a:r>
            <a:r>
              <a:rPr lang="en-US" sz="3200" dirty="0" err="1">
                <a:latin typeface="Arial"/>
                <a:cs typeface="Arial"/>
              </a:rPr>
              <a:t>thoại</a:t>
            </a:r>
            <a:r>
              <a:rPr lang="en-US" sz="3200" dirty="0">
                <a:latin typeface="Arial"/>
                <a:cs typeface="Arial"/>
              </a:rPr>
              <a:t> </a:t>
            </a:r>
          </a:p>
        </p:txBody>
      </p:sp>
      <p:sp>
        <p:nvSpPr>
          <p:cNvPr id="4" name="Slide Number Placeholder 3"/>
          <p:cNvSpPr>
            <a:spLocks noGrp="1"/>
          </p:cNvSpPr>
          <p:nvPr>
            <p:ph type="sldNum" sz="quarter" idx="12"/>
          </p:nvPr>
        </p:nvSpPr>
        <p:spPr/>
        <p:txBody>
          <a:bodyPr/>
          <a:lstStyle/>
          <a:p>
            <a:fld id="{CDD95983-6AA3-4F6B-98EA-7953A4D4C3D1}" type="slidenum">
              <a:rPr lang="en-US" smtClean="0"/>
              <a:pPr/>
              <a:t>56</a:t>
            </a:fld>
            <a:endParaRPr lang="en-US" dirty="0"/>
          </a:p>
        </p:txBody>
      </p:sp>
      <p:graphicFrame>
        <p:nvGraphicFramePr>
          <p:cNvPr id="6" name="Group 2"/>
          <p:cNvGraphicFramePr>
            <a:graphicFrameLocks noGrp="1"/>
          </p:cNvGraphicFramePr>
          <p:nvPr/>
        </p:nvGraphicFramePr>
        <p:xfrm>
          <a:off x="533400" y="1676400"/>
          <a:ext cx="8153400" cy="3958275"/>
        </p:xfrm>
        <a:graphic>
          <a:graphicData uri="http://schemas.openxmlformats.org/drawingml/2006/table">
            <a:tbl>
              <a:tblPr/>
              <a:tblGrid>
                <a:gridCol w="2590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rgbClr val="FF0000"/>
                          </a:solidFill>
                          <a:effectLst/>
                          <a:latin typeface="Times New Roman" pitchFamily="18" charset="0"/>
                          <a:cs typeface="Times New Roman" pitchFamily="18" charset="0"/>
                        </a:rPr>
                        <a:t>Kỹ</a:t>
                      </a:r>
                      <a:r>
                        <a:rPr kumimoji="0" lang="en-US" sz="24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2400" b="1" i="0" u="none" strike="noStrike" cap="none" normalizeH="0" baseline="0" dirty="0" err="1">
                          <a:ln>
                            <a:noFill/>
                          </a:ln>
                          <a:solidFill>
                            <a:srgbClr val="FF0000"/>
                          </a:solidFill>
                          <a:effectLst/>
                          <a:latin typeface="Times New Roman" pitchFamily="18" charset="0"/>
                          <a:cs typeface="Times New Roman" pitchFamily="18" charset="0"/>
                        </a:rPr>
                        <a:t>thuật</a:t>
                      </a:r>
                      <a:endParaRPr kumimoji="0" lang="en-US" sz="2400" b="1"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rgbClr val="FF0000"/>
                          </a:solidFill>
                          <a:effectLst/>
                          <a:latin typeface="Times New Roman" pitchFamily="18" charset="0"/>
                          <a:cs typeface="Times New Roman" pitchFamily="18" charset="0"/>
                        </a:rPr>
                        <a:t>Tốc</a:t>
                      </a:r>
                      <a:r>
                        <a:rPr kumimoji="0" lang="en-US" sz="24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2400" b="1" i="0" u="none" strike="noStrike" cap="none" normalizeH="0" baseline="0" dirty="0" err="1">
                          <a:ln>
                            <a:noFill/>
                          </a:ln>
                          <a:solidFill>
                            <a:srgbClr val="FF0000"/>
                          </a:solidFill>
                          <a:effectLst/>
                          <a:latin typeface="Times New Roman" pitchFamily="18" charset="0"/>
                          <a:cs typeface="Times New Roman" pitchFamily="18" charset="0"/>
                        </a:rPr>
                        <a:t>độ</a:t>
                      </a:r>
                      <a:r>
                        <a:rPr kumimoji="0" lang="en-US" sz="2400" b="1" i="0" u="none" strike="noStrike" cap="none" normalizeH="0" baseline="0" dirty="0">
                          <a:ln>
                            <a:noFill/>
                          </a:ln>
                          <a:solidFill>
                            <a:srgbClr val="FF0000"/>
                          </a:solidFill>
                          <a:effectLst/>
                          <a:latin typeface="Times New Roman" pitchFamily="18" charset="0"/>
                          <a:cs typeface="Times New Roman" pitchFamily="18" charset="0"/>
                        </a:rPr>
                        <a:t> bit (kbps)</a:t>
                      </a:r>
                      <a:endParaRPr kumimoji="0" lang="en-US" sz="2400" b="1"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itchFamily="18" charset="0"/>
                          <a:cs typeface="Times New Roman" pitchFamily="18" charset="0"/>
                        </a:rPr>
                        <a:t>MOS (max=5)</a:t>
                      </a:r>
                      <a:endParaRPr kumimoji="0" lang="en-US" sz="2400" b="1"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0000"/>
                          </a:solidFill>
                          <a:effectLst/>
                          <a:latin typeface="Times New Roman" pitchFamily="18" charset="0"/>
                          <a:cs typeface="Times New Roman" pitchFamily="18" charset="0"/>
                        </a:rPr>
                        <a:t>Độ phức tạp tương đối</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PCM G.711</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64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4.3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1</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ADPCM G.721</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4.1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10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523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DM</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0.3</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G.722 (7 kHz)</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64 - 48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3.7 - 4.3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30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CELP</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4.8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50-100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5"/>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FF"/>
                          </a:solidFill>
                          <a:effectLst/>
                          <a:latin typeface="Times New Roman" pitchFamily="18" charset="0"/>
                          <a:cs typeface="Times New Roman" pitchFamily="18" charset="0"/>
                        </a:rPr>
                        <a:t>LPC-10 vocoder</a:t>
                      </a:r>
                      <a:endParaRPr kumimoji="0" lang="en-US" sz="2400" b="1"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2.4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40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88279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a:t>
            </a:r>
            <a:r>
              <a:rPr lang="en-US" sz="3400" dirty="0" err="1">
                <a:latin typeface="Arial"/>
                <a:cs typeface="Arial"/>
              </a:rPr>
              <a:t>về</a:t>
            </a:r>
            <a:r>
              <a:rPr lang="en-US" sz="3400" dirty="0">
                <a:latin typeface="Arial"/>
                <a:cs typeface="Arial"/>
              </a:rPr>
              <a:t> </a:t>
            </a:r>
            <a:r>
              <a:rPr lang="en-US" sz="3400" dirty="0" err="1">
                <a:latin typeface="Arial"/>
                <a:cs typeface="Arial"/>
              </a:rPr>
              <a:t>nhà</a:t>
            </a:r>
            <a:endParaRPr lang="en-US" sz="3400" dirty="0">
              <a:latin typeface="Arial"/>
              <a:cs typeface="Arial"/>
            </a:endParaRPr>
          </a:p>
        </p:txBody>
      </p:sp>
      <p:sp>
        <p:nvSpPr>
          <p:cNvPr id="4" name="Slide Number Placeholder 3"/>
          <p:cNvSpPr>
            <a:spLocks noGrp="1"/>
          </p:cNvSpPr>
          <p:nvPr>
            <p:ph type="sldNum" sz="quarter" idx="12"/>
          </p:nvPr>
        </p:nvSpPr>
        <p:spPr/>
        <p:txBody>
          <a:bodyPr/>
          <a:lstStyle/>
          <a:p>
            <a:fld id="{CDD95983-6AA3-4F6B-98EA-7953A4D4C3D1}" type="slidenum">
              <a:rPr lang="en-US" smtClean="0"/>
              <a:pPr/>
              <a:t>57</a:t>
            </a:fld>
            <a:endParaRPr lang="en-US" dirty="0"/>
          </a:p>
        </p:txBody>
      </p:sp>
      <p:sp>
        <p:nvSpPr>
          <p:cNvPr id="6" name="Content Placeholder 20"/>
          <p:cNvSpPr>
            <a:spLocks noGrp="1"/>
          </p:cNvSpPr>
          <p:nvPr>
            <p:ph sz="quarter" idx="1"/>
          </p:nvPr>
        </p:nvSpPr>
        <p:spPr>
          <a:xfrm>
            <a:off x="381000" y="1371600"/>
            <a:ext cx="8153400" cy="3124200"/>
          </a:xfrm>
        </p:spPr>
        <p:txBody>
          <a:bodyPr>
            <a:noAutofit/>
          </a:bodyPr>
          <a:lstStyle/>
          <a:p>
            <a:pPr marL="0" indent="0">
              <a:lnSpc>
                <a:spcPct val="150000"/>
              </a:lnSpc>
              <a:spcBef>
                <a:spcPct val="40000"/>
              </a:spcBef>
              <a:buNone/>
            </a:pPr>
            <a:r>
              <a:rPr lang="en-US" sz="2200" dirty="0">
                <a:latin typeface="Arial"/>
                <a:cs typeface="Arial"/>
              </a:rPr>
              <a:t>Cho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tiếng</a:t>
            </a:r>
            <a:r>
              <a:rPr lang="en-US" sz="2200" dirty="0">
                <a:latin typeface="Arial"/>
                <a:cs typeface="Arial"/>
              </a:rPr>
              <a:t> </a:t>
            </a:r>
            <a:r>
              <a:rPr lang="en-US" sz="2200" dirty="0" err="1">
                <a:latin typeface="Arial"/>
                <a:cs typeface="Arial"/>
              </a:rPr>
              <a:t>nói</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biên</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khoảng</a:t>
            </a:r>
            <a:r>
              <a:rPr lang="en-US" sz="2200" dirty="0">
                <a:latin typeface="Arial"/>
                <a:cs typeface="Arial"/>
              </a:rPr>
              <a:t> -5V </a:t>
            </a:r>
            <a:r>
              <a:rPr lang="en-US" sz="2200" dirty="0">
                <a:latin typeface="Arial"/>
                <a:cs typeface="Arial"/>
                <a:sym typeface="Wingdings"/>
              </a:rPr>
              <a:t> +5V </a:t>
            </a:r>
            <a:r>
              <a:rPr lang="en-US" sz="2200" dirty="0" err="1">
                <a:latin typeface="Arial"/>
                <a:cs typeface="Arial"/>
                <a:sym typeface="Wingdings"/>
              </a:rPr>
              <a:t>đi</a:t>
            </a:r>
            <a:r>
              <a:rPr lang="en-US" sz="2200" dirty="0">
                <a:latin typeface="Arial"/>
                <a:cs typeface="Arial"/>
                <a:sym typeface="Wingdings"/>
              </a:rPr>
              <a:t> qua </a:t>
            </a:r>
            <a:r>
              <a:rPr lang="en-US" sz="2200" dirty="0" err="1">
                <a:latin typeface="Arial"/>
                <a:cs typeface="Arial"/>
                <a:sym typeface="Wingdings"/>
              </a:rPr>
              <a:t>bộ</a:t>
            </a:r>
            <a:r>
              <a:rPr lang="en-US" sz="2200" dirty="0">
                <a:latin typeface="Arial"/>
                <a:cs typeface="Arial"/>
                <a:sym typeface="Wingdings"/>
              </a:rPr>
              <a:t> </a:t>
            </a:r>
            <a:r>
              <a:rPr lang="en-US" sz="2200" dirty="0" err="1">
                <a:latin typeface="Arial"/>
                <a:cs typeface="Arial"/>
                <a:sym typeface="Wingdings"/>
              </a:rPr>
              <a:t>biến</a:t>
            </a:r>
            <a:r>
              <a:rPr lang="en-US" sz="2200" dirty="0">
                <a:latin typeface="Arial"/>
                <a:cs typeface="Arial"/>
                <a:sym typeface="Wingdings"/>
              </a:rPr>
              <a:t> </a:t>
            </a:r>
            <a:r>
              <a:rPr lang="en-US" sz="2200" dirty="0" err="1">
                <a:latin typeface="Arial"/>
                <a:cs typeface="Arial"/>
                <a:sym typeface="Wingdings"/>
              </a:rPr>
              <a:t>đổi</a:t>
            </a:r>
            <a:r>
              <a:rPr lang="en-US" sz="2200" dirty="0">
                <a:latin typeface="Arial"/>
                <a:cs typeface="Arial"/>
                <a:sym typeface="Wingdings"/>
              </a:rPr>
              <a:t> PCM G.711.</a:t>
            </a:r>
          </a:p>
          <a:p>
            <a:pPr>
              <a:lnSpc>
                <a:spcPct val="150000"/>
              </a:lnSpc>
              <a:spcBef>
                <a:spcPct val="40000"/>
              </a:spcBef>
              <a:buFont typeface="Wingdings" pitchFamily="2" charset="2"/>
              <a:buChar char="Ø"/>
            </a:pPr>
            <a:r>
              <a:rPr lang="en-US" sz="2200" dirty="0" err="1">
                <a:latin typeface="Arial"/>
                <a:cs typeface="Arial"/>
                <a:sym typeface="Wingdings"/>
              </a:rPr>
              <a:t>Xác</a:t>
            </a:r>
            <a:r>
              <a:rPr lang="en-US" sz="2200" dirty="0">
                <a:latin typeface="Arial"/>
                <a:cs typeface="Arial"/>
                <a:sym typeface="Wingdings"/>
              </a:rPr>
              <a:t> </a:t>
            </a:r>
            <a:r>
              <a:rPr lang="en-US" sz="2200" dirty="0" err="1">
                <a:latin typeface="Arial"/>
                <a:cs typeface="Arial"/>
                <a:sym typeface="Wingdings"/>
              </a:rPr>
              <a:t>định</a:t>
            </a:r>
            <a:r>
              <a:rPr lang="en-US" sz="2200" dirty="0">
                <a:latin typeface="Arial"/>
                <a:cs typeface="Arial"/>
                <a:sym typeface="Wingdings"/>
              </a:rPr>
              <a:t> </a:t>
            </a:r>
            <a:r>
              <a:rPr lang="en-US" sz="2200" dirty="0" err="1">
                <a:latin typeface="Arial"/>
                <a:cs typeface="Arial"/>
                <a:sym typeface="Wingdings"/>
              </a:rPr>
              <a:t>từ</a:t>
            </a:r>
            <a:r>
              <a:rPr lang="en-US" sz="2200" dirty="0">
                <a:latin typeface="Arial"/>
                <a:cs typeface="Arial"/>
                <a:sym typeface="Wingdings"/>
              </a:rPr>
              <a:t> </a:t>
            </a:r>
            <a:r>
              <a:rPr lang="en-US" sz="2200" dirty="0" err="1">
                <a:latin typeface="Arial"/>
                <a:cs typeface="Arial"/>
                <a:sym typeface="Wingdings"/>
              </a:rPr>
              <a:t>mã</a:t>
            </a:r>
            <a:r>
              <a:rPr lang="en-US" sz="2200" dirty="0">
                <a:latin typeface="Arial"/>
                <a:cs typeface="Arial"/>
                <a:sym typeface="Wingdings"/>
              </a:rPr>
              <a:t> PCM </a:t>
            </a:r>
            <a:r>
              <a:rPr lang="en-US" sz="2200" dirty="0" err="1">
                <a:latin typeface="Arial"/>
                <a:cs typeface="Arial"/>
                <a:sym typeface="Wingdings"/>
              </a:rPr>
              <a:t>đối</a:t>
            </a:r>
            <a:r>
              <a:rPr lang="en-US" sz="2200" dirty="0">
                <a:latin typeface="Arial"/>
                <a:cs typeface="Arial"/>
                <a:sym typeface="Wingdings"/>
              </a:rPr>
              <a:t> </a:t>
            </a:r>
            <a:r>
              <a:rPr lang="en-US" sz="2200" dirty="0" err="1">
                <a:latin typeface="Arial"/>
                <a:cs typeface="Arial"/>
                <a:sym typeface="Wingdings"/>
              </a:rPr>
              <a:t>với</a:t>
            </a:r>
            <a:r>
              <a:rPr lang="en-US" sz="2200" dirty="0">
                <a:latin typeface="Arial"/>
                <a:cs typeface="Arial"/>
                <a:sym typeface="Wingdings"/>
              </a:rPr>
              <a:t> </a:t>
            </a:r>
            <a:r>
              <a:rPr lang="en-US" sz="2200" dirty="0" err="1">
                <a:latin typeface="Arial"/>
                <a:cs typeface="Arial"/>
                <a:sym typeface="Wingdings"/>
              </a:rPr>
              <a:t>các</a:t>
            </a:r>
            <a:r>
              <a:rPr lang="en-US" sz="2200" dirty="0">
                <a:latin typeface="Arial"/>
                <a:cs typeface="Arial"/>
                <a:sym typeface="Wingdings"/>
              </a:rPr>
              <a:t> </a:t>
            </a:r>
            <a:r>
              <a:rPr lang="en-US" sz="2200" dirty="0" err="1">
                <a:latin typeface="Arial"/>
                <a:cs typeface="Arial"/>
                <a:sym typeface="Wingdings"/>
              </a:rPr>
              <a:t>xung</a:t>
            </a:r>
            <a:r>
              <a:rPr lang="en-US" sz="2200" dirty="0">
                <a:latin typeface="Arial"/>
                <a:cs typeface="Arial"/>
                <a:sym typeface="Wingdings"/>
              </a:rPr>
              <a:t> PAM </a:t>
            </a:r>
            <a:r>
              <a:rPr lang="en-US" sz="2200" dirty="0" err="1">
                <a:latin typeface="Arial"/>
                <a:cs typeface="Arial"/>
                <a:sym typeface="Wingdings"/>
              </a:rPr>
              <a:t>có</a:t>
            </a:r>
            <a:r>
              <a:rPr lang="en-US" sz="2200" dirty="0">
                <a:latin typeface="Arial"/>
                <a:cs typeface="Arial"/>
                <a:sym typeface="Wingdings"/>
              </a:rPr>
              <a:t> </a:t>
            </a:r>
            <a:r>
              <a:rPr lang="en-US" sz="2200" dirty="0" err="1">
                <a:latin typeface="Arial"/>
                <a:cs typeface="Arial"/>
                <a:sym typeface="Wingdings"/>
              </a:rPr>
              <a:t>giá</a:t>
            </a:r>
            <a:r>
              <a:rPr lang="en-US" sz="2200" dirty="0">
                <a:latin typeface="Arial"/>
                <a:cs typeface="Arial"/>
                <a:sym typeface="Wingdings"/>
              </a:rPr>
              <a:t> </a:t>
            </a:r>
            <a:r>
              <a:rPr lang="en-US" sz="2200" dirty="0" err="1">
                <a:latin typeface="Arial"/>
                <a:cs typeface="Arial"/>
                <a:sym typeface="Wingdings"/>
              </a:rPr>
              <a:t>trị</a:t>
            </a:r>
            <a:r>
              <a:rPr lang="en-US" sz="2200" dirty="0">
                <a:latin typeface="Arial"/>
                <a:cs typeface="Arial"/>
                <a:sym typeface="Wingdings"/>
              </a:rPr>
              <a:t> +2.11V, -2.11V, 0.5V</a:t>
            </a:r>
          </a:p>
          <a:p>
            <a:pPr>
              <a:lnSpc>
                <a:spcPct val="150000"/>
              </a:lnSpc>
              <a:spcBef>
                <a:spcPct val="40000"/>
              </a:spcBef>
              <a:buFont typeface="Wingdings" pitchFamily="2" charset="2"/>
              <a:buChar char="Ø"/>
            </a:pPr>
            <a:r>
              <a:rPr lang="en-US" sz="2200" dirty="0" err="1">
                <a:latin typeface="Arial"/>
                <a:cs typeface="Arial"/>
                <a:sym typeface="Wingdings"/>
              </a:rPr>
              <a:t>Giải</a:t>
            </a:r>
            <a:r>
              <a:rPr lang="en-US" sz="2200" dirty="0">
                <a:latin typeface="Arial"/>
                <a:cs typeface="Arial"/>
                <a:sym typeface="Wingdings"/>
              </a:rPr>
              <a:t> </a:t>
            </a:r>
            <a:r>
              <a:rPr lang="en-US" sz="2200" dirty="0" err="1">
                <a:latin typeface="Arial"/>
                <a:cs typeface="Arial"/>
                <a:sym typeface="Wingdings"/>
              </a:rPr>
              <a:t>mã</a:t>
            </a:r>
            <a:r>
              <a:rPr lang="en-US" sz="2200" dirty="0">
                <a:latin typeface="Arial"/>
                <a:cs typeface="Arial"/>
                <a:sym typeface="Wingdings"/>
              </a:rPr>
              <a:t> </a:t>
            </a:r>
            <a:r>
              <a:rPr lang="en-US" sz="2200" dirty="0" err="1">
                <a:latin typeface="Arial"/>
                <a:cs typeface="Arial"/>
                <a:sym typeface="Wingdings"/>
              </a:rPr>
              <a:t>đối</a:t>
            </a:r>
            <a:r>
              <a:rPr lang="en-US" sz="2200" dirty="0">
                <a:latin typeface="Arial"/>
                <a:cs typeface="Arial"/>
                <a:sym typeface="Wingdings"/>
              </a:rPr>
              <a:t> </a:t>
            </a:r>
            <a:r>
              <a:rPr lang="en-US" sz="2200" dirty="0" err="1">
                <a:latin typeface="Arial"/>
                <a:cs typeface="Arial"/>
                <a:sym typeface="Wingdings"/>
              </a:rPr>
              <a:t>với</a:t>
            </a:r>
            <a:r>
              <a:rPr lang="en-US" sz="2200" dirty="0">
                <a:latin typeface="Arial"/>
                <a:cs typeface="Arial"/>
                <a:sym typeface="Wingdings"/>
              </a:rPr>
              <a:t> </a:t>
            </a:r>
            <a:r>
              <a:rPr lang="en-US" sz="2200" dirty="0" err="1">
                <a:latin typeface="Arial"/>
                <a:cs typeface="Arial"/>
                <a:sym typeface="Wingdings"/>
              </a:rPr>
              <a:t>các</a:t>
            </a:r>
            <a:r>
              <a:rPr lang="en-US" sz="2200" dirty="0">
                <a:latin typeface="Arial"/>
                <a:cs typeface="Arial"/>
                <a:sym typeface="Wingdings"/>
              </a:rPr>
              <a:t> </a:t>
            </a:r>
            <a:r>
              <a:rPr lang="en-US" sz="2200" dirty="0" err="1">
                <a:latin typeface="Arial"/>
                <a:cs typeface="Arial"/>
                <a:sym typeface="Wingdings"/>
              </a:rPr>
              <a:t>từ</a:t>
            </a:r>
            <a:r>
              <a:rPr lang="en-US" sz="2200" dirty="0">
                <a:latin typeface="Arial"/>
                <a:cs typeface="Arial"/>
                <a:sym typeface="Wingdings"/>
              </a:rPr>
              <a:t> </a:t>
            </a:r>
            <a:r>
              <a:rPr lang="en-US" sz="2200" dirty="0" err="1">
                <a:latin typeface="Arial"/>
                <a:cs typeface="Arial"/>
                <a:sym typeface="Wingdings"/>
              </a:rPr>
              <a:t>mã</a:t>
            </a:r>
            <a:r>
              <a:rPr lang="en-US" sz="2200" dirty="0">
                <a:latin typeface="Arial"/>
                <a:cs typeface="Arial"/>
                <a:sym typeface="Wingdings"/>
              </a:rPr>
              <a:t> </a:t>
            </a:r>
            <a:r>
              <a:rPr lang="en-US" sz="2200" dirty="0" err="1">
                <a:latin typeface="Arial"/>
                <a:cs typeface="Arial"/>
                <a:sym typeface="Wingdings"/>
              </a:rPr>
              <a:t>trên</a:t>
            </a:r>
            <a:endParaRPr lang="en-US" sz="2200" dirty="0">
              <a:latin typeface="Arial"/>
              <a:cs typeface="Arial"/>
              <a:sym typeface="Wingdings"/>
            </a:endParaRPr>
          </a:p>
          <a:p>
            <a:pPr>
              <a:lnSpc>
                <a:spcPct val="150000"/>
              </a:lnSpc>
              <a:spcBef>
                <a:spcPct val="40000"/>
              </a:spcBef>
              <a:buFont typeface="Wingdings" pitchFamily="2" charset="2"/>
              <a:buChar char="Ø"/>
            </a:pPr>
            <a:r>
              <a:rPr lang="en-US" sz="2200" dirty="0" err="1">
                <a:latin typeface="Arial"/>
                <a:cs typeface="Arial"/>
                <a:sym typeface="Wingdings"/>
              </a:rPr>
              <a:t>Xác</a:t>
            </a:r>
            <a:r>
              <a:rPr lang="en-US" sz="2200" dirty="0">
                <a:latin typeface="Arial"/>
                <a:cs typeface="Arial"/>
                <a:sym typeface="Wingdings"/>
              </a:rPr>
              <a:t> </a:t>
            </a:r>
            <a:r>
              <a:rPr lang="en-US" sz="2200" dirty="0" err="1">
                <a:latin typeface="Arial"/>
                <a:cs typeface="Arial"/>
                <a:sym typeface="Wingdings"/>
              </a:rPr>
              <a:t>định</a:t>
            </a:r>
            <a:r>
              <a:rPr lang="en-US" sz="2200" dirty="0">
                <a:latin typeface="Arial"/>
                <a:cs typeface="Arial"/>
                <a:sym typeface="Wingdings"/>
              </a:rPr>
              <a:t> </a:t>
            </a:r>
            <a:r>
              <a:rPr lang="en-US" sz="2200" dirty="0" err="1">
                <a:latin typeface="Arial"/>
                <a:cs typeface="Arial"/>
                <a:sym typeface="Wingdings"/>
              </a:rPr>
              <a:t>sai</a:t>
            </a:r>
            <a:r>
              <a:rPr lang="en-US" sz="2200" dirty="0">
                <a:latin typeface="Arial"/>
                <a:cs typeface="Arial"/>
                <a:sym typeface="Wingdings"/>
              </a:rPr>
              <a:t> </a:t>
            </a:r>
            <a:r>
              <a:rPr lang="en-US" sz="2200" dirty="0" err="1">
                <a:latin typeface="Arial"/>
                <a:cs typeface="Arial"/>
                <a:sym typeface="Wingdings"/>
              </a:rPr>
              <a:t>số</a:t>
            </a:r>
            <a:r>
              <a:rPr lang="en-US" sz="2200" dirty="0">
                <a:latin typeface="Arial"/>
                <a:cs typeface="Arial"/>
                <a:sym typeface="Wingdings"/>
              </a:rPr>
              <a:t> </a:t>
            </a:r>
            <a:r>
              <a:rPr lang="en-US" sz="2200" dirty="0" err="1">
                <a:latin typeface="Arial"/>
                <a:cs typeface="Arial"/>
                <a:sym typeface="Wingdings"/>
              </a:rPr>
              <a:t>lượng</a:t>
            </a:r>
            <a:r>
              <a:rPr lang="en-US" sz="2200" dirty="0">
                <a:latin typeface="Arial"/>
                <a:cs typeface="Arial"/>
                <a:sym typeface="Wingdings"/>
              </a:rPr>
              <a:t> </a:t>
            </a:r>
            <a:r>
              <a:rPr lang="en-US" sz="2200" dirty="0" err="1">
                <a:latin typeface="Arial"/>
                <a:cs typeface="Arial"/>
                <a:sym typeface="Wingdings"/>
              </a:rPr>
              <a:t>tử</a:t>
            </a:r>
            <a:r>
              <a:rPr lang="en-US" sz="2200" dirty="0">
                <a:latin typeface="Arial"/>
                <a:cs typeface="Arial"/>
                <a:sym typeface="Wingdings"/>
              </a:rPr>
              <a:t> </a:t>
            </a:r>
            <a:r>
              <a:rPr lang="en-US" sz="2200" dirty="0" err="1">
                <a:latin typeface="Arial"/>
                <a:cs typeface="Arial"/>
                <a:sym typeface="Wingdings"/>
              </a:rPr>
              <a:t>hóa</a:t>
            </a:r>
            <a:endParaRPr lang="en-US" sz="2200" dirty="0">
              <a:latin typeface="Arial"/>
              <a:cs typeface="Arial"/>
            </a:endParaRPr>
          </a:p>
        </p:txBody>
      </p:sp>
    </p:spTree>
    <p:extLst>
      <p:ext uri="{BB962C8B-B14F-4D97-AF65-F5344CB8AC3E}">
        <p14:creationId xmlns:p14="http://schemas.microsoft.com/office/powerpoint/2010/main" val="260965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6</a:t>
            </a:fld>
            <a:endParaRPr lang="en-US" dirty="0"/>
          </a:p>
        </p:txBody>
      </p:sp>
      <p:sp>
        <p:nvSpPr>
          <p:cNvPr id="5" name="Content Placeholder 4"/>
          <p:cNvSpPr>
            <a:spLocks noGrp="1"/>
          </p:cNvSpPr>
          <p:nvPr>
            <p:ph sz="quarter" idx="1"/>
          </p:nvPr>
        </p:nvSpPr>
        <p:spPr>
          <a:xfrm>
            <a:off x="533400" y="1524000"/>
            <a:ext cx="7315200" cy="3810000"/>
          </a:xfrm>
        </p:spPr>
        <p:txBody>
          <a:bodyPr>
            <a:normAutofit/>
          </a:bodyPr>
          <a:lstStyle/>
          <a:p>
            <a:pPr marL="457200" indent="-457200">
              <a:lnSpc>
                <a:spcPct val="150000"/>
              </a:lnSpc>
              <a:spcBef>
                <a:spcPts val="1200"/>
              </a:spcBef>
              <a:buSzPct val="100000"/>
              <a:buFont typeface="+mj-lt"/>
              <a:buAutoNum type="arabicPeriod"/>
            </a:pPr>
            <a:r>
              <a:rPr lang="en-US" sz="2200" b="1" dirty="0" err="1">
                <a:solidFill>
                  <a:srgbClr val="0432FF"/>
                </a:solidFill>
                <a:latin typeface="Arial"/>
                <a:cs typeface="Arial"/>
              </a:rPr>
              <a:t>Số</a:t>
            </a:r>
            <a:r>
              <a:rPr lang="en-US" sz="2200" b="1" dirty="0">
                <a:solidFill>
                  <a:srgbClr val="0432FF"/>
                </a:solidFill>
                <a:latin typeface="Arial"/>
                <a:cs typeface="Arial"/>
              </a:rPr>
              <a:t> </a:t>
            </a:r>
            <a:r>
              <a:rPr lang="en-US" sz="2200" b="1" dirty="0" err="1">
                <a:solidFill>
                  <a:srgbClr val="0432FF"/>
                </a:solidFill>
                <a:latin typeface="Arial"/>
                <a:cs typeface="Arial"/>
              </a:rPr>
              <a:t>hóa</a:t>
            </a:r>
            <a:r>
              <a:rPr lang="en-US" sz="2200" b="1" dirty="0">
                <a:solidFill>
                  <a:srgbClr val="0432FF"/>
                </a:solidFill>
                <a:latin typeface="Arial"/>
                <a:cs typeface="Arial"/>
              </a:rPr>
              <a:t> </a:t>
            </a:r>
            <a:r>
              <a:rPr lang="en-US" sz="2200" b="1" dirty="0" err="1">
                <a:solidFill>
                  <a:srgbClr val="0432FF"/>
                </a:solidFill>
                <a:latin typeface="Arial"/>
                <a:cs typeface="Arial"/>
              </a:rPr>
              <a:t>tín</a:t>
            </a:r>
            <a:r>
              <a:rPr lang="en-US" sz="2200" b="1" dirty="0">
                <a:solidFill>
                  <a:srgbClr val="0432FF"/>
                </a:solidFill>
                <a:latin typeface="Arial"/>
                <a:cs typeface="Arial"/>
              </a:rPr>
              <a:t> </a:t>
            </a:r>
            <a:r>
              <a:rPr lang="en-US" sz="2200" b="1" dirty="0" err="1">
                <a:solidFill>
                  <a:srgbClr val="0432FF"/>
                </a:solidFill>
                <a:latin typeface="Arial"/>
                <a:cs typeface="Arial"/>
              </a:rPr>
              <a:t>hiệu</a:t>
            </a:r>
            <a:r>
              <a:rPr lang="en-US" sz="2200" b="1" dirty="0">
                <a:solidFill>
                  <a:srgbClr val="0432FF"/>
                </a:solidFill>
                <a:latin typeface="Arial"/>
                <a:cs typeface="Arial"/>
              </a:rPr>
              <a:t> </a:t>
            </a:r>
            <a:r>
              <a:rPr lang="en-US" sz="2200" b="1" dirty="0" err="1">
                <a:solidFill>
                  <a:srgbClr val="0432FF"/>
                </a:solidFill>
                <a:latin typeface="Arial"/>
                <a:cs typeface="Arial"/>
              </a:rPr>
              <a:t>văn</a:t>
            </a:r>
            <a:r>
              <a:rPr lang="en-US" sz="2200" b="1" dirty="0">
                <a:solidFill>
                  <a:srgbClr val="0432FF"/>
                </a:solidFill>
                <a:latin typeface="Arial"/>
                <a:cs typeface="Arial"/>
              </a:rPr>
              <a:t> </a:t>
            </a:r>
            <a:r>
              <a:rPr lang="en-US" sz="2200" b="1" dirty="0" err="1">
                <a:solidFill>
                  <a:srgbClr val="0432FF"/>
                </a:solidFill>
                <a:latin typeface="Arial"/>
                <a:cs typeface="Arial"/>
              </a:rPr>
              <a:t>bản</a:t>
            </a:r>
            <a:endParaRPr lang="en-US" sz="2200" b="1" dirty="0">
              <a:solidFill>
                <a:srgbClr val="0432FF"/>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tương</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tự</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thoại</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Mã</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hoá</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đường</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Khôi</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phục</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số</a:t>
            </a:r>
            <a:endParaRPr lang="en-US" sz="2200" dirty="0">
              <a:solidFill>
                <a:schemeClr val="bg1">
                  <a:lumMod val="75000"/>
                </a:schemeClr>
              </a:solidFill>
              <a:latin typeface="Arial"/>
              <a:cs typeface="Arial"/>
            </a:endParaRPr>
          </a:p>
        </p:txBody>
      </p:sp>
    </p:spTree>
    <p:extLst>
      <p:ext uri="{BB962C8B-B14F-4D97-AF65-F5344CB8AC3E}">
        <p14:creationId xmlns:p14="http://schemas.microsoft.com/office/powerpoint/2010/main" val="137237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19D744B-BF30-4CB1-958A-6D46244FEA15}" type="slidenum">
              <a:rPr lang="vi-VN"/>
              <a:pPr>
                <a:defRPr/>
              </a:pPr>
              <a:t>7</a:t>
            </a:fld>
            <a:endParaRPr lang="vi-VN"/>
          </a:p>
        </p:txBody>
      </p:sp>
      <p:sp>
        <p:nvSpPr>
          <p:cNvPr id="8" name="Title 7"/>
          <p:cNvSpPr>
            <a:spLocks noGrp="1"/>
          </p:cNvSpPr>
          <p:nvPr>
            <p:ph type="title"/>
          </p:nvPr>
        </p:nvSpPr>
        <p:spPr/>
        <p:txBody>
          <a:bodyPr>
            <a:normAutofit/>
          </a:bodyPr>
          <a:lstStyle/>
          <a:p>
            <a:r>
              <a:rPr lang="en-US" sz="3400" dirty="0" err="1">
                <a:latin typeface="Arial"/>
                <a:cs typeface="Arial"/>
              </a:rPr>
              <a:t>Các</a:t>
            </a:r>
            <a:r>
              <a:rPr lang="en-US" sz="3400" dirty="0">
                <a:latin typeface="Arial"/>
                <a:cs typeface="Arial"/>
              </a:rPr>
              <a:t> </a:t>
            </a:r>
            <a:r>
              <a:rPr lang="en-US" sz="3400" dirty="0" err="1">
                <a:latin typeface="Arial"/>
                <a:cs typeface="Arial"/>
              </a:rPr>
              <a:t>khái</a:t>
            </a:r>
            <a:r>
              <a:rPr lang="en-US" sz="3400" dirty="0">
                <a:latin typeface="Arial"/>
                <a:cs typeface="Arial"/>
              </a:rPr>
              <a:t> </a:t>
            </a:r>
            <a:r>
              <a:rPr lang="en-US" sz="3400" dirty="0" err="1">
                <a:latin typeface="Arial"/>
                <a:cs typeface="Arial"/>
              </a:rPr>
              <a:t>niệm</a:t>
            </a:r>
            <a:r>
              <a:rPr lang="vi-VN" sz="3400" dirty="0">
                <a:latin typeface="Arial"/>
                <a:cs typeface="Arial"/>
              </a:rPr>
              <a:t> liên quan</a:t>
            </a:r>
            <a:endParaRPr lang="en-US" sz="3400" dirty="0">
              <a:latin typeface="Arial"/>
              <a:cs typeface="Arial"/>
            </a:endParaRPr>
          </a:p>
        </p:txBody>
      </p:sp>
      <p:sp>
        <p:nvSpPr>
          <p:cNvPr id="9" name="Content Placeholder 8"/>
          <p:cNvSpPr>
            <a:spLocks noGrp="1"/>
          </p:cNvSpPr>
          <p:nvPr>
            <p:ph sz="quarter" idx="1"/>
          </p:nvPr>
        </p:nvSpPr>
        <p:spPr/>
        <p:txBody>
          <a:bodyPr>
            <a:normAutofit/>
          </a:bodyPr>
          <a:lstStyle/>
          <a:p>
            <a:pPr marL="465138" indent="-465138" algn="just">
              <a:lnSpc>
                <a:spcPct val="150000"/>
              </a:lnSpc>
            </a:pPr>
            <a:r>
              <a:rPr lang="en-US" sz="2200" b="1" kern="0" dirty="0" err="1">
                <a:solidFill>
                  <a:srgbClr val="0000FF"/>
                </a:solidFill>
                <a:latin typeface="Arial"/>
                <a:cs typeface="Arial"/>
              </a:rPr>
              <a:t>Bản</a:t>
            </a:r>
            <a:r>
              <a:rPr lang="en-US" sz="2200" b="1" kern="0" dirty="0">
                <a:solidFill>
                  <a:srgbClr val="0000FF"/>
                </a:solidFill>
                <a:latin typeface="Arial"/>
                <a:cs typeface="Arial"/>
              </a:rPr>
              <a:t> tin </a:t>
            </a:r>
            <a:r>
              <a:rPr lang="en-US" sz="2200" b="1" kern="0" dirty="0" err="1">
                <a:solidFill>
                  <a:srgbClr val="0000FF"/>
                </a:solidFill>
                <a:latin typeface="Arial"/>
                <a:cs typeface="Arial"/>
              </a:rPr>
              <a:t>văn</a:t>
            </a:r>
            <a:r>
              <a:rPr lang="en-US" sz="2200" b="1" kern="0" dirty="0">
                <a:solidFill>
                  <a:srgbClr val="0000FF"/>
                </a:solidFill>
                <a:latin typeface="Arial"/>
                <a:cs typeface="Arial"/>
              </a:rPr>
              <a:t> </a:t>
            </a:r>
            <a:r>
              <a:rPr lang="en-US" sz="2200" b="1" kern="0" dirty="0" err="1">
                <a:solidFill>
                  <a:srgbClr val="0000FF"/>
                </a:solidFill>
                <a:latin typeface="Arial"/>
                <a:cs typeface="Arial"/>
              </a:rPr>
              <a:t>bản</a:t>
            </a:r>
            <a:r>
              <a:rPr lang="en-US" sz="2200" b="1" kern="0" dirty="0">
                <a:solidFill>
                  <a:srgbClr val="0000FF"/>
                </a:solidFill>
                <a:latin typeface="Arial"/>
                <a:cs typeface="Arial"/>
              </a:rPr>
              <a:t> (textual message):</a:t>
            </a:r>
            <a:r>
              <a:rPr lang="en-US" sz="2200" kern="0" dirty="0">
                <a:solidFill>
                  <a:srgbClr val="0000FF"/>
                </a:solidFill>
                <a:latin typeface="Arial"/>
                <a:cs typeface="Arial"/>
              </a:rPr>
              <a:t> </a:t>
            </a:r>
            <a:r>
              <a:rPr lang="en-US" sz="2200" kern="0" dirty="0" err="1">
                <a:latin typeface="Arial"/>
                <a:cs typeface="Arial"/>
              </a:rPr>
              <a:t>dãy</a:t>
            </a:r>
            <a:r>
              <a:rPr lang="en-US" sz="2200" kern="0" dirty="0">
                <a:latin typeface="Arial"/>
                <a:cs typeface="Arial"/>
              </a:rPr>
              <a:t> </a:t>
            </a:r>
            <a:r>
              <a:rPr lang="en-US" sz="2200" kern="0" dirty="0" err="1">
                <a:latin typeface="Arial"/>
                <a:cs typeface="Arial"/>
              </a:rPr>
              <a:t>các</a:t>
            </a:r>
            <a:r>
              <a:rPr lang="en-US" sz="2200" kern="0" dirty="0">
                <a:latin typeface="Arial"/>
                <a:cs typeface="Arial"/>
              </a:rPr>
              <a:t> </a:t>
            </a:r>
            <a:r>
              <a:rPr lang="en-US" sz="2200" kern="0" dirty="0" err="1">
                <a:latin typeface="Arial"/>
                <a:cs typeface="Arial"/>
              </a:rPr>
              <a:t>ký</a:t>
            </a:r>
            <a:r>
              <a:rPr lang="en-US" sz="2200" kern="0" dirty="0">
                <a:latin typeface="Arial"/>
                <a:cs typeface="Arial"/>
              </a:rPr>
              <a:t> </a:t>
            </a:r>
            <a:r>
              <a:rPr lang="en-US" sz="2200" kern="0" dirty="0" err="1">
                <a:latin typeface="Arial"/>
                <a:cs typeface="Arial"/>
              </a:rPr>
              <a:t>tự</a:t>
            </a:r>
            <a:r>
              <a:rPr lang="en-US" sz="2200" kern="0" dirty="0">
                <a:latin typeface="Arial"/>
                <a:cs typeface="Arial"/>
              </a:rPr>
              <a:t> </a:t>
            </a:r>
            <a:r>
              <a:rPr lang="en-US" sz="2200" kern="0" dirty="0" err="1">
                <a:latin typeface="Arial"/>
                <a:cs typeface="Arial"/>
              </a:rPr>
              <a:t>như</a:t>
            </a:r>
            <a:r>
              <a:rPr lang="en-US" sz="2200" kern="0" dirty="0">
                <a:latin typeface="Arial"/>
                <a:cs typeface="Arial"/>
              </a:rPr>
              <a:t> con </a:t>
            </a:r>
            <a:r>
              <a:rPr lang="en-US" sz="2200" kern="0" dirty="0" err="1">
                <a:latin typeface="Arial"/>
                <a:cs typeface="Arial"/>
              </a:rPr>
              <a:t>số</a:t>
            </a:r>
            <a:r>
              <a:rPr lang="en-US" sz="2200" kern="0" dirty="0">
                <a:latin typeface="Arial"/>
                <a:cs typeface="Arial"/>
              </a:rPr>
              <a:t>, </a:t>
            </a:r>
            <a:r>
              <a:rPr lang="en-US" sz="2200" kern="0" dirty="0" err="1">
                <a:latin typeface="Arial"/>
                <a:cs typeface="Arial"/>
              </a:rPr>
              <a:t>chữ</a:t>
            </a:r>
            <a:r>
              <a:rPr lang="en-US" sz="2200" kern="0" dirty="0">
                <a:latin typeface="Arial"/>
                <a:cs typeface="Arial"/>
              </a:rPr>
              <a:t> </a:t>
            </a:r>
            <a:r>
              <a:rPr lang="en-US" sz="2200" kern="0" dirty="0" err="1">
                <a:latin typeface="Arial"/>
                <a:cs typeface="Arial"/>
              </a:rPr>
              <a:t>cái</a:t>
            </a:r>
            <a:r>
              <a:rPr lang="en-US" sz="2200" kern="0" dirty="0">
                <a:latin typeface="Arial"/>
                <a:cs typeface="Arial"/>
              </a:rPr>
              <a:t>…</a:t>
            </a:r>
          </a:p>
          <a:p>
            <a:pPr marL="465138" indent="-465138" algn="just">
              <a:lnSpc>
                <a:spcPct val="150000"/>
              </a:lnSpc>
            </a:pPr>
            <a:r>
              <a:rPr lang="en-US" sz="2200" b="1" kern="0" dirty="0" err="1">
                <a:solidFill>
                  <a:srgbClr val="0000FF"/>
                </a:solidFill>
                <a:latin typeface="Arial"/>
                <a:cs typeface="Arial"/>
              </a:rPr>
              <a:t>Mã</a:t>
            </a:r>
            <a:r>
              <a:rPr lang="en-US" sz="2200" b="1" kern="0" dirty="0">
                <a:solidFill>
                  <a:srgbClr val="0000FF"/>
                </a:solidFill>
                <a:latin typeface="Arial"/>
                <a:cs typeface="Arial"/>
              </a:rPr>
              <a:t> </a:t>
            </a:r>
            <a:r>
              <a:rPr lang="en-US" sz="2200" b="1" kern="0" dirty="0" err="1">
                <a:solidFill>
                  <a:srgbClr val="0000FF"/>
                </a:solidFill>
                <a:latin typeface="Arial"/>
                <a:cs typeface="Arial"/>
              </a:rPr>
              <a:t>hóa</a:t>
            </a:r>
            <a:r>
              <a:rPr lang="en-US" sz="2200" b="1" kern="0" dirty="0">
                <a:solidFill>
                  <a:srgbClr val="0000FF"/>
                </a:solidFill>
                <a:latin typeface="Arial"/>
                <a:cs typeface="Arial"/>
              </a:rPr>
              <a:t> </a:t>
            </a:r>
            <a:r>
              <a:rPr lang="en-US" sz="2200" b="1" kern="0" dirty="0" err="1">
                <a:solidFill>
                  <a:srgbClr val="0000FF"/>
                </a:solidFill>
                <a:latin typeface="Arial"/>
                <a:cs typeface="Arial"/>
              </a:rPr>
              <a:t>ký</a:t>
            </a:r>
            <a:r>
              <a:rPr lang="en-US" sz="2200" b="1" kern="0" dirty="0">
                <a:solidFill>
                  <a:srgbClr val="0000FF"/>
                </a:solidFill>
                <a:latin typeface="Arial"/>
                <a:cs typeface="Arial"/>
              </a:rPr>
              <a:t> </a:t>
            </a:r>
            <a:r>
              <a:rPr lang="en-US" sz="2200" b="1" kern="0" dirty="0" err="1">
                <a:solidFill>
                  <a:srgbClr val="0000FF"/>
                </a:solidFill>
                <a:latin typeface="Arial"/>
                <a:cs typeface="Arial"/>
              </a:rPr>
              <a:t>tự</a:t>
            </a:r>
            <a:r>
              <a:rPr lang="en-US" sz="2200" b="1" kern="0" dirty="0">
                <a:latin typeface="Arial"/>
                <a:cs typeface="Arial"/>
              </a:rPr>
              <a:t>:</a:t>
            </a:r>
            <a:r>
              <a:rPr lang="en-US" sz="2200" kern="0" dirty="0">
                <a:latin typeface="Arial"/>
                <a:cs typeface="Arial"/>
              </a:rPr>
              <a:t> </a:t>
            </a:r>
            <a:r>
              <a:rPr lang="en-US" sz="2200" kern="0" dirty="0" err="1">
                <a:latin typeface="Arial"/>
                <a:cs typeface="Arial"/>
              </a:rPr>
              <a:t>chuyển</a:t>
            </a:r>
            <a:r>
              <a:rPr lang="en-US" sz="2200" kern="0" dirty="0">
                <a:latin typeface="Arial"/>
                <a:cs typeface="Arial"/>
              </a:rPr>
              <a:t> </a:t>
            </a:r>
            <a:r>
              <a:rPr lang="en-US" sz="2200" kern="0" dirty="0" err="1">
                <a:latin typeface="Arial"/>
                <a:cs typeface="Arial"/>
              </a:rPr>
              <a:t>mỗi</a:t>
            </a:r>
            <a:r>
              <a:rPr lang="en-US" sz="2200" kern="0" dirty="0">
                <a:latin typeface="Arial"/>
                <a:cs typeface="Arial"/>
              </a:rPr>
              <a:t> </a:t>
            </a:r>
            <a:r>
              <a:rPr lang="en-US" sz="2200" kern="0" dirty="0" err="1">
                <a:latin typeface="Arial"/>
                <a:cs typeface="Arial"/>
              </a:rPr>
              <a:t>ký</a:t>
            </a:r>
            <a:r>
              <a:rPr lang="en-US" sz="2200" kern="0" dirty="0">
                <a:latin typeface="Arial"/>
                <a:cs typeface="Arial"/>
              </a:rPr>
              <a:t> </a:t>
            </a:r>
            <a:r>
              <a:rPr lang="en-US" sz="2200" kern="0" dirty="0" err="1">
                <a:latin typeface="Arial"/>
                <a:cs typeface="Arial"/>
              </a:rPr>
              <a:t>tự</a:t>
            </a:r>
            <a:r>
              <a:rPr lang="en-US" sz="2200" kern="0" dirty="0">
                <a:latin typeface="Arial"/>
                <a:cs typeface="Arial"/>
              </a:rPr>
              <a:t> </a:t>
            </a:r>
            <a:r>
              <a:rPr lang="en-US" sz="2200" kern="0" dirty="0" err="1">
                <a:latin typeface="Arial"/>
                <a:cs typeface="Arial"/>
              </a:rPr>
              <a:t>thành</a:t>
            </a:r>
            <a:r>
              <a:rPr lang="en-US" sz="2200" kern="0" dirty="0">
                <a:latin typeface="Arial"/>
                <a:cs typeface="Arial"/>
              </a:rPr>
              <a:t> </a:t>
            </a:r>
            <a:r>
              <a:rPr lang="en-US" sz="2200" kern="0" dirty="0" err="1">
                <a:latin typeface="Arial"/>
                <a:cs typeface="Arial"/>
              </a:rPr>
              <a:t>một</a:t>
            </a:r>
            <a:r>
              <a:rPr lang="en-US" sz="2200" kern="0" dirty="0">
                <a:latin typeface="Arial"/>
                <a:cs typeface="Arial"/>
              </a:rPr>
              <a:t> </a:t>
            </a:r>
            <a:r>
              <a:rPr lang="en-US" sz="2200" kern="0" dirty="0" err="1">
                <a:latin typeface="Arial"/>
                <a:cs typeface="Arial"/>
              </a:rPr>
              <a:t>dãy</a:t>
            </a:r>
            <a:r>
              <a:rPr lang="en-US" sz="2200" kern="0" dirty="0">
                <a:latin typeface="Arial"/>
                <a:cs typeface="Arial"/>
              </a:rPr>
              <a:t> bit, </a:t>
            </a:r>
            <a:r>
              <a:rPr lang="en-US" sz="2200" kern="0" dirty="0" err="1">
                <a:latin typeface="Arial"/>
                <a:cs typeface="Arial"/>
              </a:rPr>
              <a:t>gọi</a:t>
            </a:r>
            <a:r>
              <a:rPr lang="en-US" sz="2200" kern="0" dirty="0">
                <a:latin typeface="Arial"/>
                <a:cs typeface="Arial"/>
              </a:rPr>
              <a:t> </a:t>
            </a:r>
            <a:r>
              <a:rPr lang="en-US" sz="2200" kern="0" dirty="0" err="1">
                <a:latin typeface="Arial"/>
                <a:cs typeface="Arial"/>
              </a:rPr>
              <a:t>là</a:t>
            </a:r>
            <a:r>
              <a:rPr lang="en-US" sz="2200" kern="0" dirty="0">
                <a:latin typeface="Arial"/>
                <a:cs typeface="Arial"/>
              </a:rPr>
              <a:t> </a:t>
            </a:r>
            <a:r>
              <a:rPr lang="en-US" sz="2200" kern="0" dirty="0" err="1">
                <a:latin typeface="Arial"/>
                <a:cs typeface="Arial"/>
              </a:rPr>
              <a:t>dòng</a:t>
            </a:r>
            <a:r>
              <a:rPr lang="en-US" sz="2200" kern="0" dirty="0">
                <a:latin typeface="Arial"/>
                <a:cs typeface="Arial"/>
              </a:rPr>
              <a:t> bit (bit stream)</a:t>
            </a:r>
          </a:p>
          <a:p>
            <a:pPr marL="465138" indent="-465138" algn="just">
              <a:lnSpc>
                <a:spcPct val="150000"/>
              </a:lnSpc>
            </a:pPr>
            <a:r>
              <a:rPr lang="en-US" sz="2200" b="1" kern="0" dirty="0" err="1">
                <a:solidFill>
                  <a:srgbClr val="0000FF"/>
                </a:solidFill>
                <a:latin typeface="Arial"/>
                <a:cs typeface="Arial"/>
              </a:rPr>
              <a:t>Các</a:t>
            </a:r>
            <a:r>
              <a:rPr lang="en-US" sz="2200" b="1" kern="0" dirty="0">
                <a:solidFill>
                  <a:srgbClr val="0000FF"/>
                </a:solidFill>
                <a:latin typeface="Arial"/>
                <a:cs typeface="Arial"/>
              </a:rPr>
              <a:t> </a:t>
            </a:r>
            <a:r>
              <a:rPr lang="en-US" sz="2200" b="1" kern="0" dirty="0" err="1">
                <a:solidFill>
                  <a:srgbClr val="0000FF"/>
                </a:solidFill>
                <a:latin typeface="Arial"/>
                <a:cs typeface="Arial"/>
              </a:rPr>
              <a:t>bộ</a:t>
            </a:r>
            <a:r>
              <a:rPr lang="en-US" sz="2200" b="1" kern="0" dirty="0">
                <a:solidFill>
                  <a:srgbClr val="0000FF"/>
                </a:solidFill>
                <a:latin typeface="Arial"/>
                <a:cs typeface="Arial"/>
              </a:rPr>
              <a:t> </a:t>
            </a:r>
            <a:r>
              <a:rPr lang="en-US" sz="2200" b="1" kern="0" dirty="0" err="1">
                <a:solidFill>
                  <a:srgbClr val="0000FF"/>
                </a:solidFill>
                <a:latin typeface="Arial"/>
                <a:cs typeface="Arial"/>
              </a:rPr>
              <a:t>mã</a:t>
            </a:r>
            <a:r>
              <a:rPr lang="en-US" sz="2200" b="1" kern="0" dirty="0">
                <a:solidFill>
                  <a:srgbClr val="0000FF"/>
                </a:solidFill>
                <a:latin typeface="Arial"/>
                <a:cs typeface="Arial"/>
              </a:rPr>
              <a:t> </a:t>
            </a:r>
            <a:r>
              <a:rPr lang="en-US" sz="2200" b="1" kern="0" dirty="0" err="1">
                <a:solidFill>
                  <a:srgbClr val="0000FF"/>
                </a:solidFill>
                <a:latin typeface="Arial"/>
                <a:cs typeface="Arial"/>
              </a:rPr>
              <a:t>hóa</a:t>
            </a:r>
            <a:r>
              <a:rPr lang="en-US" sz="2200" b="1" kern="0" dirty="0">
                <a:solidFill>
                  <a:srgbClr val="0000FF"/>
                </a:solidFill>
                <a:latin typeface="Arial"/>
                <a:cs typeface="Arial"/>
              </a:rPr>
              <a:t> </a:t>
            </a:r>
            <a:r>
              <a:rPr lang="en-US" sz="2200" b="1" kern="0" dirty="0" err="1">
                <a:solidFill>
                  <a:srgbClr val="0000FF"/>
                </a:solidFill>
                <a:latin typeface="Arial"/>
                <a:cs typeface="Arial"/>
              </a:rPr>
              <a:t>ký</a:t>
            </a:r>
            <a:r>
              <a:rPr lang="en-US" sz="2200" b="1" kern="0" dirty="0">
                <a:solidFill>
                  <a:srgbClr val="0000FF"/>
                </a:solidFill>
                <a:latin typeface="Arial"/>
                <a:cs typeface="Arial"/>
              </a:rPr>
              <a:t> </a:t>
            </a:r>
            <a:r>
              <a:rPr lang="en-US" sz="2200" b="1" kern="0" dirty="0" err="1">
                <a:solidFill>
                  <a:srgbClr val="0000FF"/>
                </a:solidFill>
                <a:latin typeface="Arial"/>
                <a:cs typeface="Arial"/>
              </a:rPr>
              <a:t>tự</a:t>
            </a:r>
            <a:r>
              <a:rPr lang="en-US" sz="2200" b="1" kern="0" dirty="0">
                <a:solidFill>
                  <a:srgbClr val="0000FF"/>
                </a:solidFill>
                <a:latin typeface="Arial"/>
                <a:cs typeface="Arial"/>
              </a:rPr>
              <a:t> </a:t>
            </a:r>
            <a:r>
              <a:rPr lang="en-US" sz="2200" b="1" kern="0" dirty="0" err="1">
                <a:solidFill>
                  <a:srgbClr val="0000FF"/>
                </a:solidFill>
                <a:latin typeface="Arial"/>
                <a:cs typeface="Arial"/>
              </a:rPr>
              <a:t>chuẩn</a:t>
            </a:r>
            <a:r>
              <a:rPr lang="en-US" sz="2200" b="1" kern="0" dirty="0">
                <a:solidFill>
                  <a:srgbClr val="0000FF"/>
                </a:solidFill>
                <a:latin typeface="Arial"/>
                <a:cs typeface="Arial"/>
              </a:rPr>
              <a:t>: </a:t>
            </a:r>
          </a:p>
          <a:p>
            <a:pPr marL="609600" indent="-609600">
              <a:lnSpc>
                <a:spcPct val="150000"/>
              </a:lnSpc>
              <a:buFontTx/>
              <a:buChar char="-"/>
            </a:pPr>
            <a:r>
              <a:rPr lang="en-US" sz="2200" dirty="0">
                <a:latin typeface="Arial"/>
                <a:cs typeface="Arial"/>
              </a:rPr>
              <a:t>ASCII (American Standard Code for Information Interchange)</a:t>
            </a:r>
          </a:p>
          <a:p>
            <a:pPr marL="609600" indent="-609600" algn="just">
              <a:lnSpc>
                <a:spcPct val="150000"/>
              </a:lnSpc>
              <a:buFontTx/>
              <a:buChar char="-"/>
            </a:pPr>
            <a:r>
              <a:rPr lang="en-US" sz="2200" dirty="0">
                <a:latin typeface="Arial"/>
                <a:cs typeface="Arial"/>
              </a:rPr>
              <a:t>EBCDIC (Extended Binary Coded Decimal Interchange Code)</a:t>
            </a:r>
            <a:endParaRPr lang="en-US" sz="2200" kern="0" dirty="0">
              <a:latin typeface="Arial"/>
              <a:cs typeface="Arial"/>
            </a:endParaRPr>
          </a:p>
          <a:p>
            <a:pPr>
              <a:lnSpc>
                <a:spcPct val="150000"/>
              </a:lnSpc>
            </a:pPr>
            <a:endParaRPr lang="en-US" sz="2200" kern="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19D744B-BF30-4CB1-958A-6D46244FEA15}" type="slidenum">
              <a:rPr lang="vi-VN"/>
              <a:pPr>
                <a:defRPr/>
              </a:pPr>
              <a:t>8</a:t>
            </a:fld>
            <a:endParaRPr lang="vi-VN"/>
          </a:p>
        </p:txBody>
      </p:sp>
      <p:sp>
        <p:nvSpPr>
          <p:cNvPr id="8" name="Title 7"/>
          <p:cNvSpPr>
            <a:spLocks noGrp="1"/>
          </p:cNvSpPr>
          <p:nvPr>
            <p:ph type="title"/>
          </p:nvPr>
        </p:nvSpPr>
        <p:spPr/>
        <p:txBody>
          <a:bodyPr>
            <a:normAutofit/>
          </a:bodyPr>
          <a:lstStyle/>
          <a:p>
            <a:r>
              <a:rPr lang="en-US" sz="3400" dirty="0" err="1">
                <a:latin typeface="Arial"/>
                <a:cs typeface="Arial"/>
              </a:rPr>
              <a:t>Bộ</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hóa</a:t>
            </a:r>
            <a:r>
              <a:rPr lang="en-US" sz="3400" dirty="0">
                <a:latin typeface="Arial"/>
                <a:cs typeface="Arial"/>
              </a:rPr>
              <a:t> ASCII 7 bit</a:t>
            </a:r>
          </a:p>
        </p:txBody>
      </p:sp>
      <p:pic>
        <p:nvPicPr>
          <p:cNvPr id="3" name="Picture 2"/>
          <p:cNvPicPr>
            <a:picLocks noChangeAspect="1"/>
          </p:cNvPicPr>
          <p:nvPr/>
        </p:nvPicPr>
        <p:blipFill>
          <a:blip r:embed="rId2"/>
          <a:stretch>
            <a:fillRect/>
          </a:stretch>
        </p:blipFill>
        <p:spPr>
          <a:xfrm>
            <a:off x="139700" y="1346200"/>
            <a:ext cx="8928100" cy="5511800"/>
          </a:xfrm>
          <a:prstGeom prst="rect">
            <a:avLst/>
          </a:prstGeom>
        </p:spPr>
      </p:pic>
    </p:spTree>
    <p:extLst>
      <p:ext uri="{BB962C8B-B14F-4D97-AF65-F5344CB8AC3E}">
        <p14:creationId xmlns:p14="http://schemas.microsoft.com/office/powerpoint/2010/main" val="401582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Rot="1" noChangeArrowheads="1"/>
          </p:cNvSpPr>
          <p:nvPr>
            <p:ph idx="1"/>
          </p:nvPr>
        </p:nvSpPr>
        <p:spPr>
          <a:xfrm>
            <a:off x="304800" y="1676400"/>
            <a:ext cx="8458200" cy="1600200"/>
          </a:xfrm>
        </p:spPr>
        <p:txBody>
          <a:bodyPr>
            <a:noAutofit/>
          </a:bodyPr>
          <a:lstStyle/>
          <a:p>
            <a:pPr marL="465138" indent="-465138" algn="just" eaLnBrk="1" hangingPunct="1">
              <a:lnSpc>
                <a:spcPct val="150000"/>
              </a:lnSpc>
            </a:pPr>
            <a:r>
              <a:rPr lang="en-US" sz="2200" dirty="0" err="1">
                <a:latin typeface="Arial"/>
                <a:cs typeface="Arial"/>
              </a:rPr>
              <a:t>Bản</a:t>
            </a:r>
            <a:r>
              <a:rPr lang="en-US" sz="2200" dirty="0">
                <a:latin typeface="Arial"/>
                <a:cs typeface="Arial"/>
              </a:rPr>
              <a:t> tin </a:t>
            </a:r>
            <a:r>
              <a:rPr lang="en-US" sz="2200" dirty="0" err="1">
                <a:latin typeface="Arial"/>
                <a:cs typeface="Arial"/>
              </a:rPr>
              <a:t>văn</a:t>
            </a:r>
            <a:r>
              <a:rPr lang="en-US" sz="2200" dirty="0">
                <a:latin typeface="Arial"/>
                <a:cs typeface="Arial"/>
              </a:rPr>
              <a:t> </a:t>
            </a:r>
            <a:r>
              <a:rPr lang="en-US" sz="2200" dirty="0" err="1">
                <a:latin typeface="Arial"/>
                <a:cs typeface="Arial"/>
              </a:rPr>
              <a:t>bản</a:t>
            </a:r>
            <a:r>
              <a:rPr lang="en-US" sz="2200" dirty="0">
                <a:solidFill>
                  <a:srgbClr val="000066"/>
                </a:solidFill>
                <a:latin typeface="Arial"/>
                <a:cs typeface="Arial"/>
              </a:rPr>
              <a:t>: </a:t>
            </a:r>
            <a:r>
              <a:rPr lang="en-US" sz="2200" b="1" dirty="0">
                <a:solidFill>
                  <a:srgbClr val="FF0000"/>
                </a:solidFill>
                <a:latin typeface="Arial"/>
                <a:cs typeface="Arial"/>
              </a:rPr>
              <a:t>Hello World</a:t>
            </a:r>
          </a:p>
          <a:p>
            <a:pPr marL="465138" indent="-465138" algn="just">
              <a:lnSpc>
                <a:spcPct val="150000"/>
              </a:lnSpc>
            </a:pPr>
            <a:r>
              <a:rPr lang="en-US" sz="2200" dirty="0" err="1">
                <a:latin typeface="Arial"/>
                <a:cs typeface="Arial"/>
              </a:rPr>
              <a:t>Bản</a:t>
            </a:r>
            <a:r>
              <a:rPr lang="en-US" sz="2200" dirty="0">
                <a:latin typeface="Arial"/>
                <a:cs typeface="Arial"/>
              </a:rPr>
              <a:t> tin </a:t>
            </a:r>
            <a:r>
              <a:rPr lang="en-US" sz="2200" dirty="0" err="1">
                <a:latin typeface="Arial"/>
                <a:cs typeface="Arial"/>
              </a:rPr>
              <a:t>mã</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dùng</a:t>
            </a:r>
            <a:r>
              <a:rPr lang="en-US" sz="2200" dirty="0">
                <a:latin typeface="Arial"/>
                <a:cs typeface="Arial"/>
              </a:rPr>
              <a:t> </a:t>
            </a:r>
            <a:r>
              <a:rPr lang="en-US" sz="2200" dirty="0" err="1">
                <a:latin typeface="Arial"/>
                <a:cs typeface="Arial"/>
              </a:rPr>
              <a:t>bộ</a:t>
            </a:r>
            <a:r>
              <a:rPr lang="en-US" sz="2200" dirty="0">
                <a:latin typeface="Arial"/>
                <a:cs typeface="Arial"/>
              </a:rPr>
              <a:t> </a:t>
            </a:r>
            <a:r>
              <a:rPr lang="en-US" sz="2200" dirty="0" err="1">
                <a:latin typeface="Arial"/>
                <a:cs typeface="Arial"/>
              </a:rPr>
              <a:t>mã</a:t>
            </a:r>
            <a:r>
              <a:rPr lang="en-US" sz="2200" dirty="0">
                <a:latin typeface="Arial"/>
                <a:cs typeface="Arial"/>
              </a:rPr>
              <a:t> ASCII 8 bit: </a:t>
            </a:r>
          </a:p>
        </p:txBody>
      </p:sp>
      <p:sp>
        <p:nvSpPr>
          <p:cNvPr id="49" name="Slide Number Placeholder 5"/>
          <p:cNvSpPr>
            <a:spLocks noGrp="1"/>
          </p:cNvSpPr>
          <p:nvPr>
            <p:ph type="sldNum" sz="quarter" idx="12"/>
          </p:nvPr>
        </p:nvSpPr>
        <p:spPr/>
        <p:txBody>
          <a:bodyPr/>
          <a:lstStyle/>
          <a:p>
            <a:pPr>
              <a:defRPr/>
            </a:pPr>
            <a:fld id="{09BCBB9A-8417-442A-9AA9-16CDBC84A5CA}" type="slidenum">
              <a:rPr lang="vi-VN"/>
              <a:pPr>
                <a:defRPr/>
              </a:pPr>
              <a:t>9</a:t>
            </a:fld>
            <a:endParaRPr lang="vi-VN"/>
          </a:p>
        </p:txBody>
      </p:sp>
      <p:sp>
        <p:nvSpPr>
          <p:cNvPr id="51" name="Title 50"/>
          <p:cNvSpPr>
            <a:spLocks noGrp="1"/>
          </p:cNvSpPr>
          <p:nvPr>
            <p:ph type="title"/>
          </p:nvPr>
        </p:nvSpPr>
        <p:spPr/>
        <p:txBody>
          <a:bodyPr>
            <a:normAutofit/>
          </a:bodyPr>
          <a:lstStyle/>
          <a:p>
            <a:r>
              <a:rPr lang="en-US" sz="3400" dirty="0" err="1">
                <a:latin typeface="Arial"/>
                <a:cs typeface="Arial"/>
              </a:rPr>
              <a:t>Ví</a:t>
            </a:r>
            <a:r>
              <a:rPr lang="en-US" sz="3400" dirty="0">
                <a:latin typeface="Arial"/>
                <a:cs typeface="Arial"/>
              </a:rPr>
              <a:t> </a:t>
            </a:r>
            <a:r>
              <a:rPr lang="en-US" sz="3400" dirty="0" err="1">
                <a:latin typeface="Arial"/>
                <a:cs typeface="Arial"/>
              </a:rPr>
              <a:t>dụ</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hóa</a:t>
            </a:r>
            <a:r>
              <a:rPr lang="en-US" sz="3400" dirty="0">
                <a:latin typeface="Arial"/>
                <a:cs typeface="Arial"/>
              </a:rPr>
              <a:t> </a:t>
            </a:r>
            <a:r>
              <a:rPr lang="en-US" sz="3400" dirty="0" err="1">
                <a:latin typeface="Arial"/>
                <a:cs typeface="Arial"/>
              </a:rPr>
              <a:t>bản</a:t>
            </a:r>
            <a:r>
              <a:rPr lang="en-US" sz="3400" dirty="0">
                <a:latin typeface="Arial"/>
                <a:cs typeface="Arial"/>
              </a:rPr>
              <a:t> tin </a:t>
            </a:r>
            <a:r>
              <a:rPr lang="en-US" sz="3400" dirty="0" err="1">
                <a:latin typeface="Arial"/>
                <a:cs typeface="Arial"/>
              </a:rPr>
              <a:t>văn</a:t>
            </a:r>
            <a:r>
              <a:rPr lang="en-US" sz="3400" dirty="0">
                <a:latin typeface="Arial"/>
                <a:cs typeface="Arial"/>
              </a:rPr>
              <a:t> </a:t>
            </a:r>
            <a:r>
              <a:rPr lang="en-US" sz="3400" dirty="0" err="1">
                <a:latin typeface="Arial"/>
                <a:cs typeface="Arial"/>
              </a:rPr>
              <a:t>bản</a:t>
            </a:r>
            <a:endParaRPr lang="en-US" sz="3400" dirty="0">
              <a:latin typeface="Arial"/>
              <a:cs typeface="Arial"/>
            </a:endParaRPr>
          </a:p>
        </p:txBody>
      </p:sp>
      <p:pic>
        <p:nvPicPr>
          <p:cNvPr id="5" name="Picture 4"/>
          <p:cNvPicPr>
            <a:picLocks noChangeAspect="1"/>
          </p:cNvPicPr>
          <p:nvPr/>
        </p:nvPicPr>
        <p:blipFill>
          <a:blip r:embed="rId3"/>
          <a:stretch>
            <a:fillRect/>
          </a:stretch>
        </p:blipFill>
        <p:spPr>
          <a:xfrm>
            <a:off x="0" y="3048000"/>
            <a:ext cx="9144000" cy="22576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16403</TotalTime>
  <Words>5873</Words>
  <Application>Microsoft Macintosh PowerPoint</Application>
  <PresentationFormat>On-screen Show (4:3)</PresentationFormat>
  <Paragraphs>988</Paragraphs>
  <Slides>57</Slides>
  <Notes>22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8" baseType="lpstr">
      <vt:lpstr>Arial</vt:lpstr>
      <vt:lpstr>Calibri</vt:lpstr>
      <vt:lpstr>Cambria Math</vt:lpstr>
      <vt:lpstr>Courier New</vt:lpstr>
      <vt:lpstr>Tahoma</vt:lpstr>
      <vt:lpstr>Times New Roman</vt:lpstr>
      <vt:lpstr>Tw Cen MT</vt:lpstr>
      <vt:lpstr>Wingdings</vt:lpstr>
      <vt:lpstr>Median</vt:lpstr>
      <vt:lpstr>Equation</vt:lpstr>
      <vt:lpstr>Equation.3</vt:lpstr>
      <vt:lpstr>CHƯƠNG 2:  KỸ thuật ĐỊNH DẠNG TÍN HIỆU</vt:lpstr>
      <vt:lpstr>Nhắc lại hệ thống thông tin số điển hình</vt:lpstr>
      <vt:lpstr>Giới thiệu về định dạng</vt:lpstr>
      <vt:lpstr>Bên trong khâu định dạng</vt:lpstr>
      <vt:lpstr>Nội dung</vt:lpstr>
      <vt:lpstr>Nội dung</vt:lpstr>
      <vt:lpstr>Các khái niệm liên quan</vt:lpstr>
      <vt:lpstr>Bộ mã hóa ASCII 7 bit</vt:lpstr>
      <vt:lpstr>Ví dụ mã hóa bản tin văn bản</vt:lpstr>
      <vt:lpstr>Nội dung</vt:lpstr>
      <vt:lpstr>Bộ biến đổi tương tự - số cơ bản</vt:lpstr>
      <vt:lpstr>Lấy mẫu (sampling)</vt:lpstr>
      <vt:lpstr>Lấy mẫu (tt)</vt:lpstr>
      <vt:lpstr>Chọn chu kỳ lấy mẫu?</vt:lpstr>
      <vt:lpstr>                  </vt:lpstr>
      <vt:lpstr>PowerPoint Presentation</vt:lpstr>
      <vt:lpstr>PowerPoint Presentation</vt:lpstr>
      <vt:lpstr>PowerPoint Presentation</vt:lpstr>
      <vt:lpstr>PowerPoint Presentation</vt:lpstr>
      <vt:lpstr>PowerPoint Presentation</vt:lpstr>
      <vt:lpstr>Sự chồng phổ</vt:lpstr>
      <vt:lpstr>Tần số Nyquist</vt:lpstr>
      <vt:lpstr>Các ví dụ về tần số lấy mẫu</vt:lpstr>
      <vt:lpstr>Lượng tử hóa (quantizing)</vt:lpstr>
      <vt:lpstr>Lượng tử hóa (quantizing)</vt:lpstr>
      <vt:lpstr>Mã hóa (encoding)</vt:lpstr>
      <vt:lpstr>Ví dụ mã hóa (encoding)</vt:lpstr>
      <vt:lpstr>Chọn kích thước bước lương tử hoá</vt:lpstr>
      <vt:lpstr>Bài tập 2A</vt:lpstr>
      <vt:lpstr>Bộ biến đổi số - tương tự cơ bản</vt:lpstr>
      <vt:lpstr>Lọc làm mịn</vt:lpstr>
      <vt:lpstr>Sửa bài tập</vt:lpstr>
      <vt:lpstr>Bài tập 2B</vt:lpstr>
      <vt:lpstr>Bài tập 2C</vt:lpstr>
      <vt:lpstr>PowerPoint Presentation</vt:lpstr>
      <vt:lpstr>Nội dung</vt:lpstr>
      <vt:lpstr>Tín hiệu thoại</vt:lpstr>
      <vt:lpstr>Chuẩn số hóa tín hiệu thoại ITU-G711</vt:lpstr>
      <vt:lpstr>Sơ đồ chức năng hệ thống PCM</vt:lpstr>
      <vt:lpstr>Mạch lấy mẫu &amp; giữ mẫu</vt:lpstr>
      <vt:lpstr>Lượng tử hóa</vt:lpstr>
      <vt:lpstr>Lượng tử hóa (tt)</vt:lpstr>
      <vt:lpstr>Lượng tử hóa đều và không đều</vt:lpstr>
      <vt:lpstr>Thực hiện lượng tử hóa và mã hóa không đều</vt:lpstr>
      <vt:lpstr>Đặc tuyến nén luật A</vt:lpstr>
      <vt:lpstr>Xấp xỉ hoá đặc tuyến nén luật A</vt:lpstr>
      <vt:lpstr>Bảng mã hóa ITU G.711 luật A</vt:lpstr>
      <vt:lpstr>2048  2175: 0000 2176  2303: 0001 2304  2431: 0010 2432  2559: 0011 2560  2687: 0100</vt:lpstr>
      <vt:lpstr>Thuật toán xác định từ mã ITU G.711</vt:lpstr>
      <vt:lpstr>Thuật toán xác định từ mã ITU G.711 (tt)</vt:lpstr>
      <vt:lpstr>Các kỹ thuật biến thể của PCM</vt:lpstr>
      <vt:lpstr>Kỹ thuật DM (Delta Modulation)</vt:lpstr>
      <vt:lpstr>Kỹ thuật ADM</vt:lpstr>
      <vt:lpstr>Kỹ thuật vocoding</vt:lpstr>
      <vt:lpstr>Kỹ thuật mã hóa băng con</vt:lpstr>
      <vt:lpstr>So sánh các kỹ thuật định dạng tín hiệu thoại </vt:lpstr>
      <vt:lpstr>Bài tập về nhà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Phân tích tẦn sỐ  cho tín hiỆu và hỆ thỐng</dc:title>
  <dc:creator>sony</dc:creator>
  <cp:lastModifiedBy>Microsoft Office User</cp:lastModifiedBy>
  <cp:revision>489</cp:revision>
  <cp:lastPrinted>2020-03-12T13:56:54Z</cp:lastPrinted>
  <dcterms:created xsi:type="dcterms:W3CDTF">2011-06-12T11:37:37Z</dcterms:created>
  <dcterms:modified xsi:type="dcterms:W3CDTF">2021-09-29T14:35:19Z</dcterms:modified>
</cp:coreProperties>
</file>